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sldIdLst>
    <p:sldId id="256" r:id="rId2"/>
    <p:sldId id="278" r:id="rId3"/>
    <p:sldId id="276" r:id="rId4"/>
    <p:sldId id="277" r:id="rId5"/>
    <p:sldId id="257" r:id="rId6"/>
    <p:sldId id="258" r:id="rId7"/>
    <p:sldId id="259" r:id="rId8"/>
    <p:sldId id="260" r:id="rId9"/>
    <p:sldId id="261" r:id="rId10"/>
    <p:sldId id="262" r:id="rId11"/>
    <p:sldId id="263"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63"/>
    <p:restoredTop sz="96327"/>
  </p:normalViewPr>
  <p:slideViewPr>
    <p:cSldViewPr snapToGrid="0" snapToObjects="1">
      <p:cViewPr varScale="1">
        <p:scale>
          <a:sx n="86" d="100"/>
          <a:sy n="86" d="100"/>
        </p:scale>
        <p:origin x="232" y="6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1297688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960405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380322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232700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838774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3727692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1156711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331471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253814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4193497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11/30/22</a:t>
            </a:fld>
            <a:endParaRPr lang="en-US" dirty="0"/>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dirty="0"/>
          </a:p>
        </p:txBody>
      </p:sp>
    </p:spTree>
    <p:extLst>
      <p:ext uri="{BB962C8B-B14F-4D97-AF65-F5344CB8AC3E}">
        <p14:creationId xmlns:p14="http://schemas.microsoft.com/office/powerpoint/2010/main" val="3617350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11/30/22</a:t>
            </a:fld>
            <a:endParaRPr lang="en-US" dirty="0"/>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dirty="0"/>
          </a:p>
        </p:txBody>
      </p:sp>
    </p:spTree>
    <p:extLst>
      <p:ext uri="{BB962C8B-B14F-4D97-AF65-F5344CB8AC3E}">
        <p14:creationId xmlns:p14="http://schemas.microsoft.com/office/powerpoint/2010/main" val="19664694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evin.Aslanian@ccwro.or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SB2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SB64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SB76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SB108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AB180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AB227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leginfo.legislature.ca.gov/faces/billNavClient.xhtml?bill_id=202120220AB230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C88933B-CFB2-4662-9CA9-2C1E08385B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909EEE1-52DB-4A86-AFCE-CCE904184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2"/>
            <a:ext cx="12192000" cy="6857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D02BF9F-4D34-4844-96D5-F2BF143981C4}"/>
              </a:ext>
            </a:extLst>
          </p:cNvPr>
          <p:cNvSpPr>
            <a:spLocks noGrp="1"/>
          </p:cNvSpPr>
          <p:nvPr>
            <p:ph type="ctrTitle"/>
          </p:nvPr>
        </p:nvSpPr>
        <p:spPr>
          <a:xfrm>
            <a:off x="4457493" y="0"/>
            <a:ext cx="7734506" cy="6858000"/>
          </a:xfrm>
          <a:solidFill>
            <a:schemeClr val="accent2">
              <a:lumMod val="20000"/>
              <a:lumOff val="80000"/>
            </a:schemeClr>
          </a:solidFill>
        </p:spPr>
        <p:txBody>
          <a:bodyPr>
            <a:normAutofit fontScale="90000"/>
          </a:bodyPr>
          <a:lstStyle/>
          <a:p>
            <a:r>
              <a:rPr lang="en-US" dirty="0">
                <a:solidFill>
                  <a:srgbClr val="FFFFFF"/>
                </a:solidFill>
              </a:rPr>
              <a:t>SB 232</a:t>
            </a:r>
            <a:br>
              <a:rPr lang="en-US" dirty="0">
                <a:solidFill>
                  <a:srgbClr val="FFFFFF"/>
                </a:solidFill>
              </a:rPr>
            </a:br>
            <a:br>
              <a:rPr lang="en-US" dirty="0">
                <a:solidFill>
                  <a:srgbClr val="FFFFFF"/>
                </a:solidFill>
              </a:rPr>
            </a:br>
            <a:br>
              <a:rPr lang="en-US" dirty="0">
                <a:solidFill>
                  <a:srgbClr val="FFFFFF"/>
                </a:solidFill>
              </a:rPr>
            </a:br>
            <a:r>
              <a:rPr lang="en-US" dirty="0">
                <a:solidFill>
                  <a:srgbClr val="FFFFFF"/>
                </a:solidFill>
              </a:rPr>
              <a:t>\</a:t>
            </a: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br>
              <a:rPr lang="en-US" dirty="0">
                <a:solidFill>
                  <a:srgbClr val="FFFFFF"/>
                </a:solidFill>
              </a:rPr>
            </a:br>
            <a:r>
              <a:rPr lang="en-US" b="1" i="0" dirty="0">
                <a:solidFill>
                  <a:schemeClr val="tx1"/>
                </a:solidFill>
                <a:latin typeface="Abadi" panose="020B0604020104020204" pitchFamily="34" charset="0"/>
                <a:cs typeface="Arial Black" panose="020B0604020202020204" pitchFamily="34" charset="0"/>
              </a:rPr>
              <a:t>Public Benefits 2022</a:t>
            </a:r>
            <a:br>
              <a:rPr lang="en-US" b="1" i="0" dirty="0">
                <a:solidFill>
                  <a:schemeClr val="tx1"/>
                </a:solidFill>
                <a:latin typeface="Abadi" panose="020B0604020104020204" pitchFamily="34" charset="0"/>
                <a:cs typeface="Arial Black" panose="020B0604020202020204" pitchFamily="34" charset="0"/>
              </a:rPr>
            </a:br>
            <a:r>
              <a:rPr lang="en-US" b="1" i="0" dirty="0">
                <a:solidFill>
                  <a:schemeClr val="tx1"/>
                </a:solidFill>
                <a:latin typeface="Abadi" panose="020B0604020104020204" pitchFamily="34" charset="0"/>
                <a:cs typeface="Arial Black" panose="020B0604020202020204" pitchFamily="34" charset="0"/>
              </a:rPr>
              <a:t>Legislation </a:t>
            </a:r>
            <a:br>
              <a:rPr lang="en-US" b="1" i="0" dirty="0">
                <a:solidFill>
                  <a:schemeClr val="tx1"/>
                </a:solidFill>
                <a:latin typeface="Abadi" panose="020B0604020104020204" pitchFamily="34" charset="0"/>
                <a:cs typeface="Arial Black" panose="020B0604020202020204" pitchFamily="34" charset="0"/>
              </a:rPr>
            </a:br>
            <a:r>
              <a:rPr lang="en-US" b="1" i="0" dirty="0">
                <a:solidFill>
                  <a:schemeClr val="tx1"/>
                </a:solidFill>
                <a:latin typeface="Abadi" panose="020B0604020104020204" pitchFamily="34" charset="0"/>
                <a:cs typeface="Arial Black" panose="020B0604020202020204" pitchFamily="34" charset="0"/>
              </a:rPr>
              <a:t>Enacted Presentation</a:t>
            </a:r>
            <a:br>
              <a:rPr lang="en-US" b="1" i="0" dirty="0">
                <a:solidFill>
                  <a:schemeClr val="tx1"/>
                </a:solidFill>
                <a:latin typeface="Abadi" panose="020B0604020104020204" pitchFamily="34" charset="0"/>
                <a:cs typeface="Arial Black" panose="020B0604020202020204" pitchFamily="34" charset="0"/>
              </a:rPr>
            </a:br>
            <a:r>
              <a:rPr lang="en-US" b="1" i="0" dirty="0">
                <a:solidFill>
                  <a:schemeClr val="tx1"/>
                </a:solidFill>
                <a:latin typeface="Abadi" panose="020B0604020104020204" pitchFamily="34" charset="0"/>
                <a:cs typeface="Arial Black" panose="020B0604020202020204" pitchFamily="34" charset="0"/>
              </a:rPr>
              <a:t>&amp; changes in law discussion</a:t>
            </a:r>
            <a:br>
              <a:rPr lang="en-US" dirty="0">
                <a:latin typeface="Abadi" panose="020B0604020104020204" pitchFamily="34" charset="0"/>
              </a:rPr>
            </a:br>
            <a:endParaRPr lang="en-US" dirty="0">
              <a:latin typeface="Abadi" panose="020B0604020104020204" pitchFamily="34" charset="0"/>
            </a:endParaRPr>
          </a:p>
        </p:txBody>
      </p:sp>
      <p:pic>
        <p:nvPicPr>
          <p:cNvPr id="4" name="Picture 3">
            <a:extLst>
              <a:ext uri="{FF2B5EF4-FFF2-40B4-BE49-F238E27FC236}">
                <a16:creationId xmlns:a16="http://schemas.microsoft.com/office/drawing/2014/main" id="{9C9B9146-4743-4A30-B98A-E77F29DA84E2}"/>
              </a:ext>
            </a:extLst>
          </p:cNvPr>
          <p:cNvPicPr>
            <a:picLocks noChangeAspect="1"/>
          </p:cNvPicPr>
          <p:nvPr/>
        </p:nvPicPr>
        <p:blipFill rotWithShape="1">
          <a:blip r:embed="rId2"/>
          <a:srcRect l="25352" r="27818" b="-1"/>
          <a:stretch/>
        </p:blipFill>
        <p:spPr>
          <a:xfrm>
            <a:off x="-576916" y="651"/>
            <a:ext cx="4811317" cy="6857988"/>
          </a:xfrm>
          <a:custGeom>
            <a:avLst/>
            <a:gdLst/>
            <a:ahLst/>
            <a:cxnLst/>
            <a:rect l="l" t="t" r="r" b="b"/>
            <a:pathLst>
              <a:path w="4811317" h="6857998">
                <a:moveTo>
                  <a:pt x="0" y="0"/>
                </a:moveTo>
                <a:lnTo>
                  <a:pt x="4811317" y="0"/>
                </a:lnTo>
                <a:lnTo>
                  <a:pt x="2712446" y="6857998"/>
                </a:lnTo>
                <a:lnTo>
                  <a:pt x="0" y="6857998"/>
                </a:lnTo>
                <a:close/>
              </a:path>
            </a:pathLst>
          </a:custGeom>
        </p:spPr>
      </p:pic>
      <p:cxnSp>
        <p:nvCxnSpPr>
          <p:cNvPr id="13" name="Straight Connector 12">
            <a:extLst>
              <a:ext uri="{FF2B5EF4-FFF2-40B4-BE49-F238E27FC236}">
                <a16:creationId xmlns:a16="http://schemas.microsoft.com/office/drawing/2014/main" id="{326FE4BA-3BD1-4AB3-A3EB-39FF16D964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418764" y="0"/>
            <a:ext cx="815637" cy="685734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D85EF3-E980-4EF9-BF91-C0540D302A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a:endCxn id="15" idx="2"/>
          </p:cNvCxnSpPr>
          <p:nvPr>
            <p:extLst>
              <p:ext uri="{386F3935-93C4-4BCD-93E2-E3B085C9AB24}">
                <p16:designElem xmlns:p16="http://schemas.microsoft.com/office/powerpoint/2015/main" val="1"/>
              </p:ext>
            </p:extLst>
          </p:nvPr>
        </p:nvCxnSpPr>
        <p:spPr>
          <a:xfrm>
            <a:off x="0" y="5468380"/>
            <a:ext cx="6096000" cy="138961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BBDC72AD-8308-614E-B1B9-E4B2A30DB896}"/>
              </a:ext>
            </a:extLst>
          </p:cNvPr>
          <p:cNvSpPr/>
          <p:nvPr/>
        </p:nvSpPr>
        <p:spPr>
          <a:xfrm>
            <a:off x="4457493" y="-55275"/>
            <a:ext cx="6985808" cy="1200329"/>
          </a:xfrm>
          <a:prstGeom prst="rect">
            <a:avLst/>
          </a:prstGeom>
          <a:solidFill>
            <a:schemeClr val="accent1">
              <a:lumMod val="20000"/>
              <a:lumOff val="80000"/>
            </a:schemeClr>
          </a:solidFill>
        </p:spPr>
        <p:txBody>
          <a:bodyPr wrap="square">
            <a:spAutoFit/>
          </a:bodyPr>
          <a:lstStyle/>
          <a:p>
            <a:pPr algn="ctr"/>
            <a:r>
              <a:rPr lang="en-US" b="1" dirty="0">
                <a:latin typeface="Abadi" panose="020B0604020104020204" pitchFamily="34" charset="0"/>
                <a:cs typeface="Arial" panose="020B0604020202020204" pitchFamily="34" charset="0"/>
              </a:rPr>
              <a:t>Coalition of California Welfare Rights Organizations (CCWRO)</a:t>
            </a:r>
          </a:p>
          <a:p>
            <a:pPr algn="ctr"/>
            <a:r>
              <a:rPr lang="en-US" dirty="0">
                <a:latin typeface="Abadi" panose="020B0604020104020204" pitchFamily="34" charset="0"/>
                <a:cs typeface="Arial" panose="020B0604020202020204" pitchFamily="34" charset="0"/>
              </a:rPr>
              <a:t>• 1111 Howe Ave. • Suite 635 • Sacramento, CA 95825 </a:t>
            </a:r>
          </a:p>
          <a:p>
            <a:pPr algn="ctr"/>
            <a:r>
              <a:rPr lang="en-US" dirty="0">
                <a:latin typeface="Abadi" panose="020B0604020104020204" pitchFamily="34" charset="0"/>
                <a:cs typeface="Arial" panose="020B0604020202020204" pitchFamily="34" charset="0"/>
              </a:rPr>
              <a:t>Contact: Kevin Aslanian, Exec. Dir.  </a:t>
            </a:r>
          </a:p>
          <a:p>
            <a:pPr algn="ctr"/>
            <a:r>
              <a:rPr lang="en-US" dirty="0">
                <a:latin typeface="Abadi" panose="020B0604020104020204" pitchFamily="34" charset="0"/>
                <a:cs typeface="Arial" panose="020B0604020202020204" pitchFamily="34" charset="0"/>
              </a:rPr>
              <a:t>Phone (916) 712-0071 email:</a:t>
            </a:r>
            <a:r>
              <a:rPr lang="en-US" dirty="0">
                <a:latin typeface="Abadi" panose="020B0604020104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kevin.aslanian@ccwro.org</a:t>
            </a:r>
            <a:endParaRPr lang="en-US" dirty="0">
              <a:latin typeface="Abadi" panose="020B0604020104020204" pitchFamily="34" charset="0"/>
              <a:cs typeface="Arial" panose="020B0604020202020204" pitchFamily="34" charset="0"/>
            </a:endParaRPr>
          </a:p>
        </p:txBody>
      </p:sp>
      <p:pic>
        <p:nvPicPr>
          <p:cNvPr id="7" name="Picture 6" descr="Map&#10;&#10;Description automatically generated">
            <a:extLst>
              <a:ext uri="{FF2B5EF4-FFF2-40B4-BE49-F238E27FC236}">
                <a16:creationId xmlns:a16="http://schemas.microsoft.com/office/drawing/2014/main" id="{8F3DB5AE-1656-1C4F-ACBE-4216372B7DD0}"/>
              </a:ext>
            </a:extLst>
          </p:cNvPr>
          <p:cNvPicPr>
            <a:picLocks noChangeAspect="1"/>
          </p:cNvPicPr>
          <p:nvPr/>
        </p:nvPicPr>
        <p:blipFill>
          <a:blip r:embed="rId4"/>
          <a:stretch>
            <a:fillRect/>
          </a:stretch>
        </p:blipFill>
        <p:spPr>
          <a:xfrm>
            <a:off x="11311990" y="-55275"/>
            <a:ext cx="914400" cy="1200329"/>
          </a:xfrm>
          <a:prstGeom prst="rect">
            <a:avLst/>
          </a:prstGeom>
        </p:spPr>
      </p:pic>
      <p:sp>
        <p:nvSpPr>
          <p:cNvPr id="3" name="TextBox 2">
            <a:extLst>
              <a:ext uri="{FF2B5EF4-FFF2-40B4-BE49-F238E27FC236}">
                <a16:creationId xmlns:a16="http://schemas.microsoft.com/office/drawing/2014/main" id="{3524F274-90AC-E118-35E0-B7CD47E331BD}"/>
              </a:ext>
            </a:extLst>
          </p:cNvPr>
          <p:cNvSpPr txBox="1"/>
          <p:nvPr/>
        </p:nvSpPr>
        <p:spPr>
          <a:xfrm>
            <a:off x="475488" y="1353312"/>
            <a:ext cx="3633216" cy="369332"/>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D7DC633D-8D1F-546C-9FE6-BB14AC7DA2A5}"/>
              </a:ext>
            </a:extLst>
          </p:cNvPr>
          <p:cNvSpPr txBox="1"/>
          <p:nvPr/>
        </p:nvSpPr>
        <p:spPr>
          <a:xfrm>
            <a:off x="-660951" y="0"/>
            <a:ext cx="5203133" cy="1754326"/>
          </a:xfrm>
          <a:prstGeom prst="rect">
            <a:avLst/>
          </a:prstGeom>
          <a:noFill/>
        </p:spPr>
        <p:txBody>
          <a:bodyPr wrap="square" rtlCol="0">
            <a:spAutoFit/>
          </a:bodyPr>
          <a:lstStyle/>
          <a:p>
            <a:r>
              <a:rPr lang="en-US" sz="4400" b="1" dirty="0">
                <a:solidFill>
                  <a:schemeClr val="bg1"/>
                </a:solidFill>
                <a:latin typeface="Abadi" panose="020B0604020104020204" pitchFamily="34" charset="0"/>
                <a:cs typeface="Arial Black" panose="020B0604020202020204" pitchFamily="34" charset="0"/>
              </a:rPr>
              <a:t>Decem</a:t>
            </a:r>
            <a:r>
              <a:rPr lang="en-US" sz="4400" b="1" i="0" dirty="0">
                <a:solidFill>
                  <a:schemeClr val="bg1"/>
                </a:solidFill>
                <a:latin typeface="Abadi" panose="020B0604020104020204" pitchFamily="34" charset="0"/>
                <a:cs typeface="Arial Black" panose="020B0604020202020204" pitchFamily="34" charset="0"/>
              </a:rPr>
              <a:t>ber 1, 2022</a:t>
            </a:r>
          </a:p>
          <a:p>
            <a:r>
              <a:rPr lang="en-US" sz="3200" b="1" dirty="0">
                <a:solidFill>
                  <a:schemeClr val="bg1"/>
                </a:solidFill>
                <a:latin typeface="Abadi" panose="020B0604020104020204" pitchFamily="34" charset="0"/>
                <a:cs typeface="Arial Black" panose="020B0604020202020204" pitchFamily="34" charset="0"/>
              </a:rPr>
              <a:t>Kevin Aslanian, CCWRO Executive Director </a:t>
            </a:r>
            <a:r>
              <a:rPr lang="en-US" sz="3200" b="1" i="0" dirty="0">
                <a:solidFill>
                  <a:schemeClr val="bg1"/>
                </a:solidFill>
                <a:latin typeface="Abadi" panose="020B0604020104020204" pitchFamily="34" charset="0"/>
                <a:cs typeface="Arial Black" panose="020B0604020202020204" pitchFamily="34" charset="0"/>
              </a:rPr>
              <a:t> </a:t>
            </a:r>
            <a:endParaRPr lang="en-US" sz="3200" dirty="0">
              <a:solidFill>
                <a:schemeClr val="bg1"/>
              </a:solidFill>
            </a:endParaRPr>
          </a:p>
        </p:txBody>
      </p:sp>
    </p:spTree>
    <p:extLst>
      <p:ext uri="{BB962C8B-B14F-4D97-AF65-F5344CB8AC3E}">
        <p14:creationId xmlns:p14="http://schemas.microsoft.com/office/powerpoint/2010/main" val="2852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EFC20-B977-554F-8C09-6ED9BDFD5356}"/>
              </a:ext>
            </a:extLst>
          </p:cNvPr>
          <p:cNvSpPr>
            <a:spLocks noGrp="1"/>
          </p:cNvSpPr>
          <p:nvPr>
            <p:ph idx="1"/>
          </p:nvPr>
        </p:nvSpPr>
        <p:spPr>
          <a:xfrm>
            <a:off x="1143000" y="2009554"/>
            <a:ext cx="9906000" cy="4429346"/>
          </a:xfrm>
        </p:spPr>
        <p:txBody>
          <a:bodyPr>
            <a:normAutofit fontScale="85000" lnSpcReduction="20000"/>
          </a:bodyPr>
          <a:lstStyle/>
          <a:p>
            <a:pPr marL="457200" indent="-457200">
              <a:buAutoNum type="arabicPeriod"/>
            </a:pPr>
            <a:r>
              <a:rPr lang="en-US" sz="2200" dirty="0">
                <a:latin typeface="Abadi" panose="020B0604020104020204" pitchFamily="34" charset="0"/>
              </a:rPr>
              <a:t>Exempting all school grants, scholarships and loans as income for CalWORKs</a:t>
            </a:r>
          </a:p>
          <a:p>
            <a:pPr marL="457200" indent="-457200">
              <a:buAutoNum type="arabicPeriod"/>
            </a:pPr>
            <a:r>
              <a:rPr lang="en-US" sz="2200" dirty="0">
                <a:latin typeface="Abadi" panose="020B0604020104020204" pitchFamily="34" charset="0"/>
              </a:rPr>
              <a:t>Redefining CalWORKs sanction to be for the period of noncooperation and sanction amnesty</a:t>
            </a:r>
          </a:p>
          <a:p>
            <a:pPr marL="457200" indent="-457200">
              <a:buAutoNum type="arabicPeriod"/>
            </a:pPr>
            <a:r>
              <a:rPr lang="en-US" sz="2200" dirty="0">
                <a:latin typeface="Abadi" panose="020B0604020104020204" pitchFamily="34" charset="0"/>
              </a:rPr>
              <a:t>Giving aid paid pending for rehearings</a:t>
            </a:r>
          </a:p>
          <a:p>
            <a:pPr marL="457200" indent="-457200">
              <a:buAutoNum type="arabicPeriod"/>
            </a:pPr>
            <a:r>
              <a:rPr lang="en-US" sz="2200" dirty="0">
                <a:latin typeface="Abadi" panose="020B0604020104020204" pitchFamily="34" charset="0"/>
              </a:rPr>
              <a:t>Maximize the CalFresh student exemption from the 20 hour a week work requirement.</a:t>
            </a:r>
          </a:p>
          <a:p>
            <a:pPr marL="457200" indent="-457200">
              <a:buAutoNum type="arabicPeriod"/>
            </a:pPr>
            <a:r>
              <a:rPr lang="en-US" sz="2200" dirty="0">
                <a:latin typeface="Abadi" panose="020B0604020104020204" pitchFamily="34" charset="0"/>
              </a:rPr>
              <a:t>Prohibit counties from using blocked numbers when calling for interviews</a:t>
            </a:r>
          </a:p>
          <a:p>
            <a:pPr marL="457200" indent="-457200">
              <a:buAutoNum type="arabicPeriod"/>
            </a:pPr>
            <a:r>
              <a:rPr lang="en-US" sz="2200" dirty="0">
                <a:latin typeface="Abadi" panose="020B0604020104020204" pitchFamily="34" charset="0"/>
              </a:rPr>
              <a:t>Require on-line CAPI and RCA application. </a:t>
            </a:r>
          </a:p>
          <a:p>
            <a:pPr marL="457200" indent="-457200">
              <a:buFont typeface="Arial" panose="020B0604020202020204" pitchFamily="34" charset="0"/>
              <a:buAutoNum type="arabicPeriod"/>
            </a:pPr>
            <a:r>
              <a:rPr lang="en-US" sz="2200" dirty="0">
                <a:effectLst/>
                <a:latin typeface="Abadi" panose="020B0604020104020204" pitchFamily="34" charset="0"/>
                <a:ea typeface="Times New Roman" panose="02020603050405020304" pitchFamily="18" charset="0"/>
                <a:cs typeface="Courier New" panose="02070309020205020404" pitchFamily="49" charset="0"/>
              </a:rPr>
              <a:t>Allow SSI suspended persons to be included in the CalWORKs AU if they are subject to mandatory inclusion.</a:t>
            </a:r>
          </a:p>
          <a:p>
            <a:pPr marL="457200" indent="-457200">
              <a:buFont typeface="Arial" panose="020B0604020202020204" pitchFamily="34" charset="0"/>
              <a:buAutoNum type="arabicPeriod"/>
            </a:pPr>
            <a:r>
              <a:rPr lang="en-US" sz="2200" dirty="0">
                <a:latin typeface="Abadi" panose="020B0604020104020204" pitchFamily="34" charset="0"/>
                <a:ea typeface="Calibri" panose="020F0502020204030204" pitchFamily="34" charset="0"/>
                <a:cs typeface="Courier New" panose="02070309020205020404" pitchFamily="49" charset="0"/>
              </a:rPr>
              <a:t>Any overpayment caused by payments received by a CalWORKs beneficiary from a county like IHSS, childcare. Etc., must be deemed to be an administrative overpayment.</a:t>
            </a:r>
          </a:p>
          <a:p>
            <a:pPr marL="457200" indent="-457200">
              <a:buFont typeface="Arial" panose="020B0604020202020204" pitchFamily="34" charset="0"/>
              <a:buAutoNum type="arabicPeriod"/>
            </a:pPr>
            <a:r>
              <a:rPr lang="en-US" sz="2200" dirty="0">
                <a:latin typeface="Abadi" panose="020B0604020104020204" pitchFamily="34" charset="0"/>
                <a:ea typeface="Calibri" panose="020F0502020204030204" pitchFamily="34" charset="0"/>
                <a:cs typeface="Courier New" panose="02070309020205020404" pitchFamily="49" charset="0"/>
              </a:rPr>
              <a:t>Require counties to accept email information, like reporting income over the IRT, submitting requested verification or reporting changes.</a:t>
            </a:r>
            <a:endParaRPr lang="en-US" sz="2200" dirty="0">
              <a:effectLst/>
              <a:latin typeface="Abadi" panose="020B0604020104020204" pitchFamily="34" charset="0"/>
              <a:ea typeface="Calibri" panose="020F0502020204030204" pitchFamily="34" charset="0"/>
              <a:cs typeface="Times New Roman" panose="02020603050405020304" pitchFamily="18" charset="0"/>
            </a:endParaRPr>
          </a:p>
          <a:p>
            <a:pPr marL="457200" indent="-457200">
              <a:buAutoNum type="arabicPeriod"/>
            </a:pPr>
            <a:endParaRPr lang="en-US" dirty="0">
              <a:latin typeface="Century Gothic" panose="020B0502020202020204" pitchFamily="34" charset="0"/>
            </a:endParaRPr>
          </a:p>
        </p:txBody>
      </p:sp>
      <p:sp>
        <p:nvSpPr>
          <p:cNvPr id="4" name="Title 1">
            <a:extLst>
              <a:ext uri="{FF2B5EF4-FFF2-40B4-BE49-F238E27FC236}">
                <a16:creationId xmlns:a16="http://schemas.microsoft.com/office/drawing/2014/main" id="{F920EB6E-6FBB-B340-BFAC-1F032B4C162A}"/>
              </a:ext>
            </a:extLst>
          </p:cNvPr>
          <p:cNvSpPr>
            <a:spLocks noGrp="1"/>
          </p:cNvSpPr>
          <p:nvPr>
            <p:ph type="title"/>
          </p:nvPr>
        </p:nvSpPr>
        <p:spPr>
          <a:xfrm>
            <a:off x="805070" y="533401"/>
            <a:ext cx="10555356" cy="1382156"/>
          </a:xfrm>
          <a:solidFill>
            <a:schemeClr val="accent2">
              <a:lumMod val="40000"/>
              <a:lumOff val="60000"/>
            </a:schemeClr>
          </a:solidFill>
        </p:spPr>
        <p:txBody>
          <a:bodyPr>
            <a:normAutofit fontScale="90000"/>
          </a:bodyPr>
          <a:lstStyle/>
          <a:p>
            <a:pPr algn="ctr"/>
            <a:r>
              <a:rPr lang="en-US" sz="3100" b="1" i="0" dirty="0">
                <a:solidFill>
                  <a:schemeClr val="tx1"/>
                </a:solidFill>
                <a:latin typeface="Abadi" panose="020B0604020104020204" pitchFamily="34" charset="0"/>
                <a:cs typeface="Arial Black" panose="020B0604020202020204" pitchFamily="34" charset="0"/>
              </a:rPr>
              <a:t>Public Benefits 2022 Legislation  Enacted Presentation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2023 Changes in law benefiting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qlsp ELIgible client discussion </a:t>
            </a:r>
            <a:endParaRPr lang="en-US" sz="3600" b="1" i="0" dirty="0">
              <a:solidFill>
                <a:srgbClr val="FF0000"/>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1520085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8DFAB1-6C6C-664D-9CFE-6341CC2BCF57}"/>
              </a:ext>
            </a:extLst>
          </p:cNvPr>
          <p:cNvSpPr>
            <a:spLocks noGrp="1"/>
          </p:cNvSpPr>
          <p:nvPr>
            <p:ph idx="1"/>
          </p:nvPr>
        </p:nvSpPr>
        <p:spPr/>
        <p:txBody>
          <a:bodyPr>
            <a:normAutofit/>
          </a:bodyPr>
          <a:lstStyle/>
          <a:p>
            <a:r>
              <a:rPr lang="en-US" sz="4000" b="1" dirty="0">
                <a:solidFill>
                  <a:srgbClr val="FF0000"/>
                </a:solidFill>
                <a:latin typeface="Abadi" panose="020B0604020104020204" pitchFamily="34" charset="0"/>
                <a:cs typeface="Arial Black" panose="020B0604020202020204" pitchFamily="34" charset="0"/>
              </a:rPr>
              <a:t>Open forum for discussion of issues that IOLTA QLSP clients encounter that can be addressed by a proposed change in state law.</a:t>
            </a:r>
            <a:endParaRPr lang="en-US" sz="4000" dirty="0">
              <a:latin typeface="Abadi" panose="020B0604020104020204" pitchFamily="34" charset="0"/>
            </a:endParaRPr>
          </a:p>
          <a:p>
            <a:pPr marL="0" indent="0">
              <a:buNone/>
            </a:pPr>
            <a:endParaRPr lang="en-US" dirty="0"/>
          </a:p>
        </p:txBody>
      </p:sp>
      <p:sp>
        <p:nvSpPr>
          <p:cNvPr id="4" name="Title 1">
            <a:extLst>
              <a:ext uri="{FF2B5EF4-FFF2-40B4-BE49-F238E27FC236}">
                <a16:creationId xmlns:a16="http://schemas.microsoft.com/office/drawing/2014/main" id="{B606782E-5CAA-C347-A506-654799AB34BC}"/>
              </a:ext>
            </a:extLst>
          </p:cNvPr>
          <p:cNvSpPr>
            <a:spLocks noGrp="1"/>
          </p:cNvSpPr>
          <p:nvPr>
            <p:ph type="title"/>
          </p:nvPr>
        </p:nvSpPr>
        <p:spPr>
          <a:xfrm>
            <a:off x="815009" y="533401"/>
            <a:ext cx="10555356" cy="1382156"/>
          </a:xfrm>
          <a:solidFill>
            <a:schemeClr val="accent2">
              <a:lumMod val="40000"/>
              <a:lumOff val="60000"/>
            </a:schemeClr>
          </a:solidFill>
        </p:spPr>
        <p:txBody>
          <a:bodyPr>
            <a:normAutofit fontScale="90000"/>
          </a:bodyPr>
          <a:lstStyle/>
          <a:p>
            <a:pPr algn="ctr"/>
            <a:r>
              <a:rPr lang="en-US" sz="3100" b="1" i="0" dirty="0">
                <a:solidFill>
                  <a:schemeClr val="tx1"/>
                </a:solidFill>
                <a:latin typeface="Abadi" panose="020B0604020104020204" pitchFamily="34" charset="0"/>
                <a:cs typeface="Arial Black" panose="020B0604020202020204" pitchFamily="34" charset="0"/>
              </a:rPr>
              <a:t>Public Benefits 2022 Legislation  Enacted Presentation </a:t>
            </a:r>
            <a:br>
              <a:rPr lang="en-US" sz="3600" b="1" i="0" dirty="0">
                <a:solidFill>
                  <a:schemeClr val="tx1"/>
                </a:solidFill>
                <a:latin typeface="Abadi" panose="020B0604020104020204" pitchFamily="34" charset="0"/>
                <a:cs typeface="Arial Black" panose="020B0604020202020204" pitchFamily="34" charset="0"/>
              </a:rPr>
            </a:br>
            <a:r>
              <a:rPr lang="en-US" sz="4000" b="1" i="0" dirty="0">
                <a:solidFill>
                  <a:schemeClr val="tx1"/>
                </a:solidFill>
                <a:latin typeface="Abadi" panose="020B0604020104020204" pitchFamily="34" charset="0"/>
                <a:cs typeface="Arial Black" panose="020B0604020202020204" pitchFamily="34" charset="0"/>
              </a:rPr>
              <a:t>other ideas for changing laws benefiting QLSP eligible client</a:t>
            </a:r>
            <a:endParaRPr lang="en-US" sz="4000" b="1" i="0" dirty="0">
              <a:solidFill>
                <a:srgbClr val="FF0000"/>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1746791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2F19917-E401-EE49-9DF3-AAD97C4ECA34}"/>
              </a:ext>
            </a:extLst>
          </p:cNvPr>
          <p:cNvSpPr>
            <a:spLocks noGrp="1"/>
          </p:cNvSpPr>
          <p:nvPr>
            <p:ph type="title"/>
          </p:nvPr>
        </p:nvSpPr>
        <p:spPr>
          <a:xfrm>
            <a:off x="815009" y="533400"/>
            <a:ext cx="10545417" cy="5668617"/>
          </a:xfrm>
          <a:solidFill>
            <a:schemeClr val="accent2">
              <a:lumMod val="40000"/>
              <a:lumOff val="60000"/>
            </a:schemeClr>
          </a:solidFill>
        </p:spPr>
        <p:txBody>
          <a:bodyPr>
            <a:normAutofit/>
          </a:body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 </a:t>
            </a:r>
            <a:br>
              <a:rPr lang="en-US" sz="3600" b="1" i="0" dirty="0">
                <a:solidFill>
                  <a:schemeClr val="tx1"/>
                </a:solidFill>
                <a:latin typeface="Abadi" panose="020B0604020104020204" pitchFamily="34" charset="0"/>
                <a:cs typeface="Arial Black" panose="020B0604020202020204" pitchFamily="34" charset="0"/>
              </a:rPr>
            </a:br>
            <a:br>
              <a:rPr lang="en-US" sz="3600" b="1" i="0" dirty="0">
                <a:solidFill>
                  <a:schemeClr val="tx1"/>
                </a:solidFill>
                <a:latin typeface="Abadi" panose="020B0604020104020204" pitchFamily="34" charset="0"/>
                <a:cs typeface="Arial Black" panose="020B0604020202020204" pitchFamily="34" charset="0"/>
              </a:rPr>
            </a:br>
            <a:r>
              <a:rPr lang="en-US" sz="7200" b="1" i="0" dirty="0">
                <a:solidFill>
                  <a:schemeClr val="tx1"/>
                </a:solidFill>
                <a:latin typeface="Abadi" panose="020B0604020104020204" pitchFamily="34" charset="0"/>
                <a:ea typeface="Brush Script MT" panose="03060802040406070304" pitchFamily="66" charset="-122"/>
                <a:cs typeface="Brush Script MT" panose="03060802040406070304" pitchFamily="66" charset="-122"/>
              </a:rPr>
              <a:t>THANK YOU for attending</a:t>
            </a:r>
            <a:endParaRPr lang="en-US" sz="7200" b="1" i="0" dirty="0">
              <a:solidFill>
                <a:srgbClr val="FF0000"/>
              </a:solidFill>
              <a:latin typeface="Abadi" panose="020B0604020104020204" pitchFamily="34" charset="0"/>
              <a:ea typeface="Brush Script MT" panose="03060802040406070304" pitchFamily="66" charset="-122"/>
              <a:cs typeface="Brush Script MT" panose="03060802040406070304" pitchFamily="66" charset="-122"/>
            </a:endParaRPr>
          </a:p>
        </p:txBody>
      </p:sp>
    </p:spTree>
    <p:extLst>
      <p:ext uri="{BB962C8B-B14F-4D97-AF65-F5344CB8AC3E}">
        <p14:creationId xmlns:p14="http://schemas.microsoft.com/office/powerpoint/2010/main" val="2444879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A3953-CAFC-C059-A710-ACE6A2E331A6}"/>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95C12973-005E-24FF-EEE8-D3D967DC4C4C}"/>
              </a:ext>
            </a:extLst>
          </p:cNvPr>
          <p:cNvSpPr>
            <a:spLocks noGrp="1"/>
          </p:cNvSpPr>
          <p:nvPr>
            <p:ph idx="1"/>
          </p:nvPr>
        </p:nvSpPr>
        <p:spPr/>
        <p:txBody>
          <a:bodyPr/>
          <a:lstStyle/>
          <a:p>
            <a:endParaRPr lang="en-US" dirty="0"/>
          </a:p>
        </p:txBody>
      </p:sp>
      <p:sp>
        <p:nvSpPr>
          <p:cNvPr id="4" name="Title 1">
            <a:extLst>
              <a:ext uri="{FF2B5EF4-FFF2-40B4-BE49-F238E27FC236}">
                <a16:creationId xmlns:a16="http://schemas.microsoft.com/office/drawing/2014/main" id="{095253E8-1B6F-7310-04E8-65C692B457D7}"/>
              </a:ext>
            </a:extLst>
          </p:cNvPr>
          <p:cNvSpPr txBox="1">
            <a:spLocks/>
          </p:cNvSpPr>
          <p:nvPr/>
        </p:nvSpPr>
        <p:spPr>
          <a:xfrm>
            <a:off x="805070" y="533401"/>
            <a:ext cx="10505660" cy="5791198"/>
          </a:xfrm>
          <a:prstGeom prst="rect">
            <a:avLst/>
          </a:prstGeom>
          <a:solidFill>
            <a:schemeClr val="accent1">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p>
          <a:p>
            <a:pPr algn="ctr"/>
            <a:endParaRPr lang="en-US" sz="3600" b="1" i="0" dirty="0">
              <a:solidFill>
                <a:schemeClr val="tx1"/>
              </a:solidFill>
              <a:latin typeface="Abadi" panose="020B0604020104020204" pitchFamily="34" charset="0"/>
              <a:cs typeface="Arial Black" panose="020B0604020202020204" pitchFamily="34" charset="0"/>
            </a:endParaRPr>
          </a:p>
          <a:p>
            <a:pPr algn="ctr"/>
            <a:r>
              <a:rPr lang="en-US" sz="6600" b="1" i="0" dirty="0">
                <a:solidFill>
                  <a:schemeClr val="tx1"/>
                </a:solidFill>
                <a:latin typeface="Abadi" panose="020B0604020104020204" pitchFamily="34" charset="0"/>
                <a:cs typeface="Arial Black" panose="020B0604020202020204" pitchFamily="34" charset="0"/>
              </a:rPr>
              <a:t>AGENDA</a:t>
            </a:r>
            <a:br>
              <a:rPr lang="en-US" sz="3600" b="1" i="0" dirty="0">
                <a:solidFill>
                  <a:schemeClr val="tx1"/>
                </a:solidFill>
                <a:latin typeface="Abadi" panose="020B0604020104020204" pitchFamily="34" charset="0"/>
                <a:cs typeface="Arial Black" panose="020B0604020202020204" pitchFamily="34" charset="0"/>
              </a:rPr>
            </a:br>
            <a:endParaRPr lang="en-US" sz="3600" b="1" i="0" dirty="0">
              <a:solidFill>
                <a:schemeClr val="tx1"/>
              </a:solidFill>
              <a:latin typeface="Abadi" panose="020B0604020104020204" pitchFamily="34" charset="0"/>
              <a:cs typeface="Arial Black" panose="020B0604020202020204" pitchFamily="34" charset="0"/>
            </a:endParaRPr>
          </a:p>
          <a:p>
            <a:pPr marL="742950" indent="-742950">
              <a:buAutoNum type="arabicPeriod"/>
            </a:pPr>
            <a:r>
              <a:rPr lang="en-US" sz="3600" b="1" i="0" dirty="0">
                <a:solidFill>
                  <a:schemeClr val="tx1"/>
                </a:solidFill>
                <a:latin typeface="Abadi" panose="020B0604020104020204" pitchFamily="34" charset="0"/>
                <a:cs typeface="Arial Black" panose="020B0604020202020204" pitchFamily="34" charset="0"/>
              </a:rPr>
              <a:t>INTRODUCTION</a:t>
            </a:r>
          </a:p>
          <a:p>
            <a:pPr marL="742950" indent="-742950">
              <a:buAutoNum type="arabicPeriod"/>
            </a:pPr>
            <a:r>
              <a:rPr lang="en-US" sz="3600" b="1" i="0" dirty="0">
                <a:solidFill>
                  <a:schemeClr val="tx1"/>
                </a:solidFill>
                <a:latin typeface="Abadi" panose="020B0604020104020204" pitchFamily="34" charset="0"/>
                <a:cs typeface="Arial Black" panose="020B0604020202020204" pitchFamily="34" charset="0"/>
              </a:rPr>
              <a:t>RECENT LEGISLATION PRESENTATION</a:t>
            </a:r>
          </a:p>
          <a:p>
            <a:pPr marL="742950" indent="-742950">
              <a:buAutoNum type="arabicPeriod"/>
            </a:pPr>
            <a:r>
              <a:rPr lang="en-US" sz="3600" b="1" i="0" dirty="0">
                <a:solidFill>
                  <a:schemeClr val="tx1"/>
                </a:solidFill>
                <a:latin typeface="Abadi" panose="020B0604020104020204" pitchFamily="34" charset="0"/>
                <a:cs typeface="Arial Black" panose="020B0604020202020204" pitchFamily="34" charset="0"/>
              </a:rPr>
              <a:t>DISCUSSION OF CHANGES IN LAW THAT CAN BENEFITS QLSP CLIENTS</a:t>
            </a:r>
          </a:p>
          <a:p>
            <a:pPr marL="742950" indent="-742950">
              <a:buAutoNum type="arabicPeriod"/>
            </a:pPr>
            <a:r>
              <a:rPr lang="en-US" sz="3600" b="1" i="0" dirty="0">
                <a:solidFill>
                  <a:schemeClr val="tx1"/>
                </a:solidFill>
                <a:latin typeface="Abadi" panose="020B0604020104020204" pitchFamily="34" charset="0"/>
                <a:cs typeface="Arial Black" panose="020B0604020202020204" pitchFamily="34" charset="0"/>
              </a:rPr>
              <a:t>ADJOURNMENT</a:t>
            </a:r>
          </a:p>
          <a:p>
            <a:pPr marL="742950" indent="-742950" algn="ctr">
              <a:buAutoNum type="arabicPeriod"/>
            </a:pPr>
            <a:endParaRPr lang="en-US" sz="3600" b="1" i="0" dirty="0">
              <a:solidFill>
                <a:schemeClr val="tx1"/>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2099545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E630-9A83-71EF-1C5D-D948617C72A9}"/>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A2BC483-E0FF-0019-8C4F-AADD8178B8FE}"/>
              </a:ext>
            </a:extLst>
          </p:cNvPr>
          <p:cNvSpPr>
            <a:spLocks noGrp="1"/>
          </p:cNvSpPr>
          <p:nvPr>
            <p:ph idx="1"/>
          </p:nvPr>
        </p:nvSpPr>
        <p:spPr/>
        <p:txBody>
          <a:bodyPr>
            <a:normAutofit/>
          </a:bodyPr>
          <a:lstStyle/>
          <a:p>
            <a:pPr marL="742950" indent="-742950">
              <a:buAutoNum type="arabicPeriod"/>
            </a:pPr>
            <a:r>
              <a:rPr lang="en-US" dirty="0">
                <a:latin typeface="Abadi" panose="020B0604020104020204" pitchFamily="34" charset="0"/>
              </a:rPr>
              <a:t>Would require CSAC to provide a written notice to students that they are eligible for CalFresh</a:t>
            </a:r>
          </a:p>
          <a:p>
            <a:pPr marL="742950" indent="-742950">
              <a:buAutoNum type="arabicPeriod"/>
            </a:pPr>
            <a:endParaRPr lang="en-US" dirty="0">
              <a:latin typeface="Abadi" panose="020B0604020104020204" pitchFamily="34" charset="0"/>
            </a:endParaRPr>
          </a:p>
          <a:p>
            <a:pPr marL="742950" indent="-742950">
              <a:buAutoNum type="arabicPeriod"/>
            </a:pPr>
            <a:r>
              <a:rPr lang="en-US" dirty="0">
                <a:latin typeface="Abadi" panose="020B0604020104020204" pitchFamily="34" charset="0"/>
              </a:rPr>
              <a:t>Annual consultation with stakeholders</a:t>
            </a:r>
          </a:p>
        </p:txBody>
      </p:sp>
      <p:sp>
        <p:nvSpPr>
          <p:cNvPr id="6" name="Title 1">
            <a:extLst>
              <a:ext uri="{FF2B5EF4-FFF2-40B4-BE49-F238E27FC236}">
                <a16:creationId xmlns:a16="http://schemas.microsoft.com/office/drawing/2014/main" id="{94C44673-9B5F-54D6-4084-69E4BACC1590}"/>
              </a:ext>
            </a:extLst>
          </p:cNvPr>
          <p:cNvSpPr txBox="1">
            <a:spLocks/>
          </p:cNvSpPr>
          <p:nvPr/>
        </p:nvSpPr>
        <p:spPr>
          <a:xfrm>
            <a:off x="805070" y="533401"/>
            <a:ext cx="10505660" cy="1382156"/>
          </a:xfrm>
          <a:prstGeom prst="rect">
            <a:avLst/>
          </a:prstGeom>
          <a:solidFill>
            <a:schemeClr val="accent2">
              <a:lumMod val="40000"/>
              <a:lumOff val="60000"/>
            </a:scheme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p>
          <a:p>
            <a:pPr algn="ctr"/>
            <a:r>
              <a:rPr lang="en-US" sz="3600" b="1" i="0" dirty="0">
                <a:solidFill>
                  <a:schemeClr val="tx1"/>
                </a:solidFill>
                <a:latin typeface="Abadi" panose="020B0604020104020204" pitchFamily="34" charset="0"/>
                <a:cs typeface="Arial Black" panose="020B0604020202020204" pitchFamily="34" charset="0"/>
                <a:hlinkClick r:id="rId2"/>
              </a:rPr>
              <a:t>SB 20 </a:t>
            </a:r>
            <a:r>
              <a:rPr lang="en-US" sz="3600" b="1" i="0" dirty="0">
                <a:solidFill>
                  <a:schemeClr val="tx1"/>
                </a:solidFill>
                <a:latin typeface="Abadi" panose="020B0604020104020204" pitchFamily="34" charset="0"/>
                <a:cs typeface="Arial Black" panose="020B0604020202020204" pitchFamily="34" charset="0"/>
              </a:rPr>
              <a:t>– Senator doDd</a:t>
            </a:r>
            <a:endParaRPr lang="en-US" sz="3600" b="1" dirty="0">
              <a:solidFill>
                <a:schemeClr val="tx1"/>
              </a:solidFill>
              <a:latin typeface="Abadi" panose="020B0604020104020204" pitchFamily="34" charset="0"/>
            </a:endParaRPr>
          </a:p>
        </p:txBody>
      </p:sp>
    </p:spTree>
    <p:extLst>
      <p:ext uri="{BB962C8B-B14F-4D97-AF65-F5344CB8AC3E}">
        <p14:creationId xmlns:p14="http://schemas.microsoft.com/office/powerpoint/2010/main" val="3908798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821D16-07F4-E705-F58D-82431171BA3E}"/>
              </a:ext>
            </a:extLst>
          </p:cNvPr>
          <p:cNvSpPr>
            <a:spLocks noGrp="1"/>
          </p:cNvSpPr>
          <p:nvPr>
            <p:ph idx="1"/>
          </p:nvPr>
        </p:nvSpPr>
        <p:spPr/>
        <p:txBody>
          <a:bodyPr>
            <a:normAutofit fontScale="85000" lnSpcReduction="20000"/>
          </a:bodyPr>
          <a:lstStyle/>
          <a:p>
            <a:r>
              <a:rPr lang="en-US" sz="2400" dirty="0">
                <a:latin typeface="Abadi" panose="020B0604020104020204" pitchFamily="34" charset="0"/>
              </a:rPr>
              <a:t>Requires CDSS to regularly update the webpage about list of any program that makes students eligible for CalFresh.</a:t>
            </a:r>
            <a:r>
              <a:rPr lang="en-US" sz="2400" dirty="0">
                <a:effectLst/>
                <a:latin typeface="Abadi" panose="020B0604020104020204" pitchFamily="34" charset="0"/>
              </a:rPr>
              <a:t> </a:t>
            </a:r>
            <a:endParaRPr lang="en-US" sz="2400" dirty="0">
              <a:latin typeface="Abadi" panose="020B0604020104020204" pitchFamily="34" charset="0"/>
            </a:endParaRPr>
          </a:p>
          <a:p>
            <a:r>
              <a:rPr lang="en-US" sz="2400" dirty="0">
                <a:effectLst/>
                <a:latin typeface="Abadi" panose="020B0604020104020204" pitchFamily="34" charset="0"/>
              </a:rPr>
              <a:t>Requires CDSS to post on its internet website instructions, for county human</a:t>
            </a:r>
            <a:br>
              <a:rPr lang="en-US" sz="2400" dirty="0">
                <a:latin typeface="Abadi" panose="020B0604020104020204" pitchFamily="34" charset="0"/>
              </a:rPr>
            </a:br>
            <a:r>
              <a:rPr lang="en-US" sz="2400" dirty="0">
                <a:effectLst/>
                <a:latin typeface="Abadi" panose="020B0604020104020204" pitchFamily="34" charset="0"/>
              </a:rPr>
              <a:t>services agencies, that maximize CalFresh eligibility and minimize the burden for applicants and recipients to verify exemptions to the CalFresh student eligibility rule. </a:t>
            </a:r>
          </a:p>
          <a:p>
            <a:r>
              <a:rPr lang="en-US" sz="2400" dirty="0">
                <a:effectLst/>
                <a:latin typeface="Abadi" panose="020B0604020104020204" pitchFamily="34" charset="0"/>
              </a:rPr>
              <a:t>Further requires the instructions provided include specific guidance for processing applications, reporting, and recertification.</a:t>
            </a:r>
          </a:p>
          <a:p>
            <a:r>
              <a:rPr lang="en-US" sz="2400" dirty="0">
                <a:latin typeface="Abadi" panose="020B0604020104020204" pitchFamily="34" charset="0"/>
              </a:rPr>
              <a:t>Student means at least half-time.</a:t>
            </a:r>
          </a:p>
          <a:p>
            <a:r>
              <a:rPr lang="en-US" sz="2400" dirty="0">
                <a:latin typeface="Abadi" panose="020B0604020104020204" pitchFamily="34" charset="0"/>
              </a:rPr>
              <a:t>Calls for a workgroup to streamline CalFresh application submission at the beginning of a semester and a report to the legislature on April 1, 2023.</a:t>
            </a:r>
          </a:p>
          <a:p>
            <a:endParaRPr lang="en-US" dirty="0">
              <a:latin typeface="Abadi" panose="020B0604020104020204" pitchFamily="34" charset="0"/>
            </a:endParaRPr>
          </a:p>
          <a:p>
            <a:r>
              <a:rPr lang="en-US" sz="2400" dirty="0">
                <a:latin typeface="Abadi" panose="020B0604020104020204" pitchFamily="34" charset="0"/>
              </a:rPr>
              <a:t>Effective January 1, 2023</a:t>
            </a:r>
          </a:p>
          <a:p>
            <a:endParaRPr lang="en-US" sz="2400" dirty="0">
              <a:latin typeface="Century Gothic" panose="020B0502020202020204" pitchFamily="34" charset="0"/>
            </a:endParaRPr>
          </a:p>
          <a:p>
            <a:endParaRPr lang="en-US" dirty="0"/>
          </a:p>
          <a:p>
            <a:endParaRPr lang="en-US" dirty="0"/>
          </a:p>
        </p:txBody>
      </p:sp>
      <p:sp>
        <p:nvSpPr>
          <p:cNvPr id="4" name="Title 1">
            <a:extLst>
              <a:ext uri="{FF2B5EF4-FFF2-40B4-BE49-F238E27FC236}">
                <a16:creationId xmlns:a16="http://schemas.microsoft.com/office/drawing/2014/main" id="{0974DB7A-6CCE-D706-D400-4092AFE6BA6E}"/>
              </a:ext>
            </a:extLst>
          </p:cNvPr>
          <p:cNvSpPr>
            <a:spLocks noGrp="1"/>
          </p:cNvSpPr>
          <p:nvPr>
            <p:ph type="title"/>
          </p:nvPr>
        </p:nvSpPr>
        <p:spPr>
          <a:solidFill>
            <a:schemeClr val="accent2">
              <a:lumMod val="40000"/>
              <a:lumOff val="60000"/>
            </a:schemeClr>
          </a:solidFill>
        </p:spPr>
        <p:txBody>
          <a:bodyPr>
            <a:noAutofit/>
          </a:body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hlinkClick r:id="rId2"/>
              </a:rPr>
              <a:t>SB 641 </a:t>
            </a:r>
            <a:r>
              <a:rPr lang="en-US" sz="3600" b="1" i="0" dirty="0">
                <a:solidFill>
                  <a:schemeClr val="tx1"/>
                </a:solidFill>
                <a:latin typeface="Abadi" panose="020B0604020104020204" pitchFamily="34" charset="0"/>
                <a:cs typeface="Arial Black" panose="020B0604020202020204" pitchFamily="34" charset="0"/>
              </a:rPr>
              <a:t>– Senator Skinner</a:t>
            </a:r>
            <a:endParaRPr lang="en-US" sz="3600" b="1" dirty="0">
              <a:solidFill>
                <a:schemeClr val="tx1"/>
              </a:solidFill>
              <a:latin typeface="Abadi" panose="020B0604020104020204" pitchFamily="34" charset="0"/>
            </a:endParaRPr>
          </a:p>
        </p:txBody>
      </p:sp>
    </p:spTree>
    <p:extLst>
      <p:ext uri="{BB962C8B-B14F-4D97-AF65-F5344CB8AC3E}">
        <p14:creationId xmlns:p14="http://schemas.microsoft.com/office/powerpoint/2010/main" val="3589917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08C26-D141-2A41-BD6E-606BC350E530}"/>
              </a:ext>
            </a:extLst>
          </p:cNvPr>
          <p:cNvSpPr>
            <a:spLocks noGrp="1"/>
          </p:cNvSpPr>
          <p:nvPr>
            <p:ph type="title"/>
          </p:nvPr>
        </p:nvSpPr>
        <p:spPr>
          <a:xfrm>
            <a:off x="805070" y="533401"/>
            <a:ext cx="10505660" cy="1382156"/>
          </a:xfrm>
          <a:solidFill>
            <a:schemeClr val="accent2">
              <a:lumMod val="40000"/>
              <a:lumOff val="60000"/>
            </a:schemeClr>
          </a:solidFill>
        </p:spPr>
        <p:txBody>
          <a:bodyPr>
            <a:normAutofit fontScale="90000"/>
          </a:body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hlinkClick r:id="rId2"/>
              </a:rPr>
              <a:t>SB 768 </a:t>
            </a:r>
            <a:r>
              <a:rPr lang="en-US" sz="3600" b="1" i="0" dirty="0">
                <a:solidFill>
                  <a:schemeClr val="tx1"/>
                </a:solidFill>
                <a:latin typeface="Abadi" panose="020B0604020104020204" pitchFamily="34" charset="0"/>
                <a:cs typeface="Arial Black" panose="020B0604020202020204" pitchFamily="34" charset="0"/>
              </a:rPr>
              <a:t>- GlazER</a:t>
            </a:r>
            <a:endParaRPr lang="en-US" sz="3600" b="1" dirty="0">
              <a:solidFill>
                <a:schemeClr val="tx1"/>
              </a:solidFill>
              <a:latin typeface="Abadi" panose="020B0604020104020204" pitchFamily="34" charset="0"/>
            </a:endParaRPr>
          </a:p>
        </p:txBody>
      </p:sp>
      <p:sp>
        <p:nvSpPr>
          <p:cNvPr id="3" name="Content Placeholder 2">
            <a:extLst>
              <a:ext uri="{FF2B5EF4-FFF2-40B4-BE49-F238E27FC236}">
                <a16:creationId xmlns:a16="http://schemas.microsoft.com/office/drawing/2014/main" id="{8C37ADA9-A2D9-FA46-BFBD-19AED7529B85}"/>
              </a:ext>
            </a:extLst>
          </p:cNvPr>
          <p:cNvSpPr>
            <a:spLocks noGrp="1"/>
          </p:cNvSpPr>
          <p:nvPr>
            <p:ph idx="1"/>
          </p:nvPr>
        </p:nvSpPr>
        <p:spPr>
          <a:xfrm>
            <a:off x="1143000" y="2009554"/>
            <a:ext cx="9906000" cy="4480698"/>
          </a:xfrm>
        </p:spPr>
        <p:txBody>
          <a:bodyPr>
            <a:normAutofit/>
          </a:bodyPr>
          <a:lstStyle/>
          <a:p>
            <a:r>
              <a:rPr lang="en-US" sz="1800" dirty="0">
                <a:effectLst/>
                <a:latin typeface="Abadi" panose="020B0604020104020204" pitchFamily="34" charset="0"/>
              </a:rPr>
              <a:t>Participation in orientation and appraisals is limited to </a:t>
            </a:r>
            <a:r>
              <a:rPr lang="en-US" sz="1800" dirty="0">
                <a:latin typeface="Abadi" panose="020B0604020104020204" pitchFamily="34" charset="0"/>
              </a:rPr>
              <a:t>once unless off aid for more than a year.</a:t>
            </a:r>
          </a:p>
          <a:p>
            <a:r>
              <a:rPr lang="en-US" sz="1800" dirty="0">
                <a:effectLst/>
                <a:latin typeface="Abadi" panose="020B0604020104020204" pitchFamily="34" charset="0"/>
              </a:rPr>
              <a:t>Adds "nonprofit" postsecondary education institutions as entities that a</a:t>
            </a:r>
            <a:br>
              <a:rPr lang="en-US" sz="1800" dirty="0">
                <a:latin typeface="Abadi" panose="020B0604020104020204" pitchFamily="34" charset="0"/>
              </a:rPr>
            </a:br>
            <a:r>
              <a:rPr lang="en-US" sz="1800" dirty="0">
                <a:effectLst/>
                <a:latin typeface="Abadi" panose="020B0604020104020204" pitchFamily="34" charset="0"/>
              </a:rPr>
              <a:t>participant can attend to receive the standard payment for books and college</a:t>
            </a:r>
            <a:br>
              <a:rPr lang="en-US" sz="1800" dirty="0">
                <a:latin typeface="Abadi" panose="020B0604020104020204" pitchFamily="34" charset="0"/>
              </a:rPr>
            </a:br>
            <a:r>
              <a:rPr lang="en-US" sz="1800" dirty="0">
                <a:effectLst/>
                <a:latin typeface="Abadi" panose="020B0604020104020204" pitchFamily="34" charset="0"/>
              </a:rPr>
              <a:t>supplies.</a:t>
            </a:r>
          </a:p>
          <a:p>
            <a:r>
              <a:rPr lang="en-US" sz="1800" dirty="0">
                <a:effectLst/>
                <a:latin typeface="Abadi" panose="020B0604020104020204" pitchFamily="34" charset="0"/>
              </a:rPr>
              <a:t>Provides that participants do not need to participate in WTW activities to satisfy</a:t>
            </a:r>
            <a:br>
              <a:rPr lang="en-US" sz="1800" dirty="0">
                <a:latin typeface="Abadi" panose="020B0604020104020204" pitchFamily="34" charset="0"/>
              </a:rPr>
            </a:br>
            <a:r>
              <a:rPr lang="en-US" sz="1800" dirty="0">
                <a:effectLst/>
                <a:latin typeface="Abadi" panose="020B0604020104020204" pitchFamily="34" charset="0"/>
              </a:rPr>
              <a:t>instructional hours during semester or quarter breaks</a:t>
            </a:r>
            <a:endParaRPr lang="en-US" sz="1800" dirty="0">
              <a:latin typeface="Abadi" panose="020B0604020104020204" pitchFamily="34" charset="0"/>
            </a:endParaRPr>
          </a:p>
          <a:p>
            <a:r>
              <a:rPr lang="en-US" sz="1800" dirty="0">
                <a:effectLst/>
                <a:latin typeface="Abadi" panose="020B0604020104020204" pitchFamily="34" charset="0"/>
              </a:rPr>
              <a:t>Eliminate</a:t>
            </a:r>
            <a:r>
              <a:rPr lang="en-US" sz="1800" dirty="0">
                <a:latin typeface="Abadi" panose="020B0604020104020204" pitchFamily="34" charset="0"/>
              </a:rPr>
              <a:t>s “academic units” and replaces it with </a:t>
            </a:r>
            <a:r>
              <a:rPr lang="en-US" sz="1800" dirty="0">
                <a:effectLst/>
                <a:latin typeface="Abadi" panose="020B0604020104020204" pitchFamily="34" charset="0"/>
              </a:rPr>
              <a:t>"instructional hour" to mean class time of 50 minutes</a:t>
            </a:r>
          </a:p>
          <a:p>
            <a:endParaRPr lang="en-US" sz="1800" dirty="0">
              <a:latin typeface="Abadi" panose="020B0604020104020204" pitchFamily="34" charset="0"/>
            </a:endParaRPr>
          </a:p>
          <a:p>
            <a:r>
              <a:rPr lang="en-US" sz="1800" dirty="0">
                <a:effectLst/>
                <a:latin typeface="Abadi" panose="020B0604020104020204" pitchFamily="34" charset="0"/>
              </a:rPr>
              <a:t>Redefines a quarter to include a summer session for purposes of the standard</a:t>
            </a:r>
            <a:br>
              <a:rPr lang="en-US" sz="1800" dirty="0">
                <a:latin typeface="Abadi" panose="020B0604020104020204" pitchFamily="34" charset="0"/>
              </a:rPr>
            </a:br>
            <a:r>
              <a:rPr lang="en-US" sz="1800" dirty="0">
                <a:effectLst/>
                <a:latin typeface="Abadi" panose="020B0604020104020204" pitchFamily="34" charset="0"/>
              </a:rPr>
              <a:t>payment for books and college supplies.</a:t>
            </a:r>
          </a:p>
          <a:p>
            <a:r>
              <a:rPr lang="en-US" sz="1800" dirty="0">
                <a:latin typeface="Abadi" panose="020B0604020104020204" pitchFamily="34" charset="0"/>
              </a:rPr>
              <a:t>Effective January 1, 2023.</a:t>
            </a:r>
          </a:p>
          <a:p>
            <a:endParaRPr lang="en-US" sz="1800" dirty="0">
              <a:latin typeface="Century Gothic" panose="020B0502020202020204" pitchFamily="34" charset="0"/>
            </a:endParaRPr>
          </a:p>
          <a:p>
            <a:endParaRPr lang="en-US" sz="3200" dirty="0"/>
          </a:p>
        </p:txBody>
      </p:sp>
    </p:spTree>
    <p:extLst>
      <p:ext uri="{BB962C8B-B14F-4D97-AF65-F5344CB8AC3E}">
        <p14:creationId xmlns:p14="http://schemas.microsoft.com/office/powerpoint/2010/main" val="1702797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2C7BF21-B4D2-B544-916F-6C054F976219}"/>
              </a:ext>
            </a:extLst>
          </p:cNvPr>
          <p:cNvSpPr>
            <a:spLocks noGrp="1"/>
          </p:cNvSpPr>
          <p:nvPr>
            <p:ph type="title"/>
          </p:nvPr>
        </p:nvSpPr>
        <p:spPr>
          <a:xfrm>
            <a:off x="805069" y="533401"/>
            <a:ext cx="10585173" cy="1382156"/>
          </a:xfrm>
          <a:solidFill>
            <a:schemeClr val="accent2">
              <a:lumMod val="40000"/>
              <a:lumOff val="60000"/>
            </a:schemeClr>
          </a:solidFill>
        </p:spPr>
        <p:txBody>
          <a:bodyPr>
            <a:normAutofit fontScale="90000"/>
          </a:body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hlinkClick r:id="rId2"/>
              </a:rPr>
              <a:t>SB 1083- </a:t>
            </a:r>
            <a:r>
              <a:rPr lang="en-US" sz="3600" b="1" i="0" dirty="0">
                <a:solidFill>
                  <a:schemeClr val="tx1"/>
                </a:solidFill>
                <a:latin typeface="Abadi" panose="020B0604020104020204" pitchFamily="34" charset="0"/>
                <a:cs typeface="Arial Black" panose="020B0604020202020204" pitchFamily="34" charset="0"/>
              </a:rPr>
              <a:t> Senator Skinner</a:t>
            </a:r>
            <a:endParaRPr lang="en-US" sz="3600" b="1" i="0" dirty="0">
              <a:solidFill>
                <a:srgbClr val="FF0000"/>
              </a:solidFill>
              <a:latin typeface="Abadi" panose="020B0604020104020204" pitchFamily="34" charset="0"/>
              <a:cs typeface="Arial Black" panose="020B0604020202020204" pitchFamily="34" charset="0"/>
            </a:endParaRPr>
          </a:p>
        </p:txBody>
      </p:sp>
      <p:sp>
        <p:nvSpPr>
          <p:cNvPr id="5" name="Title 1">
            <a:extLst>
              <a:ext uri="{FF2B5EF4-FFF2-40B4-BE49-F238E27FC236}">
                <a16:creationId xmlns:a16="http://schemas.microsoft.com/office/drawing/2014/main" id="{2B62AD41-FE62-0F47-BEBA-2A4A6B56C788}"/>
              </a:ext>
            </a:extLst>
          </p:cNvPr>
          <p:cNvSpPr>
            <a:spLocks noGrp="1"/>
          </p:cNvSpPr>
          <p:nvPr>
            <p:ph idx="1"/>
          </p:nvPr>
        </p:nvSpPr>
        <p:spPr>
          <a:solidFill>
            <a:schemeClr val="bg1"/>
          </a:solidFill>
        </p:spPr>
        <p:txBody>
          <a:bodyPr>
            <a:normAutofit fontScale="47500" lnSpcReduction="20000"/>
          </a:bodyPr>
          <a:lstStyle/>
          <a:p>
            <a:pPr marL="0" indent="0">
              <a:buNone/>
            </a:pPr>
            <a:r>
              <a:rPr lang="en-US" sz="3600" dirty="0">
                <a:latin typeface="Abadi" panose="020B0604020104020204" pitchFamily="34" charset="0"/>
              </a:rPr>
              <a:t>• </a:t>
            </a:r>
            <a:r>
              <a:rPr lang="en-US" sz="3600" dirty="0">
                <a:effectLst/>
                <a:latin typeface="Abadi" panose="020B0604020104020204" pitchFamily="34" charset="0"/>
              </a:rPr>
              <a:t>Eliminates the condition that CalWORKs aid be paid to a pregnant person who is 18 years of age or younger only when the Cal-Learn program is operative.</a:t>
            </a:r>
          </a:p>
          <a:p>
            <a:pPr marL="0" indent="0">
              <a:buNone/>
            </a:pPr>
            <a:r>
              <a:rPr lang="en-US" sz="3600" dirty="0">
                <a:latin typeface="Abadi" panose="020B0604020104020204" pitchFamily="34" charset="0"/>
              </a:rPr>
              <a:t>• Requires counties to refer any pregnant CalWORKs parent to the home visiting program.</a:t>
            </a:r>
          </a:p>
          <a:p>
            <a:pPr marL="0" indent="0">
              <a:buNone/>
            </a:pPr>
            <a:r>
              <a:rPr lang="en-US" sz="3600" dirty="0">
                <a:effectLst/>
                <a:latin typeface="Abadi" panose="020B0604020104020204" pitchFamily="34" charset="0"/>
              </a:rPr>
              <a:t>• Requires a county to provide a housing navigation caseworker to assist with</a:t>
            </a:r>
            <a:br>
              <a:rPr lang="en-US" sz="3600" dirty="0">
                <a:latin typeface="Abadi" panose="020B0604020104020204" pitchFamily="34" charset="0"/>
              </a:rPr>
            </a:br>
            <a:r>
              <a:rPr lang="en-US" sz="3600" dirty="0">
                <a:effectLst/>
                <a:latin typeface="Abadi" panose="020B0604020104020204" pitchFamily="34" charset="0"/>
              </a:rPr>
              <a:t>securing permanent housing and housing case management services if that</a:t>
            </a:r>
            <a:br>
              <a:rPr lang="en-US" sz="3600" dirty="0">
                <a:latin typeface="Abadi" panose="020B0604020104020204" pitchFamily="34" charset="0"/>
              </a:rPr>
            </a:br>
            <a:r>
              <a:rPr lang="en-US" sz="3600" dirty="0">
                <a:effectLst/>
                <a:latin typeface="Abadi" panose="020B0604020104020204" pitchFamily="34" charset="0"/>
              </a:rPr>
              <a:t>county chooses to require a recipient of CalWORKs HA to participate in a</a:t>
            </a:r>
            <a:br>
              <a:rPr lang="en-US" sz="3600" dirty="0">
                <a:latin typeface="Abadi" panose="020B0604020104020204" pitchFamily="34" charset="0"/>
              </a:rPr>
            </a:br>
            <a:r>
              <a:rPr lang="en-US" sz="3600" dirty="0">
                <a:effectLst/>
                <a:latin typeface="Abadi" panose="020B0604020104020204" pitchFamily="34" charset="0"/>
              </a:rPr>
              <a:t>homeless avoidance case plan as a condition of eligibility.</a:t>
            </a:r>
          </a:p>
          <a:p>
            <a:pPr marL="0" indent="0">
              <a:buNone/>
            </a:pPr>
            <a:r>
              <a:rPr lang="en-US" sz="3600" dirty="0">
                <a:effectLst/>
                <a:latin typeface="Abadi" panose="020B0604020104020204" pitchFamily="34" charset="0"/>
              </a:rPr>
              <a:t>• A family is considered homeless, for purposes of eligibility for CalWORKs HA, to include </a:t>
            </a:r>
            <a:r>
              <a:rPr lang="en-US" sz="3600" dirty="0">
                <a:latin typeface="Abadi" panose="020B0604020104020204" pitchFamily="34" charset="0"/>
              </a:rPr>
              <a:t>a</a:t>
            </a:r>
            <a:r>
              <a:rPr lang="en-US" sz="3600" dirty="0">
                <a:effectLst/>
                <a:latin typeface="Abadi" panose="020B0604020104020204" pitchFamily="34" charset="0"/>
              </a:rPr>
              <a:t> family that has received any notice that could lead to an eviction, regardless of the circumstances cited in the eviction notice. </a:t>
            </a:r>
          </a:p>
          <a:p>
            <a:pPr marL="0" indent="0">
              <a:buNone/>
            </a:pPr>
            <a:r>
              <a:rPr lang="en-US" sz="3600" dirty="0">
                <a:effectLst/>
                <a:latin typeface="Abadi" panose="020B0604020104020204" pitchFamily="34" charset="0"/>
              </a:rPr>
              <a:t>• Also clarifies that a roommate includes, but is not limited to, a parent or child with whom a family is living, for purposes of establishing that a family is eligible for HA if homelessness is a direct result of domestic violence by a spouse, partner, or roommate. </a:t>
            </a:r>
          </a:p>
          <a:p>
            <a:pPr marL="0" indent="0">
              <a:buNone/>
            </a:pPr>
            <a:r>
              <a:rPr lang="en-US" sz="3600" dirty="0">
                <a:latin typeface="Abadi" panose="020B0604020104020204" pitchFamily="34" charset="0"/>
              </a:rPr>
              <a:t>• </a:t>
            </a:r>
            <a:r>
              <a:rPr lang="en-US" sz="3600" dirty="0">
                <a:effectLst/>
                <a:latin typeface="Abadi" panose="020B0604020104020204" pitchFamily="34" charset="0"/>
              </a:rPr>
              <a:t>Makes these provisions operative July 1, 2024</a:t>
            </a:r>
            <a:endParaRPr lang="en-US" sz="3600" dirty="0">
              <a:latin typeface="Abadi" panose="020B0604020104020204" pitchFamily="34" charset="0"/>
            </a:endParaRPr>
          </a:p>
          <a:p>
            <a:pPr marL="0" indent="0">
              <a:buNone/>
            </a:pPr>
            <a:endParaRPr lang="en-US" dirty="0"/>
          </a:p>
        </p:txBody>
      </p:sp>
    </p:spTree>
    <p:extLst>
      <p:ext uri="{BB962C8B-B14F-4D97-AF65-F5344CB8AC3E}">
        <p14:creationId xmlns:p14="http://schemas.microsoft.com/office/powerpoint/2010/main" val="1749474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03CDC4-9DD1-BC4F-AFF7-416B8266758B}"/>
              </a:ext>
            </a:extLst>
          </p:cNvPr>
          <p:cNvSpPr>
            <a:spLocks noGrp="1"/>
          </p:cNvSpPr>
          <p:nvPr>
            <p:ph idx="1"/>
          </p:nvPr>
        </p:nvSpPr>
        <p:spPr/>
        <p:txBody>
          <a:bodyPr/>
          <a:lstStyle/>
          <a:p>
            <a:pPr marL="0" indent="0">
              <a:buNone/>
            </a:pPr>
            <a:r>
              <a:rPr lang="en-US" dirty="0">
                <a:effectLst/>
                <a:latin typeface="Abadi" panose="020B0604020104020204" pitchFamily="34" charset="0"/>
              </a:rPr>
              <a:t>• Exempts a person who meets the criteria for a waiver of $125. 00 court fees and costs from being obligated to pay the filing fee for specified expungement petitions, </a:t>
            </a:r>
          </a:p>
          <a:p>
            <a:pPr marL="0" indent="0">
              <a:buNone/>
            </a:pPr>
            <a:r>
              <a:rPr lang="en-US" dirty="0">
                <a:effectLst/>
                <a:latin typeface="Abadi" panose="020B0604020104020204" pitchFamily="34" charset="0"/>
              </a:rPr>
              <a:t>• Prohibits a court from denying expungement relief to an otherwise qualified person, and who meets the criteria, as specified, for a waiver of court fees and costs, solely on the basis that the person has not yet satisfied their restitution obligations. </a:t>
            </a:r>
          </a:p>
          <a:p>
            <a:pPr marL="0" indent="0">
              <a:buNone/>
            </a:pPr>
            <a:r>
              <a:rPr lang="en-US" dirty="0">
                <a:effectLst/>
                <a:latin typeface="Abadi" panose="020B0604020104020204" pitchFamily="34" charset="0"/>
              </a:rPr>
              <a:t>• Effective January 1, 2023.</a:t>
            </a:r>
          </a:p>
        </p:txBody>
      </p:sp>
      <p:sp>
        <p:nvSpPr>
          <p:cNvPr id="5" name="Title 1">
            <a:extLst>
              <a:ext uri="{FF2B5EF4-FFF2-40B4-BE49-F238E27FC236}">
                <a16:creationId xmlns:a16="http://schemas.microsoft.com/office/drawing/2014/main" id="{ED83A3D1-47B3-6044-A027-5B2442BF4AE6}"/>
              </a:ext>
            </a:extLst>
          </p:cNvPr>
          <p:cNvSpPr txBox="1">
            <a:spLocks/>
          </p:cNvSpPr>
          <p:nvPr/>
        </p:nvSpPr>
        <p:spPr>
          <a:xfrm>
            <a:off x="755374" y="482781"/>
            <a:ext cx="10631556" cy="1382156"/>
          </a:xfrm>
          <a:prstGeom prst="rect">
            <a:avLst/>
          </a:prstGeom>
          <a:solidFill>
            <a:schemeClr val="accent2">
              <a:lumMod val="40000"/>
              <a:lumOff val="60000"/>
            </a:scheme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p>
          <a:p>
            <a:pPr algn="ctr"/>
            <a:r>
              <a:rPr lang="en-US" sz="3600" b="1" i="0" dirty="0">
                <a:solidFill>
                  <a:schemeClr val="tx1"/>
                </a:solidFill>
                <a:latin typeface="Abadi" panose="020B0604020104020204" pitchFamily="34" charset="0"/>
                <a:cs typeface="Arial Black" panose="020B0604020202020204" pitchFamily="34" charset="0"/>
                <a:hlinkClick r:id="rId2"/>
              </a:rPr>
              <a:t>AB 1803 </a:t>
            </a:r>
            <a:r>
              <a:rPr lang="en-US" sz="3600" b="1" i="0" dirty="0">
                <a:solidFill>
                  <a:schemeClr val="tx1"/>
                </a:solidFill>
                <a:latin typeface="Abadi" panose="020B0604020104020204" pitchFamily="34" charset="0"/>
                <a:cs typeface="Arial Black" panose="020B0604020202020204" pitchFamily="34" charset="0"/>
              </a:rPr>
              <a:t>– Assembly member jones-sawyer</a:t>
            </a:r>
            <a:endParaRPr lang="en-US" sz="3600" b="1" i="0" dirty="0">
              <a:solidFill>
                <a:srgbClr val="FF0000"/>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2889978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00392C-C5FA-3F44-AFE2-20C614D6B048}"/>
              </a:ext>
            </a:extLst>
          </p:cNvPr>
          <p:cNvSpPr>
            <a:spLocks noGrp="1"/>
          </p:cNvSpPr>
          <p:nvPr>
            <p:ph idx="1"/>
          </p:nvPr>
        </p:nvSpPr>
        <p:spPr/>
        <p:txBody>
          <a:bodyPr>
            <a:normAutofit fontScale="70000" lnSpcReduction="20000"/>
          </a:bodyPr>
          <a:lstStyle/>
          <a:p>
            <a:pPr marL="0" indent="0">
              <a:buNone/>
            </a:pPr>
            <a:endParaRPr lang="en-US" b="1" dirty="0">
              <a:solidFill>
                <a:srgbClr val="FF0000"/>
              </a:solidFill>
              <a:latin typeface="Abadi" panose="020B0604020104020204" pitchFamily="34" charset="0"/>
              <a:cs typeface="Arial Black" panose="020B0604020202020204" pitchFamily="34" charset="0"/>
            </a:endParaRPr>
          </a:p>
          <a:p>
            <a:pPr marL="0" marR="0">
              <a:spcBef>
                <a:spcPts val="0"/>
              </a:spcBef>
            </a:pPr>
            <a:r>
              <a:rPr lang="en-US" sz="2800" dirty="0">
                <a:effectLst/>
                <a:latin typeface="Abadi" panose="020B0604020104020204" pitchFamily="34" charset="0"/>
              </a:rPr>
              <a:t>Existing federal law provides for the allocation of federal funds through the federal Temporary Assistance for Needy Families (TANF) block grant program to eligible states. Existing law provides for the California Work Opportunity and Responsibility to Kids (CalWORKs) program under which, through a combination of state and county funds and federal funds received through the TANF program, each county provides cash assistance and other benefits to qualified low-income families. Existing law authorizes a county to waive a program requirement for a recipient who has been identified as a past or present victim of abuse when it has been determined that good cause exists.</a:t>
            </a:r>
          </a:p>
          <a:p>
            <a:pPr marL="0" marR="0">
              <a:spcBef>
                <a:spcPts val="0"/>
              </a:spcBef>
            </a:pPr>
            <a:endParaRPr lang="en-US" sz="2800" dirty="0">
              <a:effectLst/>
              <a:latin typeface="Abadi" panose="020B0604020104020204" pitchFamily="34" charset="0"/>
            </a:endParaRPr>
          </a:p>
          <a:p>
            <a:pPr marL="0" marR="0">
              <a:spcBef>
                <a:spcPts val="0"/>
              </a:spcBef>
            </a:pPr>
            <a:r>
              <a:rPr lang="en-US" sz="2800" dirty="0">
                <a:effectLst/>
                <a:latin typeface="Abadi" panose="020B0604020104020204" pitchFamily="34" charset="0"/>
              </a:rPr>
              <a:t>This bill would instead require a county to waive a program requirement for a recipient who has been identified as a past or present victim of abuse when it has been determined that good cause exists.</a:t>
            </a:r>
          </a:p>
          <a:p>
            <a:pPr marL="0" marR="0" indent="0">
              <a:spcBef>
                <a:spcPts val="0"/>
              </a:spcBef>
              <a:buNone/>
            </a:pPr>
            <a:endParaRPr lang="en-US" sz="2800" dirty="0">
              <a:effectLst/>
              <a:latin typeface="Abadi" panose="020B0604020104020204" pitchFamily="34" charset="0"/>
            </a:endParaRPr>
          </a:p>
          <a:p>
            <a:pPr marL="0" marR="0">
              <a:spcBef>
                <a:spcPts val="0"/>
              </a:spcBef>
            </a:pPr>
            <a:r>
              <a:rPr lang="en-US" sz="2800" dirty="0">
                <a:latin typeface="Abadi" panose="020B0604020104020204" pitchFamily="34" charset="0"/>
              </a:rPr>
              <a:t>Effective January 1, 2023 </a:t>
            </a:r>
            <a:endParaRPr lang="en-US" sz="2800" dirty="0">
              <a:effectLst/>
              <a:latin typeface="Abadi" panose="020B0604020104020204" pitchFamily="34" charset="0"/>
            </a:endParaRPr>
          </a:p>
        </p:txBody>
      </p:sp>
      <p:sp>
        <p:nvSpPr>
          <p:cNvPr id="4" name="Title 1">
            <a:extLst>
              <a:ext uri="{FF2B5EF4-FFF2-40B4-BE49-F238E27FC236}">
                <a16:creationId xmlns:a16="http://schemas.microsoft.com/office/drawing/2014/main" id="{7B7CAF8E-2507-1E46-8B3A-BF8BEAAA6268}"/>
              </a:ext>
            </a:extLst>
          </p:cNvPr>
          <p:cNvSpPr>
            <a:spLocks noGrp="1"/>
          </p:cNvSpPr>
          <p:nvPr>
            <p:ph type="title"/>
          </p:nvPr>
        </p:nvSpPr>
        <p:spPr>
          <a:solidFill>
            <a:schemeClr val="accent1">
              <a:lumMod val="20000"/>
              <a:lumOff val="80000"/>
            </a:schemeClr>
          </a:solidFill>
        </p:spPr>
        <p:txBody>
          <a:bodyPr>
            <a:normAutofit/>
          </a:bodyPr>
          <a:lstStyle/>
          <a:p>
            <a:r>
              <a:rPr lang="en-US" sz="3600" b="1" dirty="0">
                <a:solidFill>
                  <a:srgbClr val="FF0000"/>
                </a:solidFill>
              </a:rPr>
              <a:t>CalWORKs WtW student Reform of 2021</a:t>
            </a:r>
          </a:p>
        </p:txBody>
      </p:sp>
      <p:sp>
        <p:nvSpPr>
          <p:cNvPr id="5" name="Title 1">
            <a:extLst>
              <a:ext uri="{FF2B5EF4-FFF2-40B4-BE49-F238E27FC236}">
                <a16:creationId xmlns:a16="http://schemas.microsoft.com/office/drawing/2014/main" id="{664D6B7A-1C29-B14A-AD4C-D3ED0633FCA6}"/>
              </a:ext>
            </a:extLst>
          </p:cNvPr>
          <p:cNvSpPr txBox="1">
            <a:spLocks/>
          </p:cNvSpPr>
          <p:nvPr/>
        </p:nvSpPr>
        <p:spPr>
          <a:xfrm>
            <a:off x="834887" y="580400"/>
            <a:ext cx="10505661" cy="1382156"/>
          </a:xfrm>
          <a:prstGeom prst="rect">
            <a:avLst/>
          </a:prstGeom>
          <a:solidFill>
            <a:schemeClr val="accent2">
              <a:lumMod val="40000"/>
              <a:lumOff val="60000"/>
            </a:scheme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p>
          <a:p>
            <a:pPr algn="ctr"/>
            <a:r>
              <a:rPr lang="en-US" sz="3600" b="1" i="0" dirty="0">
                <a:solidFill>
                  <a:schemeClr val="tx1"/>
                </a:solidFill>
                <a:latin typeface="Abadi" panose="020B0604020104020204" pitchFamily="34" charset="0"/>
                <a:cs typeface="Arial Black" panose="020B0604020202020204" pitchFamily="34" charset="0"/>
                <a:hlinkClick r:id="rId2"/>
              </a:rPr>
              <a:t>AB 2277 </a:t>
            </a:r>
            <a:r>
              <a:rPr lang="en-US" sz="3600" b="1" i="0" dirty="0">
                <a:solidFill>
                  <a:schemeClr val="tx1"/>
                </a:solidFill>
                <a:latin typeface="Abadi" panose="020B0604020104020204" pitchFamily="34" charset="0"/>
                <a:cs typeface="Arial Black" panose="020B0604020202020204" pitchFamily="34" charset="0"/>
              </a:rPr>
              <a:t>– assembly member reyes</a:t>
            </a:r>
            <a:endParaRPr lang="en-US" sz="3600" b="1" i="0" dirty="0">
              <a:solidFill>
                <a:srgbClr val="FF0000"/>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3835255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95627-3CF2-0643-BD93-0672708EB99A}"/>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780EED12-5E35-3746-9D21-1B804F63A8C0}"/>
              </a:ext>
            </a:extLst>
          </p:cNvPr>
          <p:cNvSpPr>
            <a:spLocks noGrp="1"/>
          </p:cNvSpPr>
          <p:nvPr>
            <p:ph idx="1"/>
          </p:nvPr>
        </p:nvSpPr>
        <p:spPr/>
        <p:txBody>
          <a:bodyPr>
            <a:normAutofit fontScale="85000" lnSpcReduction="20000"/>
          </a:bodyPr>
          <a:lstStyle/>
          <a:p>
            <a:pPr marL="0" indent="0">
              <a:buNone/>
            </a:pPr>
            <a:r>
              <a:rPr lang="en-US" dirty="0">
                <a:latin typeface="Century Gothic" panose="020B0502020202020204" pitchFamily="34" charset="0"/>
              </a:rPr>
              <a:t>• </a:t>
            </a:r>
            <a:r>
              <a:rPr lang="en-US" dirty="0">
                <a:latin typeface="Abadi" panose="020B0604020104020204" pitchFamily="34" charset="0"/>
              </a:rPr>
              <a:t>Existing law, however, prohibits a person who is 16 or 17 years of age, or a custodial parent who is under 20 years of age, who loses this exemption from requalifying for the exemption by attending school as a required activity. AB 2300 would remove that prohibition, thereby allowing that person to requalify for benefits by attending school on a full-time basis.</a:t>
            </a:r>
          </a:p>
          <a:p>
            <a:pPr marL="0" indent="0">
              <a:buNone/>
            </a:pPr>
            <a:r>
              <a:rPr lang="en-US" dirty="0">
                <a:latin typeface="Abadi" panose="020B0604020104020204" pitchFamily="34" charset="0"/>
              </a:rPr>
              <a:t>• AB 2300 would disallow sanctions for CalWORKs beneficiaries who refused a job whose hours are excessive, violates federal and state health and safety rules, the hours offered are unpredictable.</a:t>
            </a:r>
          </a:p>
          <a:p>
            <a:pPr marL="0" indent="0">
              <a:buNone/>
            </a:pPr>
            <a:r>
              <a:rPr lang="en-US" dirty="0">
                <a:latin typeface="Abadi" panose="020B0604020104020204" pitchFamily="34" charset="0"/>
              </a:rPr>
              <a:t>• AB 2300 requires CDSS to convene a workgroup to develop instructions for county human services agencies on how to best inform applicants and recipients of aid of those rights and remedies, and how to document an applicant’s or recipient’s statement of a violation of the law, as specified. </a:t>
            </a:r>
          </a:p>
          <a:p>
            <a:pPr marL="0" indent="0">
              <a:buNone/>
            </a:pPr>
            <a:r>
              <a:rPr lang="en-US" dirty="0">
                <a:latin typeface="Abadi" panose="020B0604020104020204" pitchFamily="34" charset="0"/>
              </a:rPr>
              <a:t>• Effective October 1, 2025.</a:t>
            </a:r>
          </a:p>
        </p:txBody>
      </p:sp>
      <p:sp>
        <p:nvSpPr>
          <p:cNvPr id="4" name="Title 1">
            <a:extLst>
              <a:ext uri="{FF2B5EF4-FFF2-40B4-BE49-F238E27FC236}">
                <a16:creationId xmlns:a16="http://schemas.microsoft.com/office/drawing/2014/main" id="{50E8834D-7B96-2640-89C8-BAFCF2277A23}"/>
              </a:ext>
            </a:extLst>
          </p:cNvPr>
          <p:cNvSpPr txBox="1">
            <a:spLocks/>
          </p:cNvSpPr>
          <p:nvPr/>
        </p:nvSpPr>
        <p:spPr>
          <a:xfrm>
            <a:off x="1235765" y="533401"/>
            <a:ext cx="9906000" cy="1382156"/>
          </a:xfrm>
          <a:prstGeom prst="rect">
            <a:avLst/>
          </a:prstGeom>
          <a:solidFill>
            <a:schemeClr val="accent1">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r>
              <a:rPr lang="en-US" sz="3600" b="1" dirty="0">
                <a:solidFill>
                  <a:srgbClr val="FF0000"/>
                </a:solidFill>
              </a:rPr>
              <a:t>CalWORKs WtW student Reform of 2021</a:t>
            </a:r>
          </a:p>
        </p:txBody>
      </p:sp>
      <p:sp>
        <p:nvSpPr>
          <p:cNvPr id="5" name="Title 1">
            <a:extLst>
              <a:ext uri="{FF2B5EF4-FFF2-40B4-BE49-F238E27FC236}">
                <a16:creationId xmlns:a16="http://schemas.microsoft.com/office/drawing/2014/main" id="{29B853DC-5FEE-264B-AEAC-350278086576}"/>
              </a:ext>
            </a:extLst>
          </p:cNvPr>
          <p:cNvSpPr txBox="1">
            <a:spLocks/>
          </p:cNvSpPr>
          <p:nvPr/>
        </p:nvSpPr>
        <p:spPr>
          <a:xfrm>
            <a:off x="1189383" y="533401"/>
            <a:ext cx="9906000" cy="1382156"/>
          </a:xfrm>
          <a:prstGeom prst="rect">
            <a:avLst/>
          </a:prstGeom>
          <a:solidFill>
            <a:schemeClr val="accent1">
              <a:lumMod val="20000"/>
              <a:lumOff val="8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dirty="0">
                <a:solidFill>
                  <a:srgbClr val="FF0000"/>
                </a:solidFill>
              </a:rPr>
              <a:t>CalWORKs WtW student Reform of 2021 – </a:t>
            </a:r>
            <a:r>
              <a:rPr lang="en-US" sz="3600" b="1" i="0" dirty="0">
                <a:solidFill>
                  <a:srgbClr val="FF0000"/>
                </a:solidFill>
                <a:latin typeface="Arial Black" panose="020B0604020202020204" pitchFamily="34" charset="0"/>
                <a:cs typeface="Arial Black" panose="020B0604020202020204" pitchFamily="34" charset="0"/>
              </a:rPr>
              <a:t>Study Time</a:t>
            </a:r>
          </a:p>
        </p:txBody>
      </p:sp>
      <p:sp>
        <p:nvSpPr>
          <p:cNvPr id="6" name="Title 1">
            <a:extLst>
              <a:ext uri="{FF2B5EF4-FFF2-40B4-BE49-F238E27FC236}">
                <a16:creationId xmlns:a16="http://schemas.microsoft.com/office/drawing/2014/main" id="{B06FA21F-79A3-0D40-9991-43AFFAEFA55B}"/>
              </a:ext>
            </a:extLst>
          </p:cNvPr>
          <p:cNvSpPr txBox="1">
            <a:spLocks/>
          </p:cNvSpPr>
          <p:nvPr/>
        </p:nvSpPr>
        <p:spPr>
          <a:xfrm>
            <a:off x="785191" y="533401"/>
            <a:ext cx="10585174" cy="1382156"/>
          </a:xfrm>
          <a:prstGeom prst="rect">
            <a:avLst/>
          </a:prstGeom>
          <a:solidFill>
            <a:schemeClr val="accent2">
              <a:lumMod val="40000"/>
              <a:lumOff val="60000"/>
            </a:scheme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US" sz="3600" b="1" i="0" dirty="0">
                <a:solidFill>
                  <a:schemeClr val="tx1"/>
                </a:solidFill>
                <a:latin typeface="Abadi" panose="020B0604020104020204" pitchFamily="34" charset="0"/>
                <a:cs typeface="Arial Black" panose="020B0604020202020204" pitchFamily="34" charset="0"/>
              </a:rPr>
              <a:t>Public Benefits 2022 Legislation </a:t>
            </a:r>
            <a:br>
              <a:rPr lang="en-US" sz="3600" b="1" i="0" dirty="0">
                <a:solidFill>
                  <a:schemeClr val="tx1"/>
                </a:solidFill>
                <a:latin typeface="Abadi" panose="020B0604020104020204" pitchFamily="34" charset="0"/>
                <a:cs typeface="Arial Black" panose="020B0604020202020204" pitchFamily="34" charset="0"/>
              </a:rPr>
            </a:br>
            <a:r>
              <a:rPr lang="en-US" sz="3600" b="1" i="0" dirty="0">
                <a:solidFill>
                  <a:schemeClr val="tx1"/>
                </a:solidFill>
                <a:latin typeface="Abadi" panose="020B0604020104020204" pitchFamily="34" charset="0"/>
                <a:cs typeface="Arial Black" panose="020B0604020202020204" pitchFamily="34" charset="0"/>
              </a:rPr>
              <a:t>Enacted Presentation</a:t>
            </a:r>
          </a:p>
          <a:p>
            <a:pPr algn="ctr"/>
            <a:r>
              <a:rPr lang="en-US" sz="3600" b="1" i="0" dirty="0">
                <a:solidFill>
                  <a:schemeClr val="tx1"/>
                </a:solidFill>
                <a:latin typeface="Abadi" panose="020B0604020104020204" pitchFamily="34" charset="0"/>
                <a:cs typeface="Arial Black" panose="020B0604020202020204" pitchFamily="34" charset="0"/>
                <a:hlinkClick r:id="rId2"/>
              </a:rPr>
              <a:t>AB 2300 </a:t>
            </a:r>
            <a:r>
              <a:rPr lang="en-US" sz="3600" b="1" i="0" dirty="0">
                <a:solidFill>
                  <a:schemeClr val="tx1"/>
                </a:solidFill>
                <a:latin typeface="Abadi" panose="020B0604020104020204" pitchFamily="34" charset="0"/>
                <a:cs typeface="Arial Black" panose="020B0604020202020204" pitchFamily="34" charset="0"/>
              </a:rPr>
              <a:t>- assembly member kalra</a:t>
            </a:r>
            <a:endParaRPr lang="en-US" sz="3600" b="1" i="0" dirty="0">
              <a:solidFill>
                <a:srgbClr val="FF0000"/>
              </a:solidFill>
              <a:latin typeface="Abadi" panose="020B0604020104020204" pitchFamily="34" charset="0"/>
              <a:cs typeface="Arial Black" panose="020B0604020202020204" pitchFamily="34" charset="0"/>
            </a:endParaRPr>
          </a:p>
        </p:txBody>
      </p:sp>
    </p:spTree>
    <p:extLst>
      <p:ext uri="{BB962C8B-B14F-4D97-AF65-F5344CB8AC3E}">
        <p14:creationId xmlns:p14="http://schemas.microsoft.com/office/powerpoint/2010/main" val="3903375540"/>
      </p:ext>
    </p:extLst>
  </p:cSld>
  <p:clrMapOvr>
    <a:masterClrMapping/>
  </p:clrMapOvr>
</p:sld>
</file>

<file path=ppt/theme/theme1.xml><?xml version="1.0" encoding="utf-8"?>
<a:theme xmlns:a="http://schemas.openxmlformats.org/drawingml/2006/main" name="AngleLinesVTI">
  <a:themeElements>
    <a:clrScheme name="AnalogousFromRegularSeedRightStep">
      <a:dk1>
        <a:srgbClr val="000000"/>
      </a:dk1>
      <a:lt1>
        <a:srgbClr val="FFFFFF"/>
      </a:lt1>
      <a:dk2>
        <a:srgbClr val="1B2830"/>
      </a:dk2>
      <a:lt2>
        <a:srgbClr val="F3F0F0"/>
      </a:lt2>
      <a:accent1>
        <a:srgbClr val="20B3AB"/>
      </a:accent1>
      <a:accent2>
        <a:srgbClr val="1790D5"/>
      </a:accent2>
      <a:accent3>
        <a:srgbClr val="2953E7"/>
      </a:accent3>
      <a:accent4>
        <a:srgbClr val="5231DA"/>
      </a:accent4>
      <a:accent5>
        <a:srgbClr val="9D29E7"/>
      </a:accent5>
      <a:accent6>
        <a:srgbClr val="D517D0"/>
      </a:accent6>
      <a:hlink>
        <a:srgbClr val="BF3F46"/>
      </a:hlink>
      <a:folHlink>
        <a:srgbClr val="7F7F7F"/>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docProps/app.xml><?xml version="1.0" encoding="utf-8"?>
<Properties xmlns="http://schemas.openxmlformats.org/officeDocument/2006/extended-properties" xmlns:vt="http://schemas.openxmlformats.org/officeDocument/2006/docPropsVTypes">
  <TotalTime>1397</TotalTime>
  <Words>1276</Words>
  <Application>Microsoft Macintosh PowerPoint</Application>
  <PresentationFormat>Widescreen</PresentationFormat>
  <Paragraphs>78</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Abadi</vt:lpstr>
      <vt:lpstr>Arial</vt:lpstr>
      <vt:lpstr>Arial Black</vt:lpstr>
      <vt:lpstr>Century Gothic</vt:lpstr>
      <vt:lpstr>Univers Condensed Light</vt:lpstr>
      <vt:lpstr>Walbaum Display Light</vt:lpstr>
      <vt:lpstr>AngleLinesVTI</vt:lpstr>
      <vt:lpstr>SB 232   \                     Public Benefits 2022 Legislation  Enacted Presentation &amp; changes in law discussion </vt:lpstr>
      <vt:lpstr>PowerPoint Presentation</vt:lpstr>
      <vt:lpstr>PowerPoint Presentation</vt:lpstr>
      <vt:lpstr>Public Benefits 2022 Legislation  Enacted Presentation SB 641 – Senator Skinner</vt:lpstr>
      <vt:lpstr>Public Benefits 2022 Legislation  Enacted Presentation SB 768 - GlazER</vt:lpstr>
      <vt:lpstr>Public Benefits 2022 Legislation  Enacted Presentation SB 1083-  Senator Skinner</vt:lpstr>
      <vt:lpstr>PowerPoint Presentation</vt:lpstr>
      <vt:lpstr>CalWORKs WtW student Reform of 2021</vt:lpstr>
      <vt:lpstr>PowerPoint Presentation</vt:lpstr>
      <vt:lpstr>Public Benefits 2022 Legislation  Enacted Presentation  2023 Changes in law benefiting  qlsp ELIgible client discussion </vt:lpstr>
      <vt:lpstr>Public Benefits 2022 Legislation  Enacted Presentation  other ideas for changing laws benefiting QLSP eligible client</vt:lpstr>
      <vt:lpstr>Public Benefits 2022 Legislation  Enacted Presentation   THANK YOU for attending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SB 232   \                   CalWORKs Student Bill SB 1232 (Glazer) 232 CalWORKs Student Bill</dc:title>
  <dc:creator>Kevin Aslanian</dc:creator>
  <cp:lastModifiedBy>David Aslanian</cp:lastModifiedBy>
  <cp:revision>43</cp:revision>
  <cp:lastPrinted>2022-10-15T17:47:09Z</cp:lastPrinted>
  <dcterms:created xsi:type="dcterms:W3CDTF">2020-11-07T13:10:04Z</dcterms:created>
  <dcterms:modified xsi:type="dcterms:W3CDTF">2022-11-30T22:52:12Z</dcterms:modified>
</cp:coreProperties>
</file>