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5"/>
  </p:notesMasterIdLst>
  <p:sldIdLst>
    <p:sldId id="256" r:id="rId2"/>
    <p:sldId id="257" r:id="rId3"/>
    <p:sldId id="280" r:id="rId4"/>
    <p:sldId id="258" r:id="rId5"/>
    <p:sldId id="259" r:id="rId6"/>
    <p:sldId id="271" r:id="rId7"/>
    <p:sldId id="283" r:id="rId8"/>
    <p:sldId id="260" r:id="rId9"/>
    <p:sldId id="274" r:id="rId10"/>
    <p:sldId id="272" r:id="rId11"/>
    <p:sldId id="284" r:id="rId12"/>
    <p:sldId id="285" r:id="rId13"/>
    <p:sldId id="286" r:id="rId14"/>
    <p:sldId id="261" r:id="rId15"/>
    <p:sldId id="282" r:id="rId16"/>
    <p:sldId id="273" r:id="rId17"/>
    <p:sldId id="270" r:id="rId18"/>
    <p:sldId id="262" r:id="rId19"/>
    <p:sldId id="279" r:id="rId20"/>
    <p:sldId id="278" r:id="rId21"/>
    <p:sldId id="277" r:id="rId22"/>
    <p:sldId id="263" r:id="rId23"/>
    <p:sldId id="264" r:id="rId24"/>
    <p:sldId id="265" r:id="rId25"/>
    <p:sldId id="266" r:id="rId26"/>
    <p:sldId id="267" r:id="rId27"/>
    <p:sldId id="268" r:id="rId28"/>
    <p:sldId id="269" r:id="rId29"/>
    <p:sldId id="275" r:id="rId30"/>
    <p:sldId id="276" r:id="rId31"/>
    <p:sldId id="287" r:id="rId32"/>
    <p:sldId id="288" r:id="rId33"/>
    <p:sldId id="289"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76"/>
    <p:restoredTop sz="94672"/>
  </p:normalViewPr>
  <p:slideViewPr>
    <p:cSldViewPr snapToGrid="0" snapToObjects="1">
      <p:cViewPr varScale="1">
        <p:scale>
          <a:sx n="43" d="100"/>
          <a:sy n="43" d="100"/>
        </p:scale>
        <p:origin x="224" y="140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98EFD2-0C38-0C45-B40A-942226BA160A}" type="datetimeFigureOut">
              <a:rPr lang="en-US" smtClean="0"/>
              <a:t>11/15/22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D7D2E0-C24D-514C-92D9-FE822363C20D}" type="slidenum">
              <a:rPr lang="en-US" smtClean="0"/>
              <a:t>‹#›</a:t>
            </a:fld>
            <a:endParaRPr lang="en-US"/>
          </a:p>
        </p:txBody>
      </p:sp>
    </p:spTree>
    <p:extLst>
      <p:ext uri="{BB962C8B-B14F-4D97-AF65-F5344CB8AC3E}">
        <p14:creationId xmlns:p14="http://schemas.microsoft.com/office/powerpoint/2010/main" val="2338467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a:t>
            </a:fld>
            <a:endParaRPr lang="en-US"/>
          </a:p>
        </p:txBody>
      </p:sp>
    </p:spTree>
    <p:extLst>
      <p:ext uri="{BB962C8B-B14F-4D97-AF65-F5344CB8AC3E}">
        <p14:creationId xmlns:p14="http://schemas.microsoft.com/office/powerpoint/2010/main" val="2546426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11</a:t>
            </a:fld>
            <a:endParaRPr lang="en-US"/>
          </a:p>
        </p:txBody>
      </p:sp>
    </p:spTree>
    <p:extLst>
      <p:ext uri="{BB962C8B-B14F-4D97-AF65-F5344CB8AC3E}">
        <p14:creationId xmlns:p14="http://schemas.microsoft.com/office/powerpoint/2010/main" val="2328598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12</a:t>
            </a:fld>
            <a:endParaRPr lang="en-US"/>
          </a:p>
        </p:txBody>
      </p:sp>
    </p:spTree>
    <p:extLst>
      <p:ext uri="{BB962C8B-B14F-4D97-AF65-F5344CB8AC3E}">
        <p14:creationId xmlns:p14="http://schemas.microsoft.com/office/powerpoint/2010/main" val="3292729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13</a:t>
            </a:fld>
            <a:endParaRPr lang="en-US"/>
          </a:p>
        </p:txBody>
      </p:sp>
    </p:spTree>
    <p:extLst>
      <p:ext uri="{BB962C8B-B14F-4D97-AF65-F5344CB8AC3E}">
        <p14:creationId xmlns:p14="http://schemas.microsoft.com/office/powerpoint/2010/main" val="483065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14</a:t>
            </a:fld>
            <a:endParaRPr lang="en-US"/>
          </a:p>
        </p:txBody>
      </p:sp>
    </p:spTree>
    <p:extLst>
      <p:ext uri="{BB962C8B-B14F-4D97-AF65-F5344CB8AC3E}">
        <p14:creationId xmlns:p14="http://schemas.microsoft.com/office/powerpoint/2010/main" val="3096885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Subpoenas are available through CDSS SHD to help you get key documents.  A subpoena may also be used to secure live witness testimony.  Make these requests as soon as possible.  You must be able to show that the requested documents or subpoenaed witness are relevant and necessary to the hearing proceeding.  It is possible to have a witness appear by declaration, a formal written statement signed under penalty of perjury.  However, the legal value of this evidence may be severely limited , as it is not as good as live testimony from a witness who may be evaluated by the ALJ and directly questioned by the county rep and the ALJ.  </a:t>
            </a:r>
          </a:p>
          <a:p>
            <a:endParaRPr lang="en-US" dirty="0"/>
          </a:p>
          <a:p>
            <a:r>
              <a:rPr lang="en-US" dirty="0"/>
              <a:t>Procedurally, if a subpoena is granted the claimant calling the party as a witness is responsible for getting the witness properly served  SHD will pay a witness fee if the person does appear and testify.  </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15</a:t>
            </a:fld>
            <a:endParaRPr lang="en-US"/>
          </a:p>
        </p:txBody>
      </p:sp>
    </p:spTree>
    <p:extLst>
      <p:ext uri="{BB962C8B-B14F-4D97-AF65-F5344CB8AC3E}">
        <p14:creationId xmlns:p14="http://schemas.microsoft.com/office/powerpoint/2010/main" val="945999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16</a:t>
            </a:fld>
            <a:endParaRPr lang="en-US"/>
          </a:p>
        </p:txBody>
      </p:sp>
    </p:spTree>
    <p:extLst>
      <p:ext uri="{BB962C8B-B14F-4D97-AF65-F5344CB8AC3E}">
        <p14:creationId xmlns:p14="http://schemas.microsoft.com/office/powerpoint/2010/main" val="1859752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Prepare your witnesses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Review the questions with Claimant and other witnesses until they are  comfortable giving</a:t>
            </a:r>
            <a:r>
              <a:rPr lang="en-US" baseline="0" dirty="0"/>
              <a:t> short, clear and truthful responses.</a:t>
            </a:r>
            <a:endParaRPr lang="en-US" dirty="0"/>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17</a:t>
            </a:fld>
            <a:endParaRPr lang="en-US"/>
          </a:p>
        </p:txBody>
      </p:sp>
    </p:spTree>
    <p:extLst>
      <p:ext uri="{BB962C8B-B14F-4D97-AF65-F5344CB8AC3E}">
        <p14:creationId xmlns:p14="http://schemas.microsoft.com/office/powerpoint/2010/main" val="2615992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Negotiating is a skill set that an advocate should study and practice. </a:t>
            </a:r>
          </a:p>
          <a:p>
            <a:endParaRPr lang="en-US" dirty="0"/>
          </a:p>
          <a:p>
            <a:r>
              <a:rPr lang="en-US" dirty="0"/>
              <a:t>Discuss conditional withdrawal agreements</a:t>
            </a:r>
          </a:p>
          <a:p>
            <a:r>
              <a:rPr lang="en-US" dirty="0"/>
              <a:t>Right to proceed to hearing if conditional agreement is not complied with</a:t>
            </a:r>
          </a:p>
          <a:p>
            <a:r>
              <a:rPr lang="en-US" dirty="0"/>
              <a:t>Opportunity to promptly resolve an issue that benefits all sides.</a:t>
            </a:r>
          </a:p>
          <a:p>
            <a:r>
              <a:rPr lang="en-US" dirty="0"/>
              <a:t>Hearing will be taken off calendar.</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18</a:t>
            </a:fld>
            <a:endParaRPr lang="en-US"/>
          </a:p>
        </p:txBody>
      </p:sp>
    </p:spTree>
    <p:extLst>
      <p:ext uri="{BB962C8B-B14F-4D97-AF65-F5344CB8AC3E}">
        <p14:creationId xmlns:p14="http://schemas.microsoft.com/office/powerpoint/2010/main" val="2446476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19</a:t>
            </a:fld>
            <a:endParaRPr lang="en-US"/>
          </a:p>
        </p:txBody>
      </p:sp>
    </p:spTree>
    <p:extLst>
      <p:ext uri="{BB962C8B-B14F-4D97-AF65-F5344CB8AC3E}">
        <p14:creationId xmlns:p14="http://schemas.microsoft.com/office/powerpoint/2010/main" val="640969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why this is not a valid NOA.</a:t>
            </a:r>
          </a:p>
        </p:txBody>
      </p:sp>
      <p:sp>
        <p:nvSpPr>
          <p:cNvPr id="4" name="Slide Number Placeholder 3"/>
          <p:cNvSpPr>
            <a:spLocks noGrp="1"/>
          </p:cNvSpPr>
          <p:nvPr>
            <p:ph type="sldNum" sz="quarter" idx="5"/>
          </p:nvPr>
        </p:nvSpPr>
        <p:spPr/>
        <p:txBody>
          <a:bodyPr/>
          <a:lstStyle/>
          <a:p>
            <a:fld id="{BFD7D2E0-C24D-514C-92D9-FE822363C20D}" type="slidenum">
              <a:rPr lang="en-US" smtClean="0"/>
              <a:t>20</a:t>
            </a:fld>
            <a:endParaRPr lang="en-US"/>
          </a:p>
        </p:txBody>
      </p:sp>
    </p:spTree>
    <p:extLst>
      <p:ext uri="{BB962C8B-B14F-4D97-AF65-F5344CB8AC3E}">
        <p14:creationId xmlns:p14="http://schemas.microsoft.com/office/powerpoint/2010/main" val="1880477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a:t>
            </a:fld>
            <a:endParaRPr lang="en-US"/>
          </a:p>
        </p:txBody>
      </p:sp>
    </p:spTree>
    <p:extLst>
      <p:ext uri="{BB962C8B-B14F-4D97-AF65-F5344CB8AC3E}">
        <p14:creationId xmlns:p14="http://schemas.microsoft.com/office/powerpoint/2010/main" val="2645987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1143000"/>
            <a:ext cx="5486400" cy="3086100"/>
          </a:xfrm>
        </p:spPr>
      </p:sp>
      <p:sp>
        <p:nvSpPr>
          <p:cNvPr id="3" name="Notes Placeholder 2"/>
          <p:cNvSpPr>
            <a:spLocks noGrp="1"/>
          </p:cNvSpPr>
          <p:nvPr>
            <p:ph type="body" idx="1"/>
          </p:nvPr>
        </p:nvSpPr>
        <p:spPr/>
        <p:txBody>
          <a:bodyPr/>
          <a:lstStyle/>
          <a:p>
            <a:r>
              <a:rPr lang="en-US" dirty="0"/>
              <a:t>Attach exemplar of a conditional withdrawal agreement</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21</a:t>
            </a:fld>
            <a:endParaRPr lang="en-US"/>
          </a:p>
        </p:txBody>
      </p:sp>
    </p:spTree>
    <p:extLst>
      <p:ext uri="{BB962C8B-B14F-4D97-AF65-F5344CB8AC3E}">
        <p14:creationId xmlns:p14="http://schemas.microsoft.com/office/powerpoint/2010/main" val="2046758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22</a:t>
            </a:fld>
            <a:endParaRPr lang="en-US"/>
          </a:p>
        </p:txBody>
      </p:sp>
    </p:spTree>
    <p:extLst>
      <p:ext uri="{BB962C8B-B14F-4D97-AF65-F5344CB8AC3E}">
        <p14:creationId xmlns:p14="http://schemas.microsoft.com/office/powerpoint/2010/main" val="1689978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23</a:t>
            </a:fld>
            <a:endParaRPr lang="en-US"/>
          </a:p>
        </p:txBody>
      </p:sp>
    </p:spTree>
    <p:extLst>
      <p:ext uri="{BB962C8B-B14F-4D97-AF65-F5344CB8AC3E}">
        <p14:creationId xmlns:p14="http://schemas.microsoft.com/office/powerpoint/2010/main" val="37162228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24</a:t>
            </a:fld>
            <a:endParaRPr lang="en-US"/>
          </a:p>
        </p:txBody>
      </p:sp>
    </p:spTree>
    <p:extLst>
      <p:ext uri="{BB962C8B-B14F-4D97-AF65-F5344CB8AC3E}">
        <p14:creationId xmlns:p14="http://schemas.microsoft.com/office/powerpoint/2010/main" val="11744906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25</a:t>
            </a:fld>
            <a:endParaRPr lang="en-US"/>
          </a:p>
        </p:txBody>
      </p:sp>
    </p:spTree>
    <p:extLst>
      <p:ext uri="{BB962C8B-B14F-4D97-AF65-F5344CB8AC3E}">
        <p14:creationId xmlns:p14="http://schemas.microsoft.com/office/powerpoint/2010/main" val="1012727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26</a:t>
            </a:fld>
            <a:endParaRPr lang="en-US"/>
          </a:p>
        </p:txBody>
      </p:sp>
    </p:spTree>
    <p:extLst>
      <p:ext uri="{BB962C8B-B14F-4D97-AF65-F5344CB8AC3E}">
        <p14:creationId xmlns:p14="http://schemas.microsoft.com/office/powerpoint/2010/main" val="26291378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27</a:t>
            </a:fld>
            <a:endParaRPr lang="en-US"/>
          </a:p>
        </p:txBody>
      </p:sp>
    </p:spTree>
    <p:extLst>
      <p:ext uri="{BB962C8B-B14F-4D97-AF65-F5344CB8AC3E}">
        <p14:creationId xmlns:p14="http://schemas.microsoft.com/office/powerpoint/2010/main" val="13411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28</a:t>
            </a:fld>
            <a:endParaRPr lang="en-US"/>
          </a:p>
        </p:txBody>
      </p:sp>
    </p:spTree>
    <p:extLst>
      <p:ext uri="{BB962C8B-B14F-4D97-AF65-F5344CB8AC3E}">
        <p14:creationId xmlns:p14="http://schemas.microsoft.com/office/powerpoint/2010/main" val="20859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29</a:t>
            </a:fld>
            <a:endParaRPr lang="en-US"/>
          </a:p>
        </p:txBody>
      </p:sp>
    </p:spTree>
    <p:extLst>
      <p:ext uri="{BB962C8B-B14F-4D97-AF65-F5344CB8AC3E}">
        <p14:creationId xmlns:p14="http://schemas.microsoft.com/office/powerpoint/2010/main" val="6603307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Must file  Superior Court Appeal in the county where the hearing  was held or in any county where the State </a:t>
            </a:r>
            <a:r>
              <a:rPr lang="en-US"/>
              <a:t>Attorney General </a:t>
            </a:r>
            <a:r>
              <a:rPr lang="en-US" dirty="0"/>
              <a:t>has an office.</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30</a:t>
            </a:fld>
            <a:endParaRPr lang="en-US"/>
          </a:p>
        </p:txBody>
      </p:sp>
    </p:spTree>
    <p:extLst>
      <p:ext uri="{BB962C8B-B14F-4D97-AF65-F5344CB8AC3E}">
        <p14:creationId xmlns:p14="http://schemas.microsoft.com/office/powerpoint/2010/main" val="1766860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Under certain rare and unusual circumstances, there may be no right to a fair hearing.  These include mass changes affecting all beneficiaries, i.e. an across the board reduction of IHSS benefits because of statewide budget reductions.</a:t>
            </a:r>
          </a:p>
        </p:txBody>
      </p:sp>
      <p:sp>
        <p:nvSpPr>
          <p:cNvPr id="4" name="Slide Number Placeholder 3"/>
          <p:cNvSpPr>
            <a:spLocks noGrp="1"/>
          </p:cNvSpPr>
          <p:nvPr>
            <p:ph type="sldNum" sz="quarter" idx="5"/>
          </p:nvPr>
        </p:nvSpPr>
        <p:spPr/>
        <p:txBody>
          <a:bodyPr/>
          <a:lstStyle/>
          <a:p>
            <a:fld id="{BFD7D2E0-C24D-514C-92D9-FE822363C20D}" type="slidenum">
              <a:rPr lang="en-US" smtClean="0"/>
              <a:t>4</a:t>
            </a:fld>
            <a:endParaRPr lang="en-US"/>
          </a:p>
        </p:txBody>
      </p:sp>
    </p:spTree>
    <p:extLst>
      <p:ext uri="{BB962C8B-B14F-4D97-AF65-F5344CB8AC3E}">
        <p14:creationId xmlns:p14="http://schemas.microsoft.com/office/powerpoint/2010/main" val="778834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5</a:t>
            </a:fld>
            <a:endParaRPr lang="en-US"/>
          </a:p>
        </p:txBody>
      </p:sp>
    </p:spTree>
    <p:extLst>
      <p:ext uri="{BB962C8B-B14F-4D97-AF65-F5344CB8AC3E}">
        <p14:creationId xmlns:p14="http://schemas.microsoft.com/office/powerpoint/2010/main" val="2693043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List of translated notices is on CDSS website</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6</a:t>
            </a:fld>
            <a:endParaRPr lang="en-US"/>
          </a:p>
        </p:txBody>
      </p:sp>
    </p:spTree>
    <p:extLst>
      <p:ext uri="{BB962C8B-B14F-4D97-AF65-F5344CB8AC3E}">
        <p14:creationId xmlns:p14="http://schemas.microsoft.com/office/powerpoint/2010/main" val="4270344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7</a:t>
            </a:fld>
            <a:endParaRPr lang="en-US"/>
          </a:p>
        </p:txBody>
      </p:sp>
    </p:spTree>
    <p:extLst>
      <p:ext uri="{BB962C8B-B14F-4D97-AF65-F5344CB8AC3E}">
        <p14:creationId xmlns:p14="http://schemas.microsoft.com/office/powerpoint/2010/main" val="130345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8</a:t>
            </a:fld>
            <a:endParaRPr lang="en-US"/>
          </a:p>
        </p:txBody>
      </p:sp>
    </p:spTree>
    <p:extLst>
      <p:ext uri="{BB962C8B-B14F-4D97-AF65-F5344CB8AC3E}">
        <p14:creationId xmlns:p14="http://schemas.microsoft.com/office/powerpoint/2010/main" val="46110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D7D2E0-C24D-514C-92D9-FE822363C20D}" type="slidenum">
              <a:rPr lang="en-US" smtClean="0"/>
              <a:t>9</a:t>
            </a:fld>
            <a:endParaRPr lang="en-US"/>
          </a:p>
        </p:txBody>
      </p:sp>
    </p:spTree>
    <p:extLst>
      <p:ext uri="{BB962C8B-B14F-4D97-AF65-F5344CB8AC3E}">
        <p14:creationId xmlns:p14="http://schemas.microsoft.com/office/powerpoint/2010/main" val="3078286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Denial of CalWORKS supportive services that will cause the Claimant to lose employment or need to drop out of school</a:t>
            </a:r>
          </a:p>
          <a:p>
            <a:endParaRPr lang="en-US" dirty="0"/>
          </a:p>
        </p:txBody>
      </p:sp>
      <p:sp>
        <p:nvSpPr>
          <p:cNvPr id="4" name="Slide Number Placeholder 3"/>
          <p:cNvSpPr>
            <a:spLocks noGrp="1"/>
          </p:cNvSpPr>
          <p:nvPr>
            <p:ph type="sldNum" sz="quarter" idx="5"/>
          </p:nvPr>
        </p:nvSpPr>
        <p:spPr/>
        <p:txBody>
          <a:bodyPr/>
          <a:lstStyle/>
          <a:p>
            <a:fld id="{BFD7D2E0-C24D-514C-92D9-FE822363C20D}" type="slidenum">
              <a:rPr lang="en-US" smtClean="0"/>
              <a:t>10</a:t>
            </a:fld>
            <a:endParaRPr lang="en-US"/>
          </a:p>
        </p:txBody>
      </p:sp>
    </p:spTree>
    <p:extLst>
      <p:ext uri="{BB962C8B-B14F-4D97-AF65-F5344CB8AC3E}">
        <p14:creationId xmlns:p14="http://schemas.microsoft.com/office/powerpoint/2010/main" val="373211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58FA30AF-0B17-1F4E-AFB3-D41BC5D1DA1B}"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154708854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FA30AF-0B17-1F4E-AFB3-D41BC5D1DA1B}"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119273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FA30AF-0B17-1F4E-AFB3-D41BC5D1DA1B}"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1643806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FA30AF-0B17-1F4E-AFB3-D41BC5D1DA1B}"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66240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58FA30AF-0B17-1F4E-AFB3-D41BC5D1DA1B}"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77567260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8FA30AF-0B17-1F4E-AFB3-D41BC5D1DA1B}" type="datetimeFigureOut">
              <a:rPr lang="en-US" smtClean="0"/>
              <a:t>11/15/22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2727279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58FA30AF-0B17-1F4E-AFB3-D41BC5D1DA1B}"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6771D7-EC8A-2047-996C-236F386EE482}"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44845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8FA30AF-0B17-1F4E-AFB3-D41BC5D1DA1B}" type="datetimeFigureOut">
              <a:rPr lang="en-US" smtClean="0"/>
              <a:t>11/15/22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3163660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FA30AF-0B17-1F4E-AFB3-D41BC5D1DA1B}" type="datetimeFigureOut">
              <a:rPr lang="en-US" smtClean="0"/>
              <a:t>11/15/22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324647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8FA30AF-0B17-1F4E-AFB3-D41BC5D1DA1B}" type="datetimeFigureOut">
              <a:rPr lang="en-US" smtClean="0"/>
              <a:t>11/15/22</a:t>
            </a:fld>
            <a:endParaRPr lang="en-US"/>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a:p>
        </p:txBody>
      </p:sp>
      <p:sp>
        <p:nvSpPr>
          <p:cNvPr id="7" name="Slide Number Placeholder 6"/>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4008965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58FA30AF-0B17-1F4E-AFB3-D41BC5D1DA1B}" type="datetimeFigureOut">
              <a:rPr lang="en-US" smtClean="0"/>
              <a:t>11/15/22</a:t>
            </a:fld>
            <a:endParaRPr lang="en-US"/>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a:p>
        </p:txBody>
      </p:sp>
      <p:sp>
        <p:nvSpPr>
          <p:cNvPr id="7" name="Slide Number Placeholder 6"/>
          <p:cNvSpPr>
            <a:spLocks noGrp="1"/>
          </p:cNvSpPr>
          <p:nvPr>
            <p:ph type="sldNum" sz="quarter" idx="12"/>
          </p:nvPr>
        </p:nvSpPr>
        <p:spPr/>
        <p:txBody>
          <a:bodyPr/>
          <a:lstStyle/>
          <a:p>
            <a:fld id="{686771D7-EC8A-2047-996C-236F386EE482}" type="slidenum">
              <a:rPr lang="en-US" smtClean="0"/>
              <a:t>‹#›</a:t>
            </a:fld>
            <a:endParaRPr lang="en-US"/>
          </a:p>
        </p:txBody>
      </p:sp>
    </p:spTree>
    <p:extLst>
      <p:ext uri="{BB962C8B-B14F-4D97-AF65-F5344CB8AC3E}">
        <p14:creationId xmlns:p14="http://schemas.microsoft.com/office/powerpoint/2010/main" val="2114065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8FA30AF-0B17-1F4E-AFB3-D41BC5D1DA1B}" type="datetimeFigureOut">
              <a:rPr lang="en-US" smtClean="0"/>
              <a:t>11/15/22</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86771D7-EC8A-2047-996C-236F386EE482}" type="slidenum">
              <a:rPr lang="en-US" smtClean="0"/>
              <a:t>‹#›</a:t>
            </a:fld>
            <a:endParaRPr lang="en-US"/>
          </a:p>
        </p:txBody>
      </p:sp>
    </p:spTree>
    <p:extLst>
      <p:ext uri="{BB962C8B-B14F-4D97-AF65-F5344CB8AC3E}">
        <p14:creationId xmlns:p14="http://schemas.microsoft.com/office/powerpoint/2010/main" val="35241723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cdss.ca.gov/inforesources/appeals-case-management-syste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cdss.ca.gov/inforesources/appeals-case-management-system" TargetMode="External"/><Relationship Id="rId2" Type="http://schemas.openxmlformats.org/officeDocument/2006/relationships/hyperlink" Target="https://www.cdss.ca.gov/Portals/9/Regs/4CFCMAN.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3A694C2-50DA-401D-9E8A-3621EBF0C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149667-BD53-534C-964F-0D12C3BDB1BA}"/>
              </a:ext>
            </a:extLst>
          </p:cNvPr>
          <p:cNvSpPr>
            <a:spLocks noGrp="1"/>
          </p:cNvSpPr>
          <p:nvPr>
            <p:ph type="ctrTitle"/>
          </p:nvPr>
        </p:nvSpPr>
        <p:spPr>
          <a:xfrm>
            <a:off x="1600200" y="4269282"/>
            <a:ext cx="8991600" cy="1264762"/>
          </a:xfrm>
        </p:spPr>
        <p:txBody>
          <a:bodyPr>
            <a:normAutofit/>
          </a:bodyPr>
          <a:lstStyle/>
          <a:p>
            <a:r>
              <a:rPr lang="en-US" sz="3200" b="1" dirty="0">
                <a:latin typeface="Arial" panose="020B0604020202020204" pitchFamily="34" charset="0"/>
                <a:cs typeface="Arial" panose="020B0604020202020204" pitchFamily="34" charset="0"/>
              </a:rPr>
              <a:t>CDSS State Hearings 101</a:t>
            </a:r>
          </a:p>
        </p:txBody>
      </p:sp>
      <p:sp>
        <p:nvSpPr>
          <p:cNvPr id="3" name="Subtitle 2">
            <a:extLst>
              <a:ext uri="{FF2B5EF4-FFF2-40B4-BE49-F238E27FC236}">
                <a16:creationId xmlns:a16="http://schemas.microsoft.com/office/drawing/2014/main" id="{32339D0D-E0A0-BC46-958D-F58283CB1E11}"/>
              </a:ext>
            </a:extLst>
          </p:cNvPr>
          <p:cNvSpPr>
            <a:spLocks noGrp="1"/>
          </p:cNvSpPr>
          <p:nvPr>
            <p:ph type="subTitle" idx="1"/>
          </p:nvPr>
        </p:nvSpPr>
        <p:spPr>
          <a:xfrm>
            <a:off x="2695194" y="5688535"/>
            <a:ext cx="6801612" cy="536125"/>
          </a:xfrm>
        </p:spPr>
        <p:txBody>
          <a:bodyPr>
            <a:normAutofit fontScale="92500" lnSpcReduction="20000"/>
          </a:bodyPr>
          <a:lstStyle/>
          <a:p>
            <a:pPr>
              <a:lnSpc>
                <a:spcPct val="90000"/>
              </a:lnSpc>
              <a:spcBef>
                <a:spcPts val="0"/>
              </a:spcBef>
              <a:spcAft>
                <a:spcPts val="600"/>
              </a:spcAft>
            </a:pPr>
            <a:r>
              <a:rPr lang="en-US" sz="500">
                <a:latin typeface="Arial" panose="020B0604020202020204" pitchFamily="34" charset="0"/>
                <a:cs typeface="Arial" panose="020B0604020202020204" pitchFamily="34" charset="0"/>
              </a:rPr>
              <a:t>Coalition of California Welfare Rights Organizations</a:t>
            </a:r>
          </a:p>
          <a:p>
            <a:pPr>
              <a:lnSpc>
                <a:spcPct val="90000"/>
              </a:lnSpc>
              <a:spcBef>
                <a:spcPts val="0"/>
              </a:spcBef>
              <a:spcAft>
                <a:spcPts val="600"/>
              </a:spcAft>
            </a:pPr>
            <a:r>
              <a:rPr lang="en-US" sz="500">
                <a:latin typeface="Arial" panose="020B0604020202020204" pitchFamily="34" charset="0"/>
                <a:cs typeface="Arial" panose="020B0604020202020204" pitchFamily="34" charset="0"/>
              </a:rPr>
              <a:t>Presented by</a:t>
            </a:r>
          </a:p>
          <a:p>
            <a:pPr>
              <a:lnSpc>
                <a:spcPct val="90000"/>
              </a:lnSpc>
              <a:spcBef>
                <a:spcPts val="0"/>
              </a:spcBef>
              <a:spcAft>
                <a:spcPts val="600"/>
              </a:spcAft>
            </a:pPr>
            <a:r>
              <a:rPr lang="en-US" sz="500">
                <a:latin typeface="Arial" panose="020B0604020202020204" pitchFamily="34" charset="0"/>
                <a:cs typeface="Arial" panose="020B0604020202020204" pitchFamily="34" charset="0"/>
              </a:rPr>
              <a:t>Grace Galligher</a:t>
            </a:r>
          </a:p>
          <a:p>
            <a:pPr>
              <a:lnSpc>
                <a:spcPct val="90000"/>
              </a:lnSpc>
              <a:spcBef>
                <a:spcPts val="0"/>
              </a:spcBef>
              <a:spcAft>
                <a:spcPts val="600"/>
              </a:spcAft>
            </a:pPr>
            <a:r>
              <a:rPr lang="en-US" sz="500">
                <a:latin typeface="Arial" panose="020B0604020202020204" pitchFamily="34" charset="0"/>
                <a:cs typeface="Arial" panose="020B0604020202020204" pitchFamily="34" charset="0"/>
              </a:rPr>
              <a:t>Daphne L. Macklin</a:t>
            </a:r>
          </a:p>
        </p:txBody>
      </p:sp>
      <p:pic>
        <p:nvPicPr>
          <p:cNvPr id="5" name="Picture 4" descr="Diagram&#10;&#10;Description automatically generated">
            <a:extLst>
              <a:ext uri="{FF2B5EF4-FFF2-40B4-BE49-F238E27FC236}">
                <a16:creationId xmlns:a16="http://schemas.microsoft.com/office/drawing/2014/main" id="{D3C0AC3F-550D-3ABC-4C93-8F5007FD08AF}"/>
              </a:ext>
            </a:extLst>
          </p:cNvPr>
          <p:cNvPicPr>
            <a:picLocks noChangeAspect="1"/>
          </p:cNvPicPr>
          <p:nvPr/>
        </p:nvPicPr>
        <p:blipFill>
          <a:blip r:embed="rId3"/>
          <a:stretch>
            <a:fillRect/>
          </a:stretch>
        </p:blipFill>
        <p:spPr>
          <a:xfrm>
            <a:off x="4849757" y="640078"/>
            <a:ext cx="2492486" cy="3301307"/>
          </a:xfrm>
          <a:prstGeom prst="rect">
            <a:avLst/>
          </a:prstGeom>
        </p:spPr>
      </p:pic>
      <p:sp>
        <p:nvSpPr>
          <p:cNvPr id="4" name="TextBox 3">
            <a:extLst>
              <a:ext uri="{FF2B5EF4-FFF2-40B4-BE49-F238E27FC236}">
                <a16:creationId xmlns:a16="http://schemas.microsoft.com/office/drawing/2014/main" id="{D3425759-E374-813E-212B-DDC84BB1D450}"/>
              </a:ext>
            </a:extLst>
          </p:cNvPr>
          <p:cNvSpPr txBox="1"/>
          <p:nvPr/>
        </p:nvSpPr>
        <p:spPr>
          <a:xfrm>
            <a:off x="367698" y="485587"/>
            <a:ext cx="4482059" cy="1200329"/>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Presenters:</a:t>
            </a:r>
          </a:p>
          <a:p>
            <a:r>
              <a:rPr lang="en-US" dirty="0">
                <a:solidFill>
                  <a:schemeClr val="bg1"/>
                </a:solidFill>
                <a:latin typeface="Arial" panose="020B0604020202020204" pitchFamily="34" charset="0"/>
                <a:cs typeface="Arial" panose="020B0604020202020204" pitchFamily="34" charset="0"/>
              </a:rPr>
              <a:t>Daphne Macklin, Researcher </a:t>
            </a:r>
          </a:p>
          <a:p>
            <a:r>
              <a:rPr lang="en-US" dirty="0">
                <a:solidFill>
                  <a:schemeClr val="bg1"/>
                </a:solidFill>
                <a:latin typeface="Arial" panose="020B0604020202020204" pitchFamily="34" charset="0"/>
                <a:cs typeface="Arial" panose="020B0604020202020204" pitchFamily="34" charset="0"/>
              </a:rPr>
              <a:t>Grace </a:t>
            </a:r>
            <a:r>
              <a:rPr lang="en-US" dirty="0" err="1">
                <a:solidFill>
                  <a:schemeClr val="bg1"/>
                </a:solidFill>
                <a:latin typeface="Arial" panose="020B0604020202020204" pitchFamily="34" charset="0"/>
                <a:cs typeface="Arial" panose="020B0604020202020204" pitchFamily="34" charset="0"/>
              </a:rPr>
              <a:t>Galligher</a:t>
            </a:r>
            <a:r>
              <a:rPr lang="en-US" dirty="0">
                <a:solidFill>
                  <a:schemeClr val="bg1"/>
                </a:solidFill>
                <a:latin typeface="Arial" panose="020B0604020202020204" pitchFamily="34" charset="0"/>
                <a:cs typeface="Arial" panose="020B0604020202020204" pitchFamily="34" charset="0"/>
              </a:rPr>
              <a:t>, Directing Attorney</a:t>
            </a:r>
          </a:p>
          <a:p>
            <a:r>
              <a:rPr lang="en-US" dirty="0">
                <a:solidFill>
                  <a:schemeClr val="bg1"/>
                </a:solidFill>
                <a:latin typeface="Arial" panose="020B0604020202020204" pitchFamily="34" charset="0"/>
                <a:cs typeface="Arial" panose="020B0604020202020204" pitchFamily="34" charset="0"/>
              </a:rPr>
              <a:t>December 8th, 2022 </a:t>
            </a:r>
          </a:p>
        </p:txBody>
      </p:sp>
    </p:spTree>
    <p:extLst>
      <p:ext uri="{BB962C8B-B14F-4D97-AF65-F5344CB8AC3E}">
        <p14:creationId xmlns:p14="http://schemas.microsoft.com/office/powerpoint/2010/main" val="2546119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162922-1565-534A-8F68-BB41A62AB2A9}"/>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Expedited Hearings</a:t>
            </a:r>
          </a:p>
        </p:txBody>
      </p:sp>
      <p:sp>
        <p:nvSpPr>
          <p:cNvPr id="3" name="Content Placeholder 2">
            <a:extLst>
              <a:ext uri="{FF2B5EF4-FFF2-40B4-BE49-F238E27FC236}">
                <a16:creationId xmlns:a16="http://schemas.microsoft.com/office/drawing/2014/main" id="{CB4B8608-3219-6740-A777-F2FDE4D45086}"/>
              </a:ext>
            </a:extLst>
          </p:cNvPr>
          <p:cNvSpPr>
            <a:spLocks noGrp="1"/>
          </p:cNvSpPr>
          <p:nvPr>
            <p:ph idx="1"/>
          </p:nvPr>
        </p:nvSpPr>
        <p:spPr>
          <a:xfrm>
            <a:off x="1706062" y="2291262"/>
            <a:ext cx="8779512" cy="2879256"/>
          </a:xfrm>
        </p:spPr>
        <p:txBody>
          <a:bodyPr>
            <a:normAutofit fontScale="85000" lnSpcReduction="10000"/>
          </a:bodyPr>
          <a:lstStyle/>
          <a:p>
            <a:pPr lvl="2">
              <a:lnSpc>
                <a:spcPct val="90000"/>
              </a:lnSpc>
            </a:pPr>
            <a:endParaRPr lang="en-US" sz="1500" dirty="0">
              <a:solidFill>
                <a:srgbClr val="404040"/>
              </a:solidFill>
            </a:endParaRPr>
          </a:p>
          <a:p>
            <a:pPr marL="0" indent="0">
              <a:lnSpc>
                <a:spcPct val="90000"/>
              </a:lnSpc>
              <a:buNone/>
            </a:pPr>
            <a:r>
              <a:rPr lang="en-US" sz="1900" dirty="0">
                <a:solidFill>
                  <a:srgbClr val="404040"/>
                </a:solidFill>
                <a:latin typeface="Arial" panose="020B0604020202020204" pitchFamily="34" charset="0"/>
                <a:cs typeface="Arial" panose="020B0604020202020204" pitchFamily="34" charset="0"/>
              </a:rPr>
              <a:t>Claimant may request expedited hearings in certain emergency situations</a:t>
            </a:r>
          </a:p>
          <a:p>
            <a:pPr lvl="4">
              <a:lnSpc>
                <a:spcPct val="90000"/>
              </a:lnSpc>
            </a:pPr>
            <a:r>
              <a:rPr lang="en-US" sz="1900" dirty="0">
                <a:solidFill>
                  <a:srgbClr val="404040"/>
                </a:solidFill>
                <a:latin typeface="Arial" panose="020B0604020202020204" pitchFamily="34" charset="0"/>
                <a:cs typeface="Arial" panose="020B0604020202020204" pitchFamily="34" charset="0"/>
              </a:rPr>
              <a:t>Expedited </a:t>
            </a:r>
            <a:r>
              <a:rPr lang="en-US" sz="1900" dirty="0" err="1">
                <a:solidFill>
                  <a:srgbClr val="404040"/>
                </a:solidFill>
                <a:latin typeface="Arial" panose="020B0604020202020204" pitchFamily="34" charset="0"/>
                <a:cs typeface="Arial" panose="020B0604020202020204" pitchFamily="34" charset="0"/>
              </a:rPr>
              <a:t>CalFresh</a:t>
            </a:r>
            <a:endParaRPr lang="en-US" sz="1900" dirty="0">
              <a:solidFill>
                <a:srgbClr val="404040"/>
              </a:solidFill>
              <a:latin typeface="Arial" panose="020B0604020202020204" pitchFamily="34" charset="0"/>
              <a:cs typeface="Arial" panose="020B0604020202020204" pitchFamily="34" charset="0"/>
            </a:endParaRPr>
          </a:p>
          <a:p>
            <a:pPr lvl="4">
              <a:lnSpc>
                <a:spcPct val="90000"/>
              </a:lnSpc>
            </a:pPr>
            <a:r>
              <a:rPr lang="en-US" sz="1900" dirty="0">
                <a:solidFill>
                  <a:srgbClr val="404040"/>
                </a:solidFill>
                <a:latin typeface="Arial" panose="020B0604020202020204" pitchFamily="34" charset="0"/>
                <a:cs typeface="Arial" panose="020B0604020202020204" pitchFamily="34" charset="0"/>
              </a:rPr>
              <a:t>Immediate Need CalWORKs</a:t>
            </a:r>
          </a:p>
          <a:p>
            <a:pPr lvl="4">
              <a:lnSpc>
                <a:spcPct val="90000"/>
              </a:lnSpc>
            </a:pPr>
            <a:r>
              <a:rPr lang="en-US" sz="1900" dirty="0">
                <a:solidFill>
                  <a:srgbClr val="404040"/>
                </a:solidFill>
                <a:latin typeface="Arial" panose="020B0604020202020204" pitchFamily="34" charset="0"/>
                <a:cs typeface="Arial" panose="020B0604020202020204" pitchFamily="34" charset="0"/>
              </a:rPr>
              <a:t>Denial of </a:t>
            </a:r>
            <a:r>
              <a:rPr lang="en-US" sz="1900" dirty="0" err="1">
                <a:solidFill>
                  <a:srgbClr val="404040"/>
                </a:solidFill>
                <a:latin typeface="Arial" panose="020B0604020202020204" pitchFamily="34" charset="0"/>
                <a:cs typeface="Arial" panose="020B0604020202020204" pitchFamily="34" charset="0"/>
              </a:rPr>
              <a:t>CalWORKS</a:t>
            </a:r>
            <a:r>
              <a:rPr lang="en-US" sz="1900" dirty="0">
                <a:solidFill>
                  <a:srgbClr val="404040"/>
                </a:solidFill>
                <a:latin typeface="Arial" panose="020B0604020202020204" pitchFamily="34" charset="0"/>
                <a:cs typeface="Arial" panose="020B0604020202020204" pitchFamily="34" charset="0"/>
              </a:rPr>
              <a:t> supportive services</a:t>
            </a:r>
          </a:p>
          <a:p>
            <a:pPr lvl="4">
              <a:lnSpc>
                <a:spcPct val="90000"/>
              </a:lnSpc>
            </a:pPr>
            <a:r>
              <a:rPr lang="en-US" sz="1900" dirty="0">
                <a:solidFill>
                  <a:srgbClr val="404040"/>
                </a:solidFill>
                <a:latin typeface="Arial" panose="020B0604020202020204" pitchFamily="34" charset="0"/>
                <a:cs typeface="Arial" panose="020B0604020202020204" pitchFamily="34" charset="0"/>
              </a:rPr>
              <a:t>Denial CalWORKs Homeless assistance</a:t>
            </a:r>
          </a:p>
          <a:p>
            <a:pPr lvl="4">
              <a:lnSpc>
                <a:spcPct val="90000"/>
              </a:lnSpc>
            </a:pPr>
            <a:r>
              <a:rPr lang="en-US" sz="1900" dirty="0">
                <a:solidFill>
                  <a:srgbClr val="404040"/>
                </a:solidFill>
                <a:latin typeface="Arial" panose="020B0604020202020204" pitchFamily="34" charset="0"/>
                <a:cs typeface="Arial" panose="020B0604020202020204" pitchFamily="34" charset="0"/>
              </a:rPr>
              <a:t>Any other issue of urgency </a:t>
            </a:r>
          </a:p>
          <a:p>
            <a:pPr lvl="4">
              <a:lnSpc>
                <a:spcPct val="90000"/>
              </a:lnSpc>
            </a:pPr>
            <a:r>
              <a:rPr lang="en-US" sz="1900" dirty="0">
                <a:solidFill>
                  <a:srgbClr val="404040"/>
                </a:solidFill>
                <a:latin typeface="Arial" panose="020B0604020202020204" pitchFamily="34" charset="0"/>
                <a:cs typeface="Arial" panose="020B0604020202020204" pitchFamily="34" charset="0"/>
              </a:rPr>
              <a:t>Must get at least 10 days written notice of date, time and place of hearing.</a:t>
            </a:r>
          </a:p>
          <a:p>
            <a:pPr lvl="4">
              <a:lnSpc>
                <a:spcPct val="90000"/>
              </a:lnSpc>
            </a:pPr>
            <a:r>
              <a:rPr lang="en-US" sz="1900" i="1" dirty="0">
                <a:solidFill>
                  <a:srgbClr val="404040"/>
                </a:solidFill>
                <a:latin typeface="Arial" panose="020B0604020202020204" pitchFamily="34" charset="0"/>
                <a:cs typeface="Arial" panose="020B0604020202020204" pitchFamily="34" charset="0"/>
              </a:rPr>
              <a:t>See </a:t>
            </a:r>
            <a:r>
              <a:rPr lang="en-US" sz="1900" dirty="0">
                <a:solidFill>
                  <a:srgbClr val="404040"/>
                </a:solidFill>
                <a:latin typeface="Arial" panose="020B0604020202020204" pitchFamily="34" charset="0"/>
                <a:cs typeface="Arial" panose="020B0604020202020204" pitchFamily="34" charset="0"/>
              </a:rPr>
              <a:t>ACL 13-40</a:t>
            </a:r>
          </a:p>
        </p:txBody>
      </p:sp>
    </p:spTree>
    <p:extLst>
      <p:ext uri="{BB962C8B-B14F-4D97-AF65-F5344CB8AC3E}">
        <p14:creationId xmlns:p14="http://schemas.microsoft.com/office/powerpoint/2010/main" val="3937289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9A4F98-BAC4-D14D-8DAE-81EC54081521}"/>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SHD notices parties of hearing request</a:t>
            </a:r>
          </a:p>
        </p:txBody>
      </p:sp>
      <p:sp>
        <p:nvSpPr>
          <p:cNvPr id="3" name="Content Placeholder 2">
            <a:extLst>
              <a:ext uri="{FF2B5EF4-FFF2-40B4-BE49-F238E27FC236}">
                <a16:creationId xmlns:a16="http://schemas.microsoft.com/office/drawing/2014/main" id="{295AC541-51AB-A545-B977-E2D48E1A034B}"/>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Notify county issuing NOA of requested hearing.</a:t>
            </a:r>
          </a:p>
          <a:p>
            <a:r>
              <a:rPr lang="en-US">
                <a:solidFill>
                  <a:srgbClr val="404040"/>
                </a:solidFill>
                <a:latin typeface="Arial" panose="020B0604020202020204" pitchFamily="34" charset="0"/>
                <a:cs typeface="Arial" panose="020B0604020202020204" pitchFamily="34" charset="0"/>
              </a:rPr>
              <a:t>Establish case file in ACMS system</a:t>
            </a:r>
          </a:p>
          <a:p>
            <a:pPr lvl="1"/>
            <a:r>
              <a:rPr lang="en-US">
                <a:solidFill>
                  <a:srgbClr val="404040"/>
                </a:solidFill>
                <a:latin typeface="Arial" panose="020B0604020202020204" pitchFamily="34" charset="0"/>
                <a:cs typeface="Arial" panose="020B0604020202020204" pitchFamily="34" charset="0"/>
              </a:rPr>
              <a:t>Allows claimant/AR to access case file including claimant’s documents</a:t>
            </a:r>
          </a:p>
          <a:p>
            <a:pPr lvl="1"/>
            <a:r>
              <a:rPr lang="en-US">
                <a:solidFill>
                  <a:srgbClr val="404040"/>
                </a:solidFill>
                <a:latin typeface="Arial" panose="020B0604020202020204" pitchFamily="34" charset="0"/>
                <a:cs typeface="Arial" panose="020B0604020202020204" pitchFamily="34" charset="0"/>
              </a:rPr>
              <a:t>Obtain County’s SOP</a:t>
            </a:r>
          </a:p>
          <a:p>
            <a:pPr lvl="1"/>
            <a:r>
              <a:rPr lang="en-US">
                <a:solidFill>
                  <a:srgbClr val="404040"/>
                </a:solidFill>
                <a:latin typeface="Arial" panose="020B0604020202020204" pitchFamily="34" charset="0"/>
                <a:cs typeface="Arial" panose="020B0604020202020204" pitchFamily="34" charset="0"/>
              </a:rPr>
              <a:t>Submit Claimant’s SOP and documents for hearing</a:t>
            </a:r>
          </a:p>
          <a:p>
            <a:pPr marL="457200" lvl="1" indent="0">
              <a:buNone/>
            </a:pPr>
            <a:endParaRPr lang="en-US">
              <a:solidFill>
                <a:srgbClr val="404040"/>
              </a:solidFill>
              <a:latin typeface="Arial" panose="020B0604020202020204" pitchFamily="34" charset="0"/>
              <a:cs typeface="Arial" panose="020B0604020202020204" pitchFamily="34" charset="0"/>
            </a:endParaRPr>
          </a:p>
          <a:p>
            <a:pPr marL="457200" lvl="1" indent="0">
              <a:buNone/>
            </a:pPr>
            <a:r>
              <a:rPr lang="en-US">
                <a:solidFill>
                  <a:srgbClr val="404040"/>
                </a:solidFill>
                <a:latin typeface="Arial" panose="020B0604020202020204" pitchFamily="34" charset="0"/>
                <a:cs typeface="Arial" panose="020B0604020202020204" pitchFamily="34" charset="0"/>
              </a:rPr>
              <a:t>See </a:t>
            </a:r>
            <a:r>
              <a:rPr lang="en-US" u="sng">
                <a:solidFill>
                  <a:srgbClr val="404040"/>
                </a:solidFill>
                <a:latin typeface="Arial" panose="020B0604020202020204" pitchFamily="34" charset="0"/>
                <a:cs typeface="Arial" panose="020B0604020202020204" pitchFamily="34" charset="0"/>
                <a:hlinkClick r:id="rId3"/>
              </a:rPr>
              <a:t>https://www.cdss.ca.gov/inforesources/appeals-case-management-system</a:t>
            </a:r>
            <a:endParaRPr lang="en-US">
              <a:solidFill>
                <a:srgbClr val="404040"/>
              </a:solidFill>
              <a:latin typeface="Arial" panose="020B0604020202020204" pitchFamily="34" charset="0"/>
              <a:cs typeface="Arial" panose="020B0604020202020204" pitchFamily="34" charset="0"/>
            </a:endParaRPr>
          </a:p>
          <a:p>
            <a:endParaRPr lang="en-US">
              <a:solidFill>
                <a:srgbClr val="404040"/>
              </a:solidFill>
            </a:endParaRPr>
          </a:p>
        </p:txBody>
      </p:sp>
    </p:spTree>
    <p:extLst>
      <p:ext uri="{BB962C8B-B14F-4D97-AF65-F5344CB8AC3E}">
        <p14:creationId xmlns:p14="http://schemas.microsoft.com/office/powerpoint/2010/main" val="1732558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485D1B-FF54-3741-B47F-DC8FC43411E6}"/>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SHD Responsibilities</a:t>
            </a:r>
          </a:p>
        </p:txBody>
      </p:sp>
      <p:sp>
        <p:nvSpPr>
          <p:cNvPr id="3" name="Content Placeholder 2">
            <a:extLst>
              <a:ext uri="{FF2B5EF4-FFF2-40B4-BE49-F238E27FC236}">
                <a16:creationId xmlns:a16="http://schemas.microsoft.com/office/drawing/2014/main" id="{27005717-0DF2-AE4C-8348-AC29446A2889}"/>
              </a:ext>
            </a:extLst>
          </p:cNvPr>
          <p:cNvSpPr>
            <a:spLocks noGrp="1"/>
          </p:cNvSpPr>
          <p:nvPr>
            <p:ph idx="1"/>
          </p:nvPr>
        </p:nvSpPr>
        <p:spPr>
          <a:xfrm>
            <a:off x="1706062" y="2291262"/>
            <a:ext cx="8779512" cy="2879256"/>
          </a:xfrm>
        </p:spPr>
        <p:txBody>
          <a:bodyPr>
            <a:normAutofit/>
          </a:bodyPr>
          <a:lstStyle/>
          <a:p>
            <a:pPr>
              <a:spcBef>
                <a:spcPts val="0"/>
              </a:spcBef>
            </a:pPr>
            <a:r>
              <a:rPr lang="en-US" dirty="0">
                <a:solidFill>
                  <a:srgbClr val="404040"/>
                </a:solidFill>
                <a:latin typeface="Arial" panose="020B0604020202020204" pitchFamily="34" charset="0"/>
                <a:cs typeface="Arial" panose="020B0604020202020204" pitchFamily="34" charset="0"/>
              </a:rPr>
              <a:t>Sets time and type for hearing for case  </a:t>
            </a:r>
          </a:p>
          <a:p>
            <a:pPr>
              <a:spcBef>
                <a:spcPts val="0"/>
              </a:spcBef>
            </a:pPr>
            <a:r>
              <a:rPr lang="en-US" dirty="0">
                <a:solidFill>
                  <a:srgbClr val="404040"/>
                </a:solidFill>
                <a:latin typeface="Arial" panose="020B0604020202020204" pitchFamily="34" charset="0"/>
                <a:cs typeface="Arial" panose="020B0604020202020204" pitchFamily="34" charset="0"/>
              </a:rPr>
              <a:t>Issues written notice of hearing at least 10 days before hearing</a:t>
            </a:r>
          </a:p>
          <a:p>
            <a:pPr>
              <a:spcBef>
                <a:spcPts val="0"/>
              </a:spcBef>
            </a:pPr>
            <a:r>
              <a:rPr lang="en-US" dirty="0">
                <a:solidFill>
                  <a:srgbClr val="404040"/>
                </a:solidFill>
                <a:latin typeface="Arial" panose="020B0604020202020204" pitchFamily="34" charset="0"/>
                <a:cs typeface="Arial" panose="020B0604020202020204" pitchFamily="34" charset="0"/>
              </a:rPr>
              <a:t>Call SHD for postponement </a:t>
            </a:r>
          </a:p>
          <a:p>
            <a:pPr lvl="1">
              <a:spcBef>
                <a:spcPts val="0"/>
              </a:spcBef>
            </a:pPr>
            <a:r>
              <a:rPr lang="en-US" dirty="0">
                <a:solidFill>
                  <a:srgbClr val="404040"/>
                </a:solidFill>
                <a:latin typeface="Arial" panose="020B0604020202020204" pitchFamily="34" charset="0"/>
                <a:cs typeface="Arial" panose="020B0604020202020204" pitchFamily="34" charset="0"/>
              </a:rPr>
              <a:t>Claimant is entitled to 1 postponement without cause</a:t>
            </a:r>
          </a:p>
          <a:p>
            <a:pPr>
              <a:spcBef>
                <a:spcPts val="0"/>
              </a:spcBef>
            </a:pPr>
            <a:r>
              <a:rPr lang="en-US" dirty="0">
                <a:solidFill>
                  <a:srgbClr val="404040"/>
                </a:solidFill>
                <a:latin typeface="Arial" panose="020B0604020202020204" pitchFamily="34" charset="0"/>
                <a:cs typeface="Arial" panose="020B0604020202020204" pitchFamily="34" charset="0"/>
              </a:rPr>
              <a:t>May need postponement because of County SOP</a:t>
            </a:r>
          </a:p>
          <a:p>
            <a:endParaRPr lang="en-US" dirty="0">
              <a:solidFill>
                <a:srgbClr val="404040"/>
              </a:solidFill>
            </a:endParaRPr>
          </a:p>
        </p:txBody>
      </p:sp>
    </p:spTree>
    <p:extLst>
      <p:ext uri="{BB962C8B-B14F-4D97-AF65-F5344CB8AC3E}">
        <p14:creationId xmlns:p14="http://schemas.microsoft.com/office/powerpoint/2010/main" val="2820159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799B92-7AE7-1E4F-9D07-EDBB4D7716FD}"/>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County welfare department’s responsibilities</a:t>
            </a:r>
          </a:p>
        </p:txBody>
      </p:sp>
      <p:sp>
        <p:nvSpPr>
          <p:cNvPr id="3" name="Content Placeholder 2">
            <a:extLst>
              <a:ext uri="{FF2B5EF4-FFF2-40B4-BE49-F238E27FC236}">
                <a16:creationId xmlns:a16="http://schemas.microsoft.com/office/drawing/2014/main" id="{B63DEA3F-C469-EF4E-81E1-74513C0FED75}"/>
              </a:ext>
            </a:extLst>
          </p:cNvPr>
          <p:cNvSpPr>
            <a:spLocks noGrp="1"/>
          </p:cNvSpPr>
          <p:nvPr>
            <p:ph idx="1"/>
          </p:nvPr>
        </p:nvSpPr>
        <p:spPr>
          <a:xfrm>
            <a:off x="1706062" y="2291262"/>
            <a:ext cx="8779512" cy="2879256"/>
          </a:xfrm>
        </p:spPr>
        <p:txBody>
          <a:bodyPr>
            <a:normAutofit/>
          </a:bodyPr>
          <a:lstStyle/>
          <a:p>
            <a:r>
              <a:rPr lang="en-US" dirty="0">
                <a:solidFill>
                  <a:srgbClr val="404040"/>
                </a:solidFill>
                <a:latin typeface="Arial" panose="020B0604020202020204" pitchFamily="34" charset="0"/>
                <a:cs typeface="Arial" panose="020B0604020202020204" pitchFamily="34" charset="0"/>
              </a:rPr>
              <a:t>County assigns specific county representative (CR) for the hearing.</a:t>
            </a:r>
          </a:p>
          <a:p>
            <a:r>
              <a:rPr lang="en-US" dirty="0">
                <a:solidFill>
                  <a:srgbClr val="404040"/>
                </a:solidFill>
                <a:latin typeface="Arial" panose="020B0604020202020204" pitchFamily="34" charset="0"/>
                <a:cs typeface="Arial" panose="020B0604020202020204" pitchFamily="34" charset="0"/>
              </a:rPr>
              <a:t>CR prepares case for hearing</a:t>
            </a:r>
          </a:p>
          <a:p>
            <a:pPr lvl="1"/>
            <a:r>
              <a:rPr lang="en-US" sz="1800" dirty="0">
                <a:solidFill>
                  <a:srgbClr val="404040"/>
                </a:solidFill>
                <a:latin typeface="Arial" panose="020B0604020202020204" pitchFamily="34" charset="0"/>
                <a:cs typeface="Arial" panose="020B0604020202020204" pitchFamily="34" charset="0"/>
              </a:rPr>
              <a:t>Reviews case file</a:t>
            </a:r>
          </a:p>
          <a:p>
            <a:pPr lvl="1"/>
            <a:r>
              <a:rPr lang="en-US" sz="1800" dirty="0">
                <a:solidFill>
                  <a:srgbClr val="404040"/>
                </a:solidFill>
                <a:latin typeface="Arial" panose="020B0604020202020204" pitchFamily="34" charset="0"/>
                <a:cs typeface="Arial" panose="020B0604020202020204" pitchFamily="34" charset="0"/>
              </a:rPr>
              <a:t>Speaks with worker</a:t>
            </a:r>
          </a:p>
          <a:p>
            <a:pPr lvl="1"/>
            <a:r>
              <a:rPr lang="en-US" sz="1800" dirty="0">
                <a:solidFill>
                  <a:srgbClr val="404040"/>
                </a:solidFill>
                <a:latin typeface="Arial" panose="020B0604020202020204" pitchFamily="34" charset="0"/>
                <a:cs typeface="Arial" panose="020B0604020202020204" pitchFamily="34" charset="0"/>
              </a:rPr>
              <a:t>Talks to Claimant</a:t>
            </a:r>
          </a:p>
          <a:p>
            <a:pPr lvl="1"/>
            <a:r>
              <a:rPr lang="en-US" sz="1800" dirty="0">
                <a:solidFill>
                  <a:srgbClr val="404040"/>
                </a:solidFill>
                <a:latin typeface="Arial" panose="020B0604020202020204" pitchFamily="34" charset="0"/>
                <a:cs typeface="Arial" panose="020B0604020202020204" pitchFamily="34" charset="0"/>
              </a:rPr>
              <a:t>If represented, should talk to the Claimant’s AR</a:t>
            </a:r>
          </a:p>
          <a:p>
            <a:pPr marL="457200" lvl="1" indent="0">
              <a:buNone/>
            </a:pPr>
            <a:endParaRPr lang="en-US" dirty="0">
              <a:solidFill>
                <a:srgbClr val="404040"/>
              </a:solidFill>
              <a:latin typeface="Arial" panose="020B0604020202020204" pitchFamily="34" charset="0"/>
              <a:cs typeface="Arial" panose="020B0604020202020204" pitchFamily="34" charset="0"/>
            </a:endParaRPr>
          </a:p>
          <a:p>
            <a:pPr lvl="1"/>
            <a:endParaRPr lang="en-US" dirty="0">
              <a:solidFill>
                <a:srgbClr val="4040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8406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B4211C-20D1-374A-A526-0C88A1945F2F}"/>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Preparing for Hearing</a:t>
            </a:r>
          </a:p>
        </p:txBody>
      </p:sp>
      <p:sp>
        <p:nvSpPr>
          <p:cNvPr id="3" name="Content Placeholder 2">
            <a:extLst>
              <a:ext uri="{FF2B5EF4-FFF2-40B4-BE49-F238E27FC236}">
                <a16:creationId xmlns:a16="http://schemas.microsoft.com/office/drawing/2014/main" id="{C922499D-2F9E-BD42-BAB1-1CE33F8C420E}"/>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Review NOA</a:t>
            </a:r>
          </a:p>
          <a:p>
            <a:r>
              <a:rPr lang="en-US">
                <a:solidFill>
                  <a:srgbClr val="404040"/>
                </a:solidFill>
                <a:latin typeface="Arial" panose="020B0604020202020204" pitchFamily="34" charset="0"/>
                <a:cs typeface="Arial" panose="020B0604020202020204" pitchFamily="34" charset="0"/>
              </a:rPr>
              <a:t>Gather evidence in support of Claimant</a:t>
            </a:r>
          </a:p>
          <a:p>
            <a:r>
              <a:rPr lang="en-US">
                <a:solidFill>
                  <a:srgbClr val="404040"/>
                </a:solidFill>
                <a:latin typeface="Arial" panose="020B0604020202020204" pitchFamily="34" charset="0"/>
                <a:cs typeface="Arial" panose="020B0604020202020204" pitchFamily="34" charset="0"/>
              </a:rPr>
              <a:t>Interview potential witnesses</a:t>
            </a:r>
          </a:p>
          <a:p>
            <a:r>
              <a:rPr lang="en-US">
                <a:solidFill>
                  <a:srgbClr val="404040"/>
                </a:solidFill>
                <a:latin typeface="Arial" panose="020B0604020202020204" pitchFamily="34" charset="0"/>
                <a:cs typeface="Arial" panose="020B0604020202020204" pitchFamily="34" charset="0"/>
              </a:rPr>
              <a:t>Review county’s case file</a:t>
            </a:r>
          </a:p>
          <a:p>
            <a:endParaRPr lang="en-US">
              <a:solidFill>
                <a:srgbClr val="404040"/>
              </a:solidFill>
            </a:endParaRPr>
          </a:p>
        </p:txBody>
      </p:sp>
    </p:spTree>
    <p:extLst>
      <p:ext uri="{BB962C8B-B14F-4D97-AF65-F5344CB8AC3E}">
        <p14:creationId xmlns:p14="http://schemas.microsoft.com/office/powerpoint/2010/main" val="2661541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B4211C-20D1-374A-A526-0C88A1945F2F}"/>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Preparing for Hearing (continued)</a:t>
            </a:r>
          </a:p>
        </p:txBody>
      </p:sp>
      <p:sp>
        <p:nvSpPr>
          <p:cNvPr id="3" name="Content Placeholder 2">
            <a:extLst>
              <a:ext uri="{FF2B5EF4-FFF2-40B4-BE49-F238E27FC236}">
                <a16:creationId xmlns:a16="http://schemas.microsoft.com/office/drawing/2014/main" id="{C922499D-2F9E-BD42-BAB1-1CE33F8C420E}"/>
              </a:ext>
            </a:extLst>
          </p:cNvPr>
          <p:cNvSpPr>
            <a:spLocks noGrp="1"/>
          </p:cNvSpPr>
          <p:nvPr>
            <p:ph idx="1"/>
          </p:nvPr>
        </p:nvSpPr>
        <p:spPr>
          <a:xfrm>
            <a:off x="1706062" y="2291262"/>
            <a:ext cx="8779512" cy="2879256"/>
          </a:xfrm>
        </p:spPr>
        <p:txBody>
          <a:bodyPr>
            <a:normAutofit/>
          </a:bodyPr>
          <a:lstStyle/>
          <a:p>
            <a:pPr lvl="0"/>
            <a:r>
              <a:rPr lang="en-US" dirty="0">
                <a:solidFill>
                  <a:srgbClr val="404040"/>
                </a:solidFill>
                <a:latin typeface="Arial" panose="020B0604020202020204" pitchFamily="34" charset="0"/>
                <a:cs typeface="Arial" panose="020B0604020202020204" pitchFamily="34" charset="0"/>
              </a:rPr>
              <a:t>Gather documents you want to present at the hearing</a:t>
            </a:r>
          </a:p>
          <a:p>
            <a:pPr lvl="0"/>
            <a:r>
              <a:rPr lang="en-US" dirty="0">
                <a:solidFill>
                  <a:srgbClr val="404040"/>
                </a:solidFill>
                <a:latin typeface="Arial" panose="020B0604020202020204" pitchFamily="34" charset="0"/>
                <a:cs typeface="Arial" panose="020B0604020202020204" pitchFamily="34" charset="0"/>
              </a:rPr>
              <a:t>Request subpoena for any documents you need but cannot get</a:t>
            </a:r>
          </a:p>
          <a:p>
            <a:r>
              <a:rPr lang="en-US" dirty="0">
                <a:solidFill>
                  <a:srgbClr val="404040"/>
                </a:solidFill>
                <a:latin typeface="Arial" panose="020B0604020202020204" pitchFamily="34" charset="0"/>
                <a:cs typeface="Arial" panose="020B0604020202020204" pitchFamily="34" charset="0"/>
              </a:rPr>
              <a:t>Draft outline of opening and closing statements</a:t>
            </a:r>
          </a:p>
          <a:p>
            <a:pPr lvl="1"/>
            <a:r>
              <a:rPr lang="en-US" sz="1800" dirty="0">
                <a:solidFill>
                  <a:srgbClr val="404040"/>
                </a:solidFill>
                <a:latin typeface="Arial" panose="020B0604020202020204" pitchFamily="34" charset="0"/>
                <a:cs typeface="Arial" panose="020B0604020202020204" pitchFamily="34" charset="0"/>
              </a:rPr>
              <a:t>May have to change depending on what is presented at hearing</a:t>
            </a:r>
          </a:p>
          <a:p>
            <a:pPr lvl="1"/>
            <a:r>
              <a:rPr lang="en-US" sz="1800" dirty="0">
                <a:solidFill>
                  <a:srgbClr val="404040"/>
                </a:solidFill>
                <a:latin typeface="Arial" panose="020B0604020202020204" pitchFamily="34" charset="0"/>
                <a:cs typeface="Arial" panose="020B0604020202020204" pitchFamily="34" charset="0"/>
              </a:rPr>
              <a:t>Testimony may be different</a:t>
            </a:r>
          </a:p>
          <a:p>
            <a:pPr lvl="1"/>
            <a:r>
              <a:rPr lang="en-US" sz="1800" dirty="0">
                <a:solidFill>
                  <a:srgbClr val="404040"/>
                </a:solidFill>
                <a:latin typeface="Arial" panose="020B0604020202020204" pitchFamily="34" charset="0"/>
                <a:cs typeface="Arial" panose="020B0604020202020204" pitchFamily="34" charset="0"/>
              </a:rPr>
              <a:t>ALJ’s statements/questions </a:t>
            </a:r>
          </a:p>
          <a:p>
            <a:pPr marL="0" indent="0">
              <a:buNone/>
            </a:pPr>
            <a:endParaRPr lang="en-US" dirty="0">
              <a:solidFill>
                <a:srgbClr val="404040"/>
              </a:solidFill>
            </a:endParaRPr>
          </a:p>
        </p:txBody>
      </p:sp>
    </p:spTree>
    <p:extLst>
      <p:ext uri="{BB962C8B-B14F-4D97-AF65-F5344CB8AC3E}">
        <p14:creationId xmlns:p14="http://schemas.microsoft.com/office/powerpoint/2010/main" val="2341210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8D9D7B-19B7-E74C-A128-440EFEBD7A2F}"/>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Preparing the Case for Hearing (continued)</a:t>
            </a:r>
          </a:p>
        </p:txBody>
      </p:sp>
      <p:sp>
        <p:nvSpPr>
          <p:cNvPr id="3" name="Content Placeholder 2">
            <a:extLst>
              <a:ext uri="{FF2B5EF4-FFF2-40B4-BE49-F238E27FC236}">
                <a16:creationId xmlns:a16="http://schemas.microsoft.com/office/drawing/2014/main" id="{958DE249-2F96-9B4D-B3E2-A1CF48EC9E13}"/>
              </a:ext>
            </a:extLst>
          </p:cNvPr>
          <p:cNvSpPr>
            <a:spLocks noGrp="1"/>
          </p:cNvSpPr>
          <p:nvPr>
            <p:ph idx="1"/>
          </p:nvPr>
        </p:nvSpPr>
        <p:spPr>
          <a:xfrm>
            <a:off x="1706062" y="2291262"/>
            <a:ext cx="8779512" cy="2879256"/>
          </a:xfrm>
        </p:spPr>
        <p:txBody>
          <a:bodyPr>
            <a:normAutofit/>
          </a:bodyPr>
          <a:lstStyle/>
          <a:p>
            <a:pPr lvl="0"/>
            <a:endParaRPr lang="en-US" dirty="0">
              <a:solidFill>
                <a:srgbClr val="404040"/>
              </a:solidFill>
              <a:latin typeface="Arial" panose="020B0604020202020204" pitchFamily="34" charset="0"/>
              <a:cs typeface="Arial" panose="020B0604020202020204" pitchFamily="34" charset="0"/>
            </a:endParaRPr>
          </a:p>
          <a:p>
            <a:pPr lvl="0"/>
            <a:r>
              <a:rPr lang="en-US" dirty="0">
                <a:solidFill>
                  <a:srgbClr val="404040"/>
                </a:solidFill>
                <a:latin typeface="Arial" panose="020B0604020202020204" pitchFamily="34" charset="0"/>
                <a:cs typeface="Arial" panose="020B0604020202020204" pitchFamily="34" charset="0"/>
              </a:rPr>
              <a:t>Talk to witnesses about coming to the hearing to testify</a:t>
            </a:r>
          </a:p>
          <a:p>
            <a:pPr lvl="0"/>
            <a:r>
              <a:rPr lang="en-US" dirty="0">
                <a:solidFill>
                  <a:srgbClr val="404040"/>
                </a:solidFill>
                <a:latin typeface="Arial" panose="020B0604020202020204" pitchFamily="34" charset="0"/>
                <a:cs typeface="Arial" panose="020B0604020202020204" pitchFamily="34" charset="0"/>
              </a:rPr>
              <a:t>If witness cannot attend the hearing then get written statement </a:t>
            </a:r>
          </a:p>
          <a:p>
            <a:pPr lvl="0"/>
            <a:r>
              <a:rPr lang="en-US" dirty="0">
                <a:solidFill>
                  <a:srgbClr val="404040"/>
                </a:solidFill>
                <a:latin typeface="Arial" panose="020B0604020202020204" pitchFamily="34" charset="0"/>
                <a:cs typeface="Arial" panose="020B0604020202020204" pitchFamily="34" charset="0"/>
              </a:rPr>
              <a:t>Must be signed under penalty of perjury</a:t>
            </a:r>
          </a:p>
          <a:p>
            <a:pPr lvl="0"/>
            <a:r>
              <a:rPr lang="en-US" dirty="0">
                <a:solidFill>
                  <a:srgbClr val="404040"/>
                </a:solidFill>
                <a:latin typeface="Arial" panose="020B0604020202020204" pitchFamily="34" charset="0"/>
                <a:cs typeface="Arial" panose="020B0604020202020204" pitchFamily="34" charset="0"/>
              </a:rPr>
              <a:t>Obtain county statement of position at least 2 business days before hearing</a:t>
            </a:r>
          </a:p>
          <a:p>
            <a:pPr lvl="0"/>
            <a:r>
              <a:rPr lang="en-US" dirty="0">
                <a:solidFill>
                  <a:srgbClr val="404040"/>
                </a:solidFill>
                <a:latin typeface="Arial" panose="020B0604020202020204" pitchFamily="34" charset="0"/>
                <a:cs typeface="Arial" panose="020B0604020202020204" pitchFamily="34" charset="0"/>
              </a:rPr>
              <a:t>Rework Claimant’s position statement, questions and arguments as needed.</a:t>
            </a:r>
          </a:p>
          <a:p>
            <a:pPr marL="0" lvl="0" indent="0">
              <a:buNone/>
            </a:pPr>
            <a:endParaRPr lang="en-US" dirty="0">
              <a:solidFill>
                <a:srgbClr val="404040"/>
              </a:solidFill>
            </a:endParaRPr>
          </a:p>
          <a:p>
            <a:endParaRPr lang="en-US" dirty="0">
              <a:solidFill>
                <a:srgbClr val="404040"/>
              </a:solidFill>
            </a:endParaRPr>
          </a:p>
        </p:txBody>
      </p:sp>
    </p:spTree>
    <p:extLst>
      <p:ext uri="{BB962C8B-B14F-4D97-AF65-F5344CB8AC3E}">
        <p14:creationId xmlns:p14="http://schemas.microsoft.com/office/powerpoint/2010/main" val="1428578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899952-B768-7044-86BB-EDD74ED9C209}"/>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Preparing for Hearing (Continued)</a:t>
            </a:r>
          </a:p>
        </p:txBody>
      </p:sp>
      <p:sp>
        <p:nvSpPr>
          <p:cNvPr id="3" name="Content Placeholder 2">
            <a:extLst>
              <a:ext uri="{FF2B5EF4-FFF2-40B4-BE49-F238E27FC236}">
                <a16:creationId xmlns:a16="http://schemas.microsoft.com/office/drawing/2014/main" id="{22B4C199-5276-1B45-BBDB-508D20F065BD}"/>
              </a:ext>
            </a:extLst>
          </p:cNvPr>
          <p:cNvSpPr>
            <a:spLocks noGrp="1"/>
          </p:cNvSpPr>
          <p:nvPr>
            <p:ph idx="1"/>
          </p:nvPr>
        </p:nvSpPr>
        <p:spPr>
          <a:xfrm>
            <a:off x="1706062" y="2291262"/>
            <a:ext cx="8779512" cy="2879256"/>
          </a:xfrm>
        </p:spPr>
        <p:txBody>
          <a:bodyPr>
            <a:normAutofit/>
          </a:bodyPr>
          <a:lstStyle/>
          <a:p>
            <a:pPr>
              <a:lnSpc>
                <a:spcPct val="90000"/>
              </a:lnSpc>
            </a:pPr>
            <a:endParaRPr lang="en-US">
              <a:solidFill>
                <a:srgbClr val="404040"/>
              </a:solidFill>
            </a:endParaRPr>
          </a:p>
          <a:p>
            <a:pPr>
              <a:lnSpc>
                <a:spcPct val="90000"/>
              </a:lnSpc>
            </a:pPr>
            <a:r>
              <a:rPr lang="en-US">
                <a:solidFill>
                  <a:srgbClr val="404040"/>
                </a:solidFill>
                <a:latin typeface="Arial" panose="020B0604020202020204" pitchFamily="34" charset="0"/>
                <a:cs typeface="Arial" panose="020B0604020202020204" pitchFamily="34" charset="0"/>
              </a:rPr>
              <a:t>Draft direct examination questions</a:t>
            </a:r>
          </a:p>
          <a:p>
            <a:pPr lvl="1">
              <a:lnSpc>
                <a:spcPct val="90000"/>
              </a:lnSpc>
            </a:pPr>
            <a:r>
              <a:rPr lang="en-US">
                <a:solidFill>
                  <a:srgbClr val="404040"/>
                </a:solidFill>
                <a:latin typeface="Arial" panose="020B0604020202020204" pitchFamily="34" charset="0"/>
                <a:cs typeface="Arial" panose="020B0604020202020204" pitchFamily="34" charset="0"/>
              </a:rPr>
              <a:t>Review the questions with Claimant and other witnesses</a:t>
            </a:r>
          </a:p>
          <a:p>
            <a:pPr>
              <a:lnSpc>
                <a:spcPct val="90000"/>
              </a:lnSpc>
            </a:pPr>
            <a:r>
              <a:rPr lang="en-US">
                <a:solidFill>
                  <a:srgbClr val="404040"/>
                </a:solidFill>
                <a:latin typeface="Arial" panose="020B0604020202020204" pitchFamily="34" charset="0"/>
                <a:cs typeface="Arial" panose="020B0604020202020204" pitchFamily="34" charset="0"/>
              </a:rPr>
              <a:t>Review the hearing process with the Claimant and witnesses</a:t>
            </a:r>
          </a:p>
          <a:p>
            <a:pPr>
              <a:lnSpc>
                <a:spcPct val="90000"/>
              </a:lnSpc>
            </a:pPr>
            <a:r>
              <a:rPr lang="en-US">
                <a:solidFill>
                  <a:srgbClr val="404040"/>
                </a:solidFill>
                <a:latin typeface="Arial" panose="020B0604020202020204" pitchFamily="34" charset="0"/>
                <a:cs typeface="Arial" panose="020B0604020202020204" pitchFamily="34" charset="0"/>
              </a:rPr>
              <a:t>Draft cross-examination questions in outline format</a:t>
            </a:r>
          </a:p>
          <a:p>
            <a:pPr lvl="1">
              <a:lnSpc>
                <a:spcPct val="90000"/>
              </a:lnSpc>
            </a:pPr>
            <a:r>
              <a:rPr lang="en-US">
                <a:solidFill>
                  <a:srgbClr val="404040"/>
                </a:solidFill>
                <a:latin typeface="Arial" panose="020B0604020202020204" pitchFamily="34" charset="0"/>
                <a:cs typeface="Arial" panose="020B0604020202020204" pitchFamily="34" charset="0"/>
              </a:rPr>
              <a:t>Listen carefully to testimony and amend questions as needed</a:t>
            </a:r>
          </a:p>
          <a:p>
            <a:pPr>
              <a:lnSpc>
                <a:spcPct val="90000"/>
              </a:lnSpc>
            </a:pPr>
            <a:r>
              <a:rPr lang="en-US">
                <a:solidFill>
                  <a:srgbClr val="404040"/>
                </a:solidFill>
                <a:latin typeface="Arial" panose="020B0604020202020204" pitchFamily="34" charset="0"/>
                <a:cs typeface="Arial" panose="020B0604020202020204" pitchFamily="34" charset="0"/>
              </a:rPr>
              <a:t>Review possible cross-examination questions with Claimant</a:t>
            </a:r>
          </a:p>
          <a:p>
            <a:pPr lvl="1">
              <a:lnSpc>
                <a:spcPct val="90000"/>
              </a:lnSpc>
            </a:pPr>
            <a:r>
              <a:rPr lang="en-US">
                <a:solidFill>
                  <a:srgbClr val="404040"/>
                </a:solidFill>
                <a:latin typeface="Arial" panose="020B0604020202020204" pitchFamily="34" charset="0"/>
                <a:cs typeface="Arial" panose="020B0604020202020204" pitchFamily="34" charset="0"/>
              </a:rPr>
              <a:t>Provide an answers to a question but do not volunteer information</a:t>
            </a:r>
          </a:p>
          <a:p>
            <a:pPr marL="0" indent="0">
              <a:lnSpc>
                <a:spcPct val="90000"/>
              </a:lnSpc>
              <a:buNone/>
            </a:pPr>
            <a:endParaRPr lang="en-US">
              <a:solidFill>
                <a:srgbClr val="404040"/>
              </a:solidFill>
              <a:latin typeface="Arial" panose="020B0604020202020204" pitchFamily="34" charset="0"/>
              <a:cs typeface="Arial" panose="020B0604020202020204" pitchFamily="34" charset="0"/>
            </a:endParaRPr>
          </a:p>
          <a:p>
            <a:pPr marL="457200" lvl="1" indent="0">
              <a:lnSpc>
                <a:spcPct val="90000"/>
              </a:lnSpc>
              <a:buNone/>
            </a:pPr>
            <a:endParaRPr lang="en-US">
              <a:solidFill>
                <a:srgbClr val="404040"/>
              </a:solidFill>
            </a:endParaRPr>
          </a:p>
        </p:txBody>
      </p:sp>
    </p:spTree>
    <p:extLst>
      <p:ext uri="{BB962C8B-B14F-4D97-AF65-F5344CB8AC3E}">
        <p14:creationId xmlns:p14="http://schemas.microsoft.com/office/powerpoint/2010/main" val="970955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C66335-FC11-5549-A362-F5EFECBFE4BB}"/>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Negotiating with County Representative</a:t>
            </a:r>
          </a:p>
        </p:txBody>
      </p:sp>
      <p:sp>
        <p:nvSpPr>
          <p:cNvPr id="3" name="Content Placeholder 2">
            <a:extLst>
              <a:ext uri="{FF2B5EF4-FFF2-40B4-BE49-F238E27FC236}">
                <a16:creationId xmlns:a16="http://schemas.microsoft.com/office/drawing/2014/main" id="{11A03D28-1482-6647-9496-EF986EE83BD2}"/>
              </a:ext>
            </a:extLst>
          </p:cNvPr>
          <p:cNvSpPr>
            <a:spLocks noGrp="1"/>
          </p:cNvSpPr>
          <p:nvPr>
            <p:ph idx="1"/>
          </p:nvPr>
        </p:nvSpPr>
        <p:spPr>
          <a:xfrm>
            <a:off x="1706062" y="2291262"/>
            <a:ext cx="8779512" cy="2879256"/>
          </a:xfrm>
        </p:spPr>
        <p:txBody>
          <a:bodyPr>
            <a:normAutofit/>
          </a:bodyPr>
          <a:lstStyle/>
          <a:p>
            <a:r>
              <a:rPr lang="en-US" dirty="0">
                <a:solidFill>
                  <a:srgbClr val="404040"/>
                </a:solidFill>
                <a:latin typeface="Arial" panose="020B0604020202020204" pitchFamily="34" charset="0"/>
                <a:cs typeface="Arial" panose="020B0604020202020204" pitchFamily="34" charset="0"/>
              </a:rPr>
              <a:t>The goal of reaching a formal written Conditional Withdrawal of a CDSS hearing request is a ”win-win” outcome</a:t>
            </a:r>
          </a:p>
          <a:p>
            <a:r>
              <a:rPr lang="en-US" dirty="0">
                <a:solidFill>
                  <a:srgbClr val="404040"/>
                </a:solidFill>
                <a:latin typeface="Arial" panose="020B0604020202020204" pitchFamily="34" charset="0"/>
                <a:cs typeface="Arial" panose="020B0604020202020204" pitchFamily="34" charset="0"/>
              </a:rPr>
              <a:t>Stipulated settlements are preferred given because the time, effort and expense of a hearing</a:t>
            </a:r>
          </a:p>
          <a:p>
            <a:r>
              <a:rPr lang="en-US" dirty="0">
                <a:solidFill>
                  <a:srgbClr val="404040"/>
                </a:solidFill>
                <a:latin typeface="Arial" panose="020B0604020202020204" pitchFamily="34" charset="0"/>
                <a:cs typeface="Arial" panose="020B0604020202020204" pitchFamily="34" charset="0"/>
              </a:rPr>
              <a:t>A settlement may get funds to the Claimant quickly</a:t>
            </a:r>
          </a:p>
          <a:p>
            <a:pPr marL="0" indent="0">
              <a:buNone/>
            </a:pPr>
            <a:endParaRPr lang="en-US" dirty="0">
              <a:solidFill>
                <a:srgbClr val="404040"/>
              </a:solidFill>
            </a:endParaRPr>
          </a:p>
        </p:txBody>
      </p:sp>
    </p:spTree>
    <p:extLst>
      <p:ext uri="{BB962C8B-B14F-4D97-AF65-F5344CB8AC3E}">
        <p14:creationId xmlns:p14="http://schemas.microsoft.com/office/powerpoint/2010/main" val="3809325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438B95-DCBB-9941-CDD4-8B4CACC93E54}"/>
              </a:ext>
            </a:extLst>
          </p:cNvPr>
          <p:cNvSpPr>
            <a:spLocks noGrp="1"/>
          </p:cNvSpPr>
          <p:nvPr>
            <p:ph type="title"/>
          </p:nvPr>
        </p:nvSpPr>
        <p:spPr>
          <a:xfrm>
            <a:off x="2231136" y="467418"/>
            <a:ext cx="7729728" cy="1188720"/>
          </a:xfrm>
          <a:solidFill>
            <a:schemeClr val="bg1"/>
          </a:solidFill>
        </p:spPr>
        <p:txBody>
          <a:bodyPr>
            <a:normAutofit/>
          </a:bodyPr>
          <a:lstStyle/>
          <a:p>
            <a:r>
              <a:rPr lang="en-US" i="1" dirty="0">
                <a:latin typeface="Arial" panose="020B0604020202020204" pitchFamily="34" charset="0"/>
                <a:cs typeface="Arial" panose="020B0604020202020204" pitchFamily="34" charset="0"/>
              </a:rPr>
              <a:t>Basic Fact Pattern:</a:t>
            </a:r>
            <a:br>
              <a:rPr lang="en-US" i="1"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0FA0BDC-1ED3-4E99-3528-0906A27B2FF9}"/>
              </a:ext>
            </a:extLst>
          </p:cNvPr>
          <p:cNvSpPr>
            <a:spLocks noGrp="1"/>
          </p:cNvSpPr>
          <p:nvPr>
            <p:ph idx="1"/>
          </p:nvPr>
        </p:nvSpPr>
        <p:spPr>
          <a:xfrm>
            <a:off x="1706062" y="2291262"/>
            <a:ext cx="8779512" cy="2879256"/>
          </a:xfrm>
        </p:spPr>
        <p:txBody>
          <a:bodyPr>
            <a:normAutofit lnSpcReduction="10000"/>
          </a:bodyPr>
          <a:lstStyle/>
          <a:p>
            <a:pPr marL="0" indent="0">
              <a:lnSpc>
                <a:spcPct val="90000"/>
              </a:lnSpc>
              <a:buNone/>
            </a:pPr>
            <a:endParaRPr lang="en-US" sz="1700" dirty="0">
              <a:solidFill>
                <a:srgbClr val="404040"/>
              </a:solidFill>
            </a:endParaRPr>
          </a:p>
          <a:p>
            <a:pPr marL="0" indent="0">
              <a:lnSpc>
                <a:spcPct val="90000"/>
              </a:lnSpc>
              <a:buNone/>
            </a:pPr>
            <a:r>
              <a:rPr lang="en-US" sz="1700" dirty="0">
                <a:solidFill>
                  <a:srgbClr val="404040"/>
                </a:solidFill>
                <a:latin typeface="Arial" panose="020B0604020202020204" pitchFamily="34" charset="0"/>
                <a:cs typeface="Arial" panose="020B0604020202020204" pitchFamily="34" charset="0"/>
              </a:rPr>
              <a:t>In May 2022, April Donner and her daughter Katie Hoffman moved from Coast County to Forest County to live with Angela Wilson, April’s older sister.  The home address is  246 Winsome Way.</a:t>
            </a:r>
          </a:p>
          <a:p>
            <a:pPr marL="0" indent="0">
              <a:lnSpc>
                <a:spcPct val="90000"/>
              </a:lnSpc>
              <a:buNone/>
            </a:pPr>
            <a:r>
              <a:rPr lang="en-US" sz="1700" dirty="0">
                <a:solidFill>
                  <a:srgbClr val="404040"/>
                </a:solidFill>
                <a:latin typeface="Arial" panose="020B0604020202020204" pitchFamily="34" charset="0"/>
                <a:cs typeface="Arial" panose="020B0604020202020204" pitchFamily="34" charset="0"/>
              </a:rPr>
              <a:t>On June 5, 2022, April Donner, applies for </a:t>
            </a:r>
            <a:r>
              <a:rPr lang="en-US" sz="1700" dirty="0" err="1">
                <a:solidFill>
                  <a:srgbClr val="404040"/>
                </a:solidFill>
                <a:latin typeface="Arial" panose="020B0604020202020204" pitchFamily="34" charset="0"/>
                <a:cs typeface="Arial" panose="020B0604020202020204" pitchFamily="34" charset="0"/>
              </a:rPr>
              <a:t>CalWorks</a:t>
            </a:r>
            <a:r>
              <a:rPr lang="en-US" sz="1700" dirty="0">
                <a:solidFill>
                  <a:srgbClr val="404040"/>
                </a:solidFill>
                <a:latin typeface="Arial" panose="020B0604020202020204" pitchFamily="34" charset="0"/>
                <a:cs typeface="Arial" panose="020B0604020202020204" pitchFamily="34" charset="0"/>
              </a:rPr>
              <a:t> and </a:t>
            </a:r>
            <a:r>
              <a:rPr lang="en-US" sz="1700" dirty="0" err="1">
                <a:solidFill>
                  <a:srgbClr val="404040"/>
                </a:solidFill>
                <a:latin typeface="Arial" panose="020B0604020202020204" pitchFamily="34" charset="0"/>
                <a:cs typeface="Arial" panose="020B0604020202020204" pitchFamily="34" charset="0"/>
              </a:rPr>
              <a:t>CalFresh</a:t>
            </a:r>
            <a:r>
              <a:rPr lang="en-US" sz="1700" dirty="0">
                <a:solidFill>
                  <a:srgbClr val="404040"/>
                </a:solidFill>
                <a:latin typeface="Arial" panose="020B0604020202020204" pitchFamily="34" charset="0"/>
                <a:cs typeface="Arial" panose="020B0604020202020204" pitchFamily="34" charset="0"/>
              </a:rPr>
              <a:t>, for her and her 10-year old daughter, Katie Hoffman.  </a:t>
            </a:r>
          </a:p>
          <a:p>
            <a:pPr marL="0" indent="0">
              <a:lnSpc>
                <a:spcPct val="90000"/>
              </a:lnSpc>
              <a:buNone/>
            </a:pPr>
            <a:r>
              <a:rPr lang="en-US" sz="1700" dirty="0">
                <a:solidFill>
                  <a:srgbClr val="404040"/>
                </a:solidFill>
                <a:latin typeface="Arial" panose="020B0604020202020204" pitchFamily="34" charset="0"/>
                <a:cs typeface="Arial" panose="020B0604020202020204" pitchFamily="34" charset="0"/>
              </a:rPr>
              <a:t>On August 5, 2022, April calls the Forest CWD to ask about her application.  April is told the denial notice was returned to the CWD but she can come to the CWD and get it in person herself.  </a:t>
            </a:r>
          </a:p>
          <a:p>
            <a:pPr marL="0" indent="0">
              <a:lnSpc>
                <a:spcPct val="90000"/>
              </a:lnSpc>
              <a:buNone/>
            </a:pPr>
            <a:r>
              <a:rPr lang="en-US" sz="1700" dirty="0">
                <a:solidFill>
                  <a:srgbClr val="404040"/>
                </a:solidFill>
                <a:latin typeface="Arial" panose="020B0604020202020204" pitchFamily="34" charset="0"/>
                <a:cs typeface="Arial" panose="020B0604020202020204" pitchFamily="34" charset="0"/>
              </a:rPr>
              <a:t>April picked up the notice on  August 6, 2022. </a:t>
            </a:r>
          </a:p>
          <a:p>
            <a:pPr>
              <a:lnSpc>
                <a:spcPct val="90000"/>
              </a:lnSpc>
            </a:pPr>
            <a:endParaRPr lang="en-US" sz="1700" dirty="0">
              <a:solidFill>
                <a:srgbClr val="404040"/>
              </a:solidFill>
            </a:endParaRPr>
          </a:p>
        </p:txBody>
      </p:sp>
    </p:spTree>
    <p:extLst>
      <p:ext uri="{BB962C8B-B14F-4D97-AF65-F5344CB8AC3E}">
        <p14:creationId xmlns:p14="http://schemas.microsoft.com/office/powerpoint/2010/main" val="1614352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214E16-0560-3845-8967-5929C19AAE38}"/>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Administrative Fair Hearings</a:t>
            </a:r>
          </a:p>
        </p:txBody>
      </p:sp>
      <p:sp>
        <p:nvSpPr>
          <p:cNvPr id="3" name="Content Placeholder 2">
            <a:extLst>
              <a:ext uri="{FF2B5EF4-FFF2-40B4-BE49-F238E27FC236}">
                <a16:creationId xmlns:a16="http://schemas.microsoft.com/office/drawing/2014/main" id="{60C28BF0-C02F-B544-B0D8-31B169A4F484}"/>
              </a:ext>
            </a:extLst>
          </p:cNvPr>
          <p:cNvSpPr>
            <a:spLocks noGrp="1"/>
          </p:cNvSpPr>
          <p:nvPr>
            <p:ph idx="1"/>
          </p:nvPr>
        </p:nvSpPr>
        <p:spPr>
          <a:xfrm>
            <a:off x="1706062" y="2291262"/>
            <a:ext cx="8779512" cy="2879256"/>
          </a:xfrm>
        </p:spPr>
        <p:txBody>
          <a:bodyPr>
            <a:normAutofit/>
          </a:bodyPr>
          <a:lstStyle/>
          <a:p>
            <a:pPr marL="0" indent="0">
              <a:buNone/>
            </a:pPr>
            <a:endParaRPr lang="en-US" dirty="0">
              <a:solidFill>
                <a:srgbClr val="404040"/>
              </a:solidFill>
            </a:endParaRPr>
          </a:p>
          <a:p>
            <a:r>
              <a:rPr lang="en-US" dirty="0">
                <a:solidFill>
                  <a:srgbClr val="404040"/>
                </a:solidFill>
                <a:latin typeface="Arial" panose="020B0604020202020204" pitchFamily="34" charset="0"/>
                <a:cs typeface="Arial" panose="020B0604020202020204" pitchFamily="34" charset="0"/>
              </a:rPr>
              <a:t>Only method Claimant can use to challenge proposed county action</a:t>
            </a:r>
          </a:p>
          <a:p>
            <a:r>
              <a:rPr lang="en-US" dirty="0">
                <a:solidFill>
                  <a:srgbClr val="404040"/>
                </a:solidFill>
                <a:latin typeface="Arial" panose="020B0604020202020204" pitchFamily="34" charset="0"/>
                <a:cs typeface="Arial" panose="020B0604020202020204" pitchFamily="34" charset="0"/>
              </a:rPr>
              <a:t>Failure of county to act on Claimant’s request</a:t>
            </a:r>
          </a:p>
        </p:txBody>
      </p:sp>
    </p:spTree>
    <p:extLst>
      <p:ext uri="{BB962C8B-B14F-4D97-AF65-F5344CB8AC3E}">
        <p14:creationId xmlns:p14="http://schemas.microsoft.com/office/powerpoint/2010/main" val="1491478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95447D-1CAA-832F-EECE-1EA989886711}"/>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FACT PATTERN - NOA</a:t>
            </a:r>
          </a:p>
        </p:txBody>
      </p:sp>
      <p:sp>
        <p:nvSpPr>
          <p:cNvPr id="3" name="Content Placeholder 2">
            <a:extLst>
              <a:ext uri="{FF2B5EF4-FFF2-40B4-BE49-F238E27FC236}">
                <a16:creationId xmlns:a16="http://schemas.microsoft.com/office/drawing/2014/main" id="{14C68999-F95D-ED92-AA2F-5879C869F75E}"/>
              </a:ext>
            </a:extLst>
          </p:cNvPr>
          <p:cNvSpPr>
            <a:spLocks noGrp="1"/>
          </p:cNvSpPr>
          <p:nvPr>
            <p:ph idx="1"/>
          </p:nvPr>
        </p:nvSpPr>
        <p:spPr>
          <a:xfrm>
            <a:off x="1706062" y="2291262"/>
            <a:ext cx="8779512" cy="2879256"/>
          </a:xfrm>
        </p:spPr>
        <p:txBody>
          <a:bodyPr>
            <a:normAutofit lnSpcReduction="10000"/>
          </a:bodyPr>
          <a:lstStyle/>
          <a:p>
            <a:pPr marL="0" indent="0">
              <a:lnSpc>
                <a:spcPct val="90000"/>
              </a:lnSpc>
              <a:buNone/>
            </a:pPr>
            <a:endParaRPr lang="en-US" sz="1400" u="sng" dirty="0">
              <a:solidFill>
                <a:srgbClr val="404040"/>
              </a:solidFill>
              <a:latin typeface="Arial" panose="020B0604020202020204" pitchFamily="34" charset="0"/>
              <a:cs typeface="Arial" panose="020B0604020202020204" pitchFamily="34" charset="0"/>
            </a:endParaRP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The NOA is addressed to:</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Angela Wilson Donner</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345 Winding Way</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East Forest City, CA 95899</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The NOA provides:</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As of June 18,2022</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Your application for </a:t>
            </a:r>
            <a:r>
              <a:rPr lang="en-US" sz="1600" dirty="0" err="1">
                <a:solidFill>
                  <a:srgbClr val="404040"/>
                </a:solidFill>
                <a:latin typeface="Arial" panose="020B0604020202020204" pitchFamily="34" charset="0"/>
                <a:cs typeface="Arial" panose="020B0604020202020204" pitchFamily="34" charset="0"/>
              </a:rPr>
              <a:t>CalWorks</a:t>
            </a:r>
            <a:r>
              <a:rPr lang="en-US" sz="1600" dirty="0">
                <a:solidFill>
                  <a:srgbClr val="404040"/>
                </a:solidFill>
                <a:latin typeface="Arial" panose="020B0604020202020204" pitchFamily="34" charset="0"/>
                <a:cs typeface="Arial" panose="020B0604020202020204" pitchFamily="34" charset="0"/>
              </a:rPr>
              <a:t> and </a:t>
            </a:r>
            <a:r>
              <a:rPr lang="en-US" sz="1600" dirty="0" err="1">
                <a:solidFill>
                  <a:srgbClr val="404040"/>
                </a:solidFill>
                <a:latin typeface="Arial" panose="020B0604020202020204" pitchFamily="34" charset="0"/>
                <a:cs typeface="Arial" panose="020B0604020202020204" pitchFamily="34" charset="0"/>
              </a:rPr>
              <a:t>CalFresh</a:t>
            </a:r>
            <a:r>
              <a:rPr lang="en-US" sz="1600" dirty="0">
                <a:solidFill>
                  <a:srgbClr val="404040"/>
                </a:solidFill>
                <a:latin typeface="Arial" panose="020B0604020202020204" pitchFamily="34" charset="0"/>
                <a:cs typeface="Arial" panose="020B0604020202020204" pitchFamily="34" charset="0"/>
              </a:rPr>
              <a:t> are denied </a:t>
            </a:r>
          </a:p>
          <a:p>
            <a:pPr marL="0" indent="0">
              <a:lnSpc>
                <a:spcPct val="90000"/>
              </a:lnSpc>
              <a:buNone/>
            </a:pPr>
            <a:r>
              <a:rPr lang="en-US" sz="1600" dirty="0">
                <a:solidFill>
                  <a:srgbClr val="404040"/>
                </a:solidFill>
                <a:latin typeface="Arial" panose="020B0604020202020204" pitchFamily="34" charset="0"/>
                <a:cs typeface="Arial" panose="020B0604020202020204" pitchFamily="34" charset="0"/>
              </a:rPr>
              <a:t>	-- you are not residents of Forest County</a:t>
            </a:r>
          </a:p>
          <a:p>
            <a:pPr marL="0" indent="0">
              <a:lnSpc>
                <a:spcPct val="90000"/>
              </a:lnSpc>
              <a:buNone/>
            </a:pPr>
            <a:endParaRPr lang="en-US" sz="1400" dirty="0">
              <a:solidFill>
                <a:srgbClr val="404040"/>
              </a:solidFill>
            </a:endParaRPr>
          </a:p>
        </p:txBody>
      </p:sp>
    </p:spTree>
    <p:extLst>
      <p:ext uri="{BB962C8B-B14F-4D97-AF65-F5344CB8AC3E}">
        <p14:creationId xmlns:p14="http://schemas.microsoft.com/office/powerpoint/2010/main" val="4767406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01CCA0-67E9-11AE-1CF9-E3785CC63541}"/>
              </a:ext>
            </a:extLst>
          </p:cNvPr>
          <p:cNvSpPr>
            <a:spLocks noGrp="1"/>
          </p:cNvSpPr>
          <p:nvPr>
            <p:ph type="title"/>
          </p:nvPr>
        </p:nvSpPr>
        <p:spPr>
          <a:xfrm>
            <a:off x="2231136" y="467418"/>
            <a:ext cx="7729728" cy="1188720"/>
          </a:xfrm>
          <a:solidFill>
            <a:schemeClr val="bg1"/>
          </a:solidFill>
        </p:spPr>
        <p:txBody>
          <a:bodyPr>
            <a:normAutofit/>
          </a:bodyPr>
          <a:lstStyle/>
          <a:p>
            <a:r>
              <a:rPr lang="en-US" i="1">
                <a:latin typeface="Arial" panose="020B0604020202020204" pitchFamily="34" charset="0"/>
                <a:cs typeface="Arial" panose="020B0604020202020204" pitchFamily="34" charset="0"/>
              </a:rPr>
              <a:t>Negotiated Settlement for In Re Angela D</a:t>
            </a:r>
            <a:r>
              <a:rPr lang="en-US">
                <a:latin typeface="Arial" panose="020B0604020202020204" pitchFamily="34" charset="0"/>
                <a:cs typeface="Arial" panose="020B0604020202020204" pitchFamily="34" charset="0"/>
              </a:rPr>
              <a:t>.</a:t>
            </a:r>
          </a:p>
        </p:txBody>
      </p:sp>
      <p:sp>
        <p:nvSpPr>
          <p:cNvPr id="3" name="Content Placeholder 2">
            <a:extLst>
              <a:ext uri="{FF2B5EF4-FFF2-40B4-BE49-F238E27FC236}">
                <a16:creationId xmlns:a16="http://schemas.microsoft.com/office/drawing/2014/main" id="{1565C922-9D06-2BBF-1EE0-84701ADC192A}"/>
              </a:ext>
            </a:extLst>
          </p:cNvPr>
          <p:cNvSpPr>
            <a:spLocks noGrp="1"/>
          </p:cNvSpPr>
          <p:nvPr>
            <p:ph idx="1"/>
          </p:nvPr>
        </p:nvSpPr>
        <p:spPr>
          <a:xfrm>
            <a:off x="1706062" y="2291262"/>
            <a:ext cx="8779512" cy="2879256"/>
          </a:xfrm>
        </p:spPr>
        <p:txBody>
          <a:bodyPr>
            <a:normAutofit/>
          </a:bodyPr>
          <a:lstStyle/>
          <a:p>
            <a:pPr marL="0" indent="0">
              <a:buNone/>
            </a:pPr>
            <a:r>
              <a:rPr lang="en-US">
                <a:solidFill>
                  <a:srgbClr val="404040"/>
                </a:solidFill>
                <a:latin typeface="Arial" panose="020B0604020202020204" pitchFamily="34" charset="0"/>
                <a:cs typeface="Arial" panose="020B0604020202020204" pitchFamily="34" charset="0"/>
              </a:rPr>
              <a:t> </a:t>
            </a:r>
          </a:p>
          <a:p>
            <a:pPr>
              <a:buFontTx/>
              <a:buChar char="-"/>
            </a:pPr>
            <a:r>
              <a:rPr lang="en-US">
                <a:solidFill>
                  <a:srgbClr val="404040"/>
                </a:solidFill>
                <a:latin typeface="Arial" panose="020B0604020202020204" pitchFamily="34" charset="0"/>
                <a:cs typeface="Arial" panose="020B0604020202020204" pitchFamily="34" charset="0"/>
              </a:rPr>
              <a:t>County will withdraw the 6/14/2022 NOA</a:t>
            </a:r>
          </a:p>
          <a:p>
            <a:pPr>
              <a:buFontTx/>
              <a:buChar char="-"/>
            </a:pPr>
            <a:r>
              <a:rPr lang="en-US">
                <a:solidFill>
                  <a:srgbClr val="404040"/>
                </a:solidFill>
                <a:latin typeface="Arial" panose="020B0604020202020204" pitchFamily="34" charset="0"/>
                <a:cs typeface="Arial" panose="020B0604020202020204" pitchFamily="34" charset="0"/>
              </a:rPr>
              <a:t>CWD will correct Claimant’s name and mailing address</a:t>
            </a:r>
          </a:p>
          <a:p>
            <a:pPr marL="0" indent="0">
              <a:buNone/>
            </a:pPr>
            <a:r>
              <a:rPr lang="en-US">
                <a:solidFill>
                  <a:srgbClr val="404040"/>
                </a:solidFill>
                <a:latin typeface="Arial" panose="020B0604020202020204" pitchFamily="34" charset="0"/>
                <a:cs typeface="Arial" panose="020B0604020202020204" pitchFamily="34" charset="0"/>
              </a:rPr>
              <a:t>-If documents are provided by 10/15/2022, CWD may grant benefits effective 6/5/2022 with appropriate proration</a:t>
            </a:r>
          </a:p>
        </p:txBody>
      </p:sp>
    </p:spTree>
    <p:extLst>
      <p:ext uri="{BB962C8B-B14F-4D97-AF65-F5344CB8AC3E}">
        <p14:creationId xmlns:p14="http://schemas.microsoft.com/office/powerpoint/2010/main" val="2678446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E7CB8B-5DBA-6442-9177-0D940DE0FEA6}"/>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Hearing Process-Elements</a:t>
            </a:r>
          </a:p>
        </p:txBody>
      </p:sp>
      <p:sp>
        <p:nvSpPr>
          <p:cNvPr id="3" name="Content Placeholder 2">
            <a:extLst>
              <a:ext uri="{FF2B5EF4-FFF2-40B4-BE49-F238E27FC236}">
                <a16:creationId xmlns:a16="http://schemas.microsoft.com/office/drawing/2014/main" id="{8BB4D516-BD07-8C42-B5F0-41F9C725E142}"/>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Opening Statement</a:t>
            </a:r>
          </a:p>
          <a:p>
            <a:r>
              <a:rPr lang="en-US">
                <a:solidFill>
                  <a:srgbClr val="404040"/>
                </a:solidFill>
                <a:latin typeface="Arial" panose="020B0604020202020204" pitchFamily="34" charset="0"/>
                <a:cs typeface="Arial" panose="020B0604020202020204" pitchFamily="34" charset="0"/>
              </a:rPr>
              <a:t>Direct Examination</a:t>
            </a:r>
          </a:p>
          <a:p>
            <a:r>
              <a:rPr lang="en-US">
                <a:solidFill>
                  <a:srgbClr val="404040"/>
                </a:solidFill>
                <a:latin typeface="Arial" panose="020B0604020202020204" pitchFamily="34" charset="0"/>
                <a:cs typeface="Arial" panose="020B0604020202020204" pitchFamily="34" charset="0"/>
              </a:rPr>
              <a:t>Cross Examination</a:t>
            </a:r>
          </a:p>
          <a:p>
            <a:r>
              <a:rPr lang="en-US">
                <a:solidFill>
                  <a:srgbClr val="404040"/>
                </a:solidFill>
                <a:latin typeface="Arial" panose="020B0604020202020204" pitchFamily="34" charset="0"/>
                <a:cs typeface="Arial" panose="020B0604020202020204" pitchFamily="34" charset="0"/>
              </a:rPr>
              <a:t>Closing Statement</a:t>
            </a:r>
          </a:p>
        </p:txBody>
      </p:sp>
    </p:spTree>
    <p:extLst>
      <p:ext uri="{BB962C8B-B14F-4D97-AF65-F5344CB8AC3E}">
        <p14:creationId xmlns:p14="http://schemas.microsoft.com/office/powerpoint/2010/main" val="125268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3FC229-216A-7645-93DD-34F141B83859}"/>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Opening Statement</a:t>
            </a:r>
          </a:p>
        </p:txBody>
      </p:sp>
      <p:sp>
        <p:nvSpPr>
          <p:cNvPr id="3" name="Content Placeholder 2">
            <a:extLst>
              <a:ext uri="{FF2B5EF4-FFF2-40B4-BE49-F238E27FC236}">
                <a16:creationId xmlns:a16="http://schemas.microsoft.com/office/drawing/2014/main" id="{91EE0DD6-569E-D841-AEE0-0C20D84FDF09}"/>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Introduce Claimant’s Story</a:t>
            </a:r>
          </a:p>
          <a:p>
            <a:r>
              <a:rPr lang="en-US">
                <a:solidFill>
                  <a:srgbClr val="404040"/>
                </a:solidFill>
                <a:latin typeface="Arial" panose="020B0604020202020204" pitchFamily="34" charset="0"/>
                <a:cs typeface="Arial" panose="020B0604020202020204" pitchFamily="34" charset="0"/>
              </a:rPr>
              <a:t>Don’t overstate your position</a:t>
            </a:r>
          </a:p>
        </p:txBody>
      </p:sp>
    </p:spTree>
    <p:extLst>
      <p:ext uri="{BB962C8B-B14F-4D97-AF65-F5344CB8AC3E}">
        <p14:creationId xmlns:p14="http://schemas.microsoft.com/office/powerpoint/2010/main" val="652133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052273-7B71-4441-9EAA-A6799BFED8BB}"/>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Direct Examination</a:t>
            </a:r>
          </a:p>
        </p:txBody>
      </p:sp>
      <p:sp>
        <p:nvSpPr>
          <p:cNvPr id="3" name="Content Placeholder 2">
            <a:extLst>
              <a:ext uri="{FF2B5EF4-FFF2-40B4-BE49-F238E27FC236}">
                <a16:creationId xmlns:a16="http://schemas.microsoft.com/office/drawing/2014/main" id="{ACA72D0C-9DB8-1843-8592-1F45CB7948F4}"/>
              </a:ext>
            </a:extLst>
          </p:cNvPr>
          <p:cNvSpPr>
            <a:spLocks noGrp="1"/>
          </p:cNvSpPr>
          <p:nvPr>
            <p:ph idx="1"/>
          </p:nvPr>
        </p:nvSpPr>
        <p:spPr>
          <a:xfrm>
            <a:off x="1706062" y="2291262"/>
            <a:ext cx="8779512" cy="2879256"/>
          </a:xfrm>
        </p:spPr>
        <p:txBody>
          <a:bodyPr>
            <a:normAutofit/>
          </a:bodyPr>
          <a:lstStyle/>
          <a:p>
            <a:r>
              <a:rPr lang="en-US" dirty="0">
                <a:solidFill>
                  <a:srgbClr val="404040"/>
                </a:solidFill>
                <a:latin typeface="Arial" panose="020B0604020202020204" pitchFamily="34" charset="0"/>
                <a:cs typeface="Arial" panose="020B0604020202020204" pitchFamily="34" charset="0"/>
              </a:rPr>
              <a:t>Each party presents case to justify position</a:t>
            </a:r>
          </a:p>
          <a:p>
            <a:pPr lvl="1"/>
            <a:r>
              <a:rPr lang="en-US" dirty="0">
                <a:solidFill>
                  <a:srgbClr val="404040"/>
                </a:solidFill>
                <a:latin typeface="Arial" panose="020B0604020202020204" pitchFamily="34" charset="0"/>
                <a:cs typeface="Arial" panose="020B0604020202020204" pitchFamily="34" charset="0"/>
              </a:rPr>
              <a:t>County will try to justify proposed action</a:t>
            </a:r>
          </a:p>
          <a:p>
            <a:pPr lvl="1"/>
            <a:r>
              <a:rPr lang="en-US" dirty="0">
                <a:solidFill>
                  <a:srgbClr val="404040"/>
                </a:solidFill>
                <a:latin typeface="Arial" panose="020B0604020202020204" pitchFamily="34" charset="0"/>
                <a:cs typeface="Arial" panose="020B0604020202020204" pitchFamily="34" charset="0"/>
              </a:rPr>
              <a:t>Claimant to rebut</a:t>
            </a:r>
          </a:p>
          <a:p>
            <a:pPr marL="0" indent="0">
              <a:buNone/>
            </a:pPr>
            <a:r>
              <a:rPr lang="en-US" dirty="0">
                <a:solidFill>
                  <a:srgbClr val="404040"/>
                </a:solidFill>
                <a:latin typeface="Arial" panose="020B0604020202020204" pitchFamily="34" charset="0"/>
                <a:cs typeface="Arial" panose="020B0604020202020204" pitchFamily="34" charset="0"/>
              </a:rPr>
              <a:t>Use Open ended questions-who, what, when, why, where</a:t>
            </a:r>
          </a:p>
          <a:p>
            <a:r>
              <a:rPr lang="en-US" dirty="0">
                <a:solidFill>
                  <a:srgbClr val="404040"/>
                </a:solidFill>
                <a:latin typeface="Arial" panose="020B0604020202020204" pitchFamily="34" charset="0"/>
                <a:cs typeface="Arial" panose="020B0604020202020204" pitchFamily="34" charset="0"/>
              </a:rPr>
              <a:t>Do not lead witness on direct examination</a:t>
            </a:r>
          </a:p>
          <a:p>
            <a:r>
              <a:rPr lang="en-US" dirty="0">
                <a:solidFill>
                  <a:srgbClr val="404040"/>
                </a:solidFill>
                <a:latin typeface="Arial" panose="020B0604020202020204" pitchFamily="34" charset="0"/>
                <a:cs typeface="Arial" panose="020B0604020202020204" pitchFamily="34" charset="0"/>
              </a:rPr>
              <a:t>May refresh recollection if necessary</a:t>
            </a:r>
          </a:p>
          <a:p>
            <a:r>
              <a:rPr lang="en-US" dirty="0">
                <a:solidFill>
                  <a:srgbClr val="404040"/>
                </a:solidFill>
                <a:latin typeface="Arial" panose="020B0604020202020204" pitchFamily="34" charset="0"/>
                <a:cs typeface="Arial" panose="020B0604020202020204" pitchFamily="34" charset="0"/>
              </a:rPr>
              <a:t>Present documentary evidence not in evidence</a:t>
            </a:r>
          </a:p>
        </p:txBody>
      </p:sp>
    </p:spTree>
    <p:extLst>
      <p:ext uri="{BB962C8B-B14F-4D97-AF65-F5344CB8AC3E}">
        <p14:creationId xmlns:p14="http://schemas.microsoft.com/office/powerpoint/2010/main" val="1691402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CABDED-EE2D-1143-9694-187362E4F0A4}"/>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Cross examination</a:t>
            </a:r>
            <a:r>
              <a:rPr lang="en-US" dirty="0"/>
              <a:t>	</a:t>
            </a:r>
          </a:p>
        </p:txBody>
      </p:sp>
      <p:sp>
        <p:nvSpPr>
          <p:cNvPr id="3" name="Content Placeholder 2">
            <a:extLst>
              <a:ext uri="{FF2B5EF4-FFF2-40B4-BE49-F238E27FC236}">
                <a16:creationId xmlns:a16="http://schemas.microsoft.com/office/drawing/2014/main" id="{7F5523EC-6A5E-E446-BF5A-443911FF90AC}"/>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Occurs after each party completes direct testimony </a:t>
            </a:r>
          </a:p>
          <a:p>
            <a:r>
              <a:rPr lang="en-US">
                <a:solidFill>
                  <a:srgbClr val="404040"/>
                </a:solidFill>
                <a:latin typeface="Arial" panose="020B0604020202020204" pitchFamily="34" charset="0"/>
                <a:cs typeface="Arial" panose="020B0604020202020204" pitchFamily="34" charset="0"/>
              </a:rPr>
              <a:t>May asking leading questions</a:t>
            </a:r>
          </a:p>
          <a:p>
            <a:r>
              <a:rPr lang="en-US">
                <a:solidFill>
                  <a:srgbClr val="404040"/>
                </a:solidFill>
                <a:latin typeface="Arial" panose="020B0604020202020204" pitchFamily="34" charset="0"/>
                <a:cs typeface="Arial" panose="020B0604020202020204" pitchFamily="34" charset="0"/>
              </a:rPr>
              <a:t>Never ask the ultimate question</a:t>
            </a:r>
          </a:p>
          <a:p>
            <a:r>
              <a:rPr lang="en-US">
                <a:solidFill>
                  <a:srgbClr val="404040"/>
                </a:solidFill>
                <a:latin typeface="Arial" panose="020B0604020202020204" pitchFamily="34" charset="0"/>
                <a:cs typeface="Arial" panose="020B0604020202020204" pitchFamily="34" charset="0"/>
              </a:rPr>
              <a:t>Never ask a question for which you do not know the answer</a:t>
            </a:r>
          </a:p>
        </p:txBody>
      </p:sp>
    </p:spTree>
    <p:extLst>
      <p:ext uri="{BB962C8B-B14F-4D97-AF65-F5344CB8AC3E}">
        <p14:creationId xmlns:p14="http://schemas.microsoft.com/office/powerpoint/2010/main" val="1090528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7EBEA4-6A3A-6E4B-B7F3-193317D381B8}"/>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Impeachment	</a:t>
            </a:r>
            <a:r>
              <a:rPr lang="en-US" dirty="0"/>
              <a:t>	</a:t>
            </a:r>
            <a:br>
              <a:rPr lang="en-US" dirty="0"/>
            </a:br>
            <a:endParaRPr lang="en-US" dirty="0"/>
          </a:p>
        </p:txBody>
      </p:sp>
      <p:sp>
        <p:nvSpPr>
          <p:cNvPr id="3" name="Content Placeholder 2">
            <a:extLst>
              <a:ext uri="{FF2B5EF4-FFF2-40B4-BE49-F238E27FC236}">
                <a16:creationId xmlns:a16="http://schemas.microsoft.com/office/drawing/2014/main" id="{75E85DDE-0EA6-B241-9B0C-70DB27733407}"/>
              </a:ext>
            </a:extLst>
          </p:cNvPr>
          <p:cNvSpPr>
            <a:spLocks noGrp="1"/>
          </p:cNvSpPr>
          <p:nvPr>
            <p:ph idx="1"/>
          </p:nvPr>
        </p:nvSpPr>
        <p:spPr>
          <a:xfrm>
            <a:off x="1706062" y="2291262"/>
            <a:ext cx="8779512" cy="2879256"/>
          </a:xfrm>
        </p:spPr>
        <p:txBody>
          <a:bodyPr>
            <a:normAutofit/>
          </a:bodyPr>
          <a:lstStyle/>
          <a:p>
            <a:pPr lvl="2"/>
            <a:r>
              <a:rPr lang="en-US">
                <a:solidFill>
                  <a:srgbClr val="404040"/>
                </a:solidFill>
                <a:latin typeface="Arial" panose="020B0604020202020204" pitchFamily="34" charset="0"/>
                <a:cs typeface="Arial" panose="020B0604020202020204" pitchFamily="34" charset="0"/>
              </a:rPr>
              <a:t>Prior inconsistent statements</a:t>
            </a:r>
          </a:p>
          <a:p>
            <a:pPr lvl="2"/>
            <a:r>
              <a:rPr lang="en-US">
                <a:solidFill>
                  <a:srgbClr val="404040"/>
                </a:solidFill>
                <a:latin typeface="Arial" panose="020B0604020202020204" pitchFamily="34" charset="0"/>
                <a:cs typeface="Arial" panose="020B0604020202020204" pitchFamily="34" charset="0"/>
              </a:rPr>
              <a:t>Lay foundation</a:t>
            </a:r>
          </a:p>
          <a:p>
            <a:pPr lvl="2"/>
            <a:r>
              <a:rPr lang="en-US">
                <a:solidFill>
                  <a:srgbClr val="404040"/>
                </a:solidFill>
                <a:latin typeface="Arial" panose="020B0604020202020204" pitchFamily="34" charset="0"/>
                <a:cs typeface="Arial" panose="020B0604020202020204" pitchFamily="34" charset="0"/>
              </a:rPr>
              <a:t>Use previous statement to impeach testimony</a:t>
            </a:r>
          </a:p>
          <a:p>
            <a:pPr lvl="2"/>
            <a:r>
              <a:rPr lang="en-US">
                <a:solidFill>
                  <a:srgbClr val="404040"/>
                </a:solidFill>
                <a:latin typeface="Arial" panose="020B0604020202020204" pitchFamily="34" charset="0"/>
                <a:cs typeface="Arial" panose="020B0604020202020204" pitchFamily="34" charset="0"/>
              </a:rPr>
              <a:t>Perception</a:t>
            </a:r>
          </a:p>
          <a:p>
            <a:pPr lvl="3"/>
            <a:r>
              <a:rPr lang="en-US">
                <a:solidFill>
                  <a:srgbClr val="404040"/>
                </a:solidFill>
                <a:latin typeface="Arial" panose="020B0604020202020204" pitchFamily="34" charset="0"/>
                <a:cs typeface="Arial" panose="020B0604020202020204" pitchFamily="34" charset="0"/>
              </a:rPr>
              <a:t>Personal knowledge based on ability to see or hear</a:t>
            </a:r>
          </a:p>
          <a:p>
            <a:pPr lvl="2"/>
            <a:r>
              <a:rPr lang="en-US">
                <a:solidFill>
                  <a:srgbClr val="404040"/>
                </a:solidFill>
                <a:latin typeface="Arial" panose="020B0604020202020204" pitchFamily="34" charset="0"/>
                <a:cs typeface="Arial" panose="020B0604020202020204" pitchFamily="34" charset="0"/>
              </a:rPr>
              <a:t>Time</a:t>
            </a:r>
          </a:p>
          <a:p>
            <a:pPr lvl="2"/>
            <a:r>
              <a:rPr lang="en-US">
                <a:solidFill>
                  <a:srgbClr val="404040"/>
                </a:solidFill>
                <a:latin typeface="Arial" panose="020B0604020202020204" pitchFamily="34" charset="0"/>
                <a:cs typeface="Arial" panose="020B0604020202020204" pitchFamily="34" charset="0"/>
              </a:rPr>
              <a:t>Bias</a:t>
            </a:r>
          </a:p>
          <a:p>
            <a:endParaRPr lang="en-US">
              <a:solidFill>
                <a:srgbClr val="404040"/>
              </a:solidFill>
            </a:endParaRPr>
          </a:p>
          <a:p>
            <a:pPr marL="457200" lvl="1" indent="0">
              <a:buNone/>
            </a:pPr>
            <a:endParaRPr lang="en-US">
              <a:solidFill>
                <a:srgbClr val="404040"/>
              </a:solidFill>
            </a:endParaRPr>
          </a:p>
        </p:txBody>
      </p:sp>
    </p:spTree>
    <p:extLst>
      <p:ext uri="{BB962C8B-B14F-4D97-AF65-F5344CB8AC3E}">
        <p14:creationId xmlns:p14="http://schemas.microsoft.com/office/powerpoint/2010/main" val="844158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ADC5EB-3A74-B942-808F-9EFBFB3858D8}"/>
              </a:ext>
            </a:extLst>
          </p:cNvPr>
          <p:cNvSpPr>
            <a:spLocks noGrp="1"/>
          </p:cNvSpPr>
          <p:nvPr>
            <p:ph type="title"/>
          </p:nvPr>
        </p:nvSpPr>
        <p:spPr>
          <a:xfrm>
            <a:off x="2231136" y="467418"/>
            <a:ext cx="7729728" cy="1188720"/>
          </a:xfrm>
          <a:solidFill>
            <a:schemeClr val="bg1"/>
          </a:solidFill>
        </p:spPr>
        <p:txBody>
          <a:bodyPr>
            <a:normAutofit/>
          </a:bodyPr>
          <a:lstStyle/>
          <a:p>
            <a:br>
              <a:rPr lang="en-US" dirty="0"/>
            </a:br>
            <a:r>
              <a:rPr lang="en-US">
                <a:latin typeface="Arial" panose="020B0604020202020204" pitchFamily="34" charset="0"/>
                <a:cs typeface="Arial" panose="020B0604020202020204" pitchFamily="34" charset="0"/>
              </a:rPr>
              <a:t>Redirect -Optional</a:t>
            </a:r>
          </a:p>
        </p:txBody>
      </p:sp>
      <p:sp>
        <p:nvSpPr>
          <p:cNvPr id="3" name="Content Placeholder 2">
            <a:extLst>
              <a:ext uri="{FF2B5EF4-FFF2-40B4-BE49-F238E27FC236}">
                <a16:creationId xmlns:a16="http://schemas.microsoft.com/office/drawing/2014/main" id="{5C16AAE0-AE54-9348-AA3E-6564451A42DE}"/>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Opportunity to clarify testimony</a:t>
            </a:r>
          </a:p>
          <a:p>
            <a:pPr lvl="1"/>
            <a:r>
              <a:rPr lang="en-US">
                <a:solidFill>
                  <a:srgbClr val="404040"/>
                </a:solidFill>
                <a:latin typeface="Arial" panose="020B0604020202020204" pitchFamily="34" charset="0"/>
                <a:cs typeface="Arial" panose="020B0604020202020204" pitchFamily="34" charset="0"/>
              </a:rPr>
              <a:t>Used when witnesses’ testimony is unclear or misleading</a:t>
            </a:r>
          </a:p>
          <a:p>
            <a:pPr lvl="1"/>
            <a:r>
              <a:rPr lang="en-US">
                <a:solidFill>
                  <a:srgbClr val="404040"/>
                </a:solidFill>
                <a:latin typeface="Arial" panose="020B0604020202020204" pitchFamily="34" charset="0"/>
                <a:cs typeface="Arial" panose="020B0604020202020204" pitchFamily="34" charset="0"/>
              </a:rPr>
              <a:t>Clarify why the prior testimony was misleading</a:t>
            </a:r>
          </a:p>
        </p:txBody>
      </p:sp>
    </p:spTree>
    <p:extLst>
      <p:ext uri="{BB962C8B-B14F-4D97-AF65-F5344CB8AC3E}">
        <p14:creationId xmlns:p14="http://schemas.microsoft.com/office/powerpoint/2010/main" val="3373840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F306F7-75FA-7841-B239-42CE33E975CA}"/>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Closing Statement</a:t>
            </a:r>
          </a:p>
        </p:txBody>
      </p:sp>
      <p:sp>
        <p:nvSpPr>
          <p:cNvPr id="3" name="Content Placeholder 2">
            <a:extLst>
              <a:ext uri="{FF2B5EF4-FFF2-40B4-BE49-F238E27FC236}">
                <a16:creationId xmlns:a16="http://schemas.microsoft.com/office/drawing/2014/main" id="{80E00F00-C49C-224E-BD4B-CE29952D209C}"/>
              </a:ext>
            </a:extLst>
          </p:cNvPr>
          <p:cNvSpPr>
            <a:spLocks noGrp="1"/>
          </p:cNvSpPr>
          <p:nvPr>
            <p:ph idx="1"/>
          </p:nvPr>
        </p:nvSpPr>
        <p:spPr>
          <a:xfrm>
            <a:off x="1706062" y="2291262"/>
            <a:ext cx="8779512" cy="2879256"/>
          </a:xfrm>
        </p:spPr>
        <p:txBody>
          <a:bodyPr>
            <a:normAutofit/>
          </a:bodyPr>
          <a:lstStyle/>
          <a:p>
            <a:r>
              <a:rPr lang="en-US">
                <a:solidFill>
                  <a:srgbClr val="404040"/>
                </a:solidFill>
              </a:rPr>
              <a:t>Brief statement to support claimant’s case</a:t>
            </a:r>
          </a:p>
          <a:p>
            <a:r>
              <a:rPr lang="en-US">
                <a:solidFill>
                  <a:srgbClr val="404040"/>
                </a:solidFill>
              </a:rPr>
              <a:t>Emphasize facts based on testimony and evidence</a:t>
            </a:r>
          </a:p>
          <a:p>
            <a:r>
              <a:rPr lang="en-US">
                <a:solidFill>
                  <a:srgbClr val="404040"/>
                </a:solidFill>
              </a:rPr>
              <a:t>Emphasize legal arguments to support claimant’s position</a:t>
            </a:r>
          </a:p>
          <a:p>
            <a:pPr marL="0" indent="0">
              <a:buNone/>
            </a:pPr>
            <a:endParaRPr lang="en-US">
              <a:solidFill>
                <a:srgbClr val="404040"/>
              </a:solidFill>
            </a:endParaRPr>
          </a:p>
          <a:p>
            <a:endParaRPr lang="en-US">
              <a:solidFill>
                <a:srgbClr val="404040"/>
              </a:solidFill>
            </a:endParaRPr>
          </a:p>
          <a:p>
            <a:endParaRPr lang="en-US">
              <a:solidFill>
                <a:srgbClr val="404040"/>
              </a:solidFill>
            </a:endParaRPr>
          </a:p>
          <a:p>
            <a:endParaRPr lang="en-US">
              <a:solidFill>
                <a:srgbClr val="404040"/>
              </a:solidFill>
            </a:endParaRPr>
          </a:p>
        </p:txBody>
      </p:sp>
    </p:spTree>
    <p:extLst>
      <p:ext uri="{BB962C8B-B14F-4D97-AF65-F5344CB8AC3E}">
        <p14:creationId xmlns:p14="http://schemas.microsoft.com/office/powerpoint/2010/main" val="4070238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69E6AD-017B-5B48-B32B-7F7B885E4D4E}"/>
              </a:ext>
            </a:extLst>
          </p:cNvPr>
          <p:cNvSpPr>
            <a:spLocks noGrp="1"/>
          </p:cNvSpPr>
          <p:nvPr>
            <p:ph type="title"/>
          </p:nvPr>
        </p:nvSpPr>
        <p:spPr>
          <a:xfrm>
            <a:off x="2231136" y="467418"/>
            <a:ext cx="7729728" cy="1188720"/>
          </a:xfrm>
          <a:solidFill>
            <a:schemeClr val="bg1"/>
          </a:solidFill>
        </p:spPr>
        <p:txBody>
          <a:bodyPr>
            <a:normAutofit/>
          </a:bodyPr>
          <a:lstStyle/>
          <a:p>
            <a:r>
              <a:rPr lang="en-US" dirty="0"/>
              <a:t>ALJ’s Decision	</a:t>
            </a:r>
          </a:p>
        </p:txBody>
      </p:sp>
      <p:sp>
        <p:nvSpPr>
          <p:cNvPr id="3" name="Content Placeholder 2">
            <a:extLst>
              <a:ext uri="{FF2B5EF4-FFF2-40B4-BE49-F238E27FC236}">
                <a16:creationId xmlns:a16="http://schemas.microsoft.com/office/drawing/2014/main" id="{E46A8CE2-F0D5-5349-8DEC-3BE5FAC8B3C7}"/>
              </a:ext>
            </a:extLst>
          </p:cNvPr>
          <p:cNvSpPr>
            <a:spLocks noGrp="1"/>
          </p:cNvSpPr>
          <p:nvPr>
            <p:ph idx="1"/>
          </p:nvPr>
        </p:nvSpPr>
        <p:spPr>
          <a:xfrm>
            <a:off x="1706062" y="2291262"/>
            <a:ext cx="8779512" cy="2879256"/>
          </a:xfrm>
        </p:spPr>
        <p:txBody>
          <a:bodyPr>
            <a:normAutofit/>
          </a:bodyPr>
          <a:lstStyle/>
          <a:p>
            <a:pPr marL="0" indent="0">
              <a:buNone/>
            </a:pPr>
            <a:endParaRPr lang="en-US" dirty="0">
              <a:solidFill>
                <a:srgbClr val="404040"/>
              </a:solidFill>
            </a:endParaRPr>
          </a:p>
          <a:p>
            <a:r>
              <a:rPr lang="en-US" dirty="0">
                <a:solidFill>
                  <a:srgbClr val="404040"/>
                </a:solidFill>
              </a:rPr>
              <a:t>Decision based only on evidence presented at the hearing</a:t>
            </a:r>
          </a:p>
          <a:p>
            <a:pPr lvl="1"/>
            <a:r>
              <a:rPr lang="en-US" dirty="0">
                <a:solidFill>
                  <a:srgbClr val="404040"/>
                </a:solidFill>
              </a:rPr>
              <a:t>Oral testimony  and arguments presented during  hearing </a:t>
            </a:r>
          </a:p>
          <a:p>
            <a:pPr lvl="1"/>
            <a:r>
              <a:rPr lang="en-US" dirty="0">
                <a:solidFill>
                  <a:srgbClr val="404040"/>
                </a:solidFill>
              </a:rPr>
              <a:t>Written argument and exhibits submitted to judge</a:t>
            </a:r>
          </a:p>
          <a:p>
            <a:pPr lvl="1"/>
            <a:endParaRPr lang="en-US" dirty="0">
              <a:solidFill>
                <a:srgbClr val="404040"/>
              </a:solidFill>
            </a:endParaRPr>
          </a:p>
        </p:txBody>
      </p:sp>
    </p:spTree>
    <p:extLst>
      <p:ext uri="{BB962C8B-B14F-4D97-AF65-F5344CB8AC3E}">
        <p14:creationId xmlns:p14="http://schemas.microsoft.com/office/powerpoint/2010/main" val="373311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214E16-0560-3845-8967-5929C19AAE38}"/>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Administrative Fair Hearings</a:t>
            </a:r>
          </a:p>
        </p:txBody>
      </p:sp>
      <p:sp>
        <p:nvSpPr>
          <p:cNvPr id="3" name="Content Placeholder 2">
            <a:extLst>
              <a:ext uri="{FF2B5EF4-FFF2-40B4-BE49-F238E27FC236}">
                <a16:creationId xmlns:a16="http://schemas.microsoft.com/office/drawing/2014/main" id="{60C28BF0-C02F-B544-B0D8-31B169A4F484}"/>
              </a:ext>
            </a:extLst>
          </p:cNvPr>
          <p:cNvSpPr>
            <a:spLocks noGrp="1"/>
          </p:cNvSpPr>
          <p:nvPr>
            <p:ph idx="1"/>
          </p:nvPr>
        </p:nvSpPr>
        <p:spPr>
          <a:xfrm>
            <a:off x="1706062" y="2291262"/>
            <a:ext cx="8779512" cy="2879256"/>
          </a:xfrm>
        </p:spPr>
        <p:txBody>
          <a:bodyPr>
            <a:normAutofit/>
          </a:bodyPr>
          <a:lstStyle/>
          <a:p>
            <a:pPr marL="457200" lvl="1" indent="0">
              <a:buNone/>
            </a:pPr>
            <a:r>
              <a:rPr lang="en-US">
                <a:solidFill>
                  <a:srgbClr val="404040"/>
                </a:solidFill>
                <a:latin typeface="Arial" panose="020B0604020202020204" pitchFamily="34" charset="0"/>
                <a:cs typeface="Arial" panose="020B0604020202020204" pitchFamily="34" charset="0"/>
              </a:rPr>
              <a:t>Key participants to Hearing</a:t>
            </a:r>
          </a:p>
          <a:p>
            <a:pPr lvl="2"/>
            <a:r>
              <a:rPr lang="en-US">
                <a:solidFill>
                  <a:srgbClr val="404040"/>
                </a:solidFill>
                <a:latin typeface="Arial" panose="020B0604020202020204" pitchFamily="34" charset="0"/>
                <a:cs typeface="Arial" panose="020B0604020202020204" pitchFamily="34" charset="0"/>
              </a:rPr>
              <a:t>Claimant</a:t>
            </a:r>
          </a:p>
          <a:p>
            <a:pPr lvl="2"/>
            <a:r>
              <a:rPr lang="en-US">
                <a:solidFill>
                  <a:srgbClr val="404040"/>
                </a:solidFill>
                <a:latin typeface="Arial" panose="020B0604020202020204" pitchFamily="34" charset="0"/>
                <a:cs typeface="Arial" panose="020B0604020202020204" pitchFamily="34" charset="0"/>
              </a:rPr>
              <a:t>Claimant’s Authorized Representative</a:t>
            </a:r>
          </a:p>
          <a:p>
            <a:pPr lvl="2"/>
            <a:r>
              <a:rPr lang="en-US">
                <a:solidFill>
                  <a:srgbClr val="404040"/>
                </a:solidFill>
                <a:latin typeface="Arial" panose="020B0604020202020204" pitchFamily="34" charset="0"/>
                <a:cs typeface="Arial" panose="020B0604020202020204" pitchFamily="34" charset="0"/>
              </a:rPr>
              <a:t>County Representative</a:t>
            </a:r>
          </a:p>
          <a:p>
            <a:pPr lvl="2"/>
            <a:r>
              <a:rPr lang="en-US">
                <a:solidFill>
                  <a:srgbClr val="404040"/>
                </a:solidFill>
                <a:latin typeface="Arial" panose="020B0604020202020204" pitchFamily="34" charset="0"/>
                <a:cs typeface="Arial" panose="020B0604020202020204" pitchFamily="34" charset="0"/>
              </a:rPr>
              <a:t>Witnesses, if any</a:t>
            </a:r>
          </a:p>
          <a:p>
            <a:pPr lvl="2"/>
            <a:r>
              <a:rPr lang="en-US">
                <a:solidFill>
                  <a:srgbClr val="404040"/>
                </a:solidFill>
                <a:latin typeface="Arial" panose="020B0604020202020204" pitchFamily="34" charset="0"/>
                <a:cs typeface="Arial" panose="020B0604020202020204" pitchFamily="34" charset="0"/>
              </a:rPr>
              <a:t>Administrative Law Judge</a:t>
            </a:r>
          </a:p>
        </p:txBody>
      </p:sp>
    </p:spTree>
    <p:extLst>
      <p:ext uri="{BB962C8B-B14F-4D97-AF65-F5344CB8AC3E}">
        <p14:creationId xmlns:p14="http://schemas.microsoft.com/office/powerpoint/2010/main" val="17637197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410037-8FEB-C14E-9669-56D027FFB473}"/>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Decision</a:t>
            </a:r>
          </a:p>
        </p:txBody>
      </p:sp>
      <p:sp>
        <p:nvSpPr>
          <p:cNvPr id="3" name="Content Placeholder 2">
            <a:extLst>
              <a:ext uri="{FF2B5EF4-FFF2-40B4-BE49-F238E27FC236}">
                <a16:creationId xmlns:a16="http://schemas.microsoft.com/office/drawing/2014/main" id="{6ED76839-C251-CC46-ACC4-3B1922AB254A}"/>
              </a:ext>
            </a:extLst>
          </p:cNvPr>
          <p:cNvSpPr>
            <a:spLocks noGrp="1"/>
          </p:cNvSpPr>
          <p:nvPr>
            <p:ph idx="1"/>
          </p:nvPr>
        </p:nvSpPr>
        <p:spPr>
          <a:xfrm>
            <a:off x="1706062" y="2291262"/>
            <a:ext cx="8779512" cy="2879256"/>
          </a:xfrm>
        </p:spPr>
        <p:txBody>
          <a:bodyPr>
            <a:normAutofit fontScale="92500" lnSpcReduction="10000"/>
          </a:bodyPr>
          <a:lstStyle/>
          <a:p>
            <a:pPr lvl="0">
              <a:lnSpc>
                <a:spcPct val="90000"/>
              </a:lnSpc>
            </a:pPr>
            <a:r>
              <a:rPr lang="en-US" dirty="0">
                <a:solidFill>
                  <a:srgbClr val="404040"/>
                </a:solidFill>
                <a:latin typeface="Arial" panose="020B0604020202020204" pitchFamily="34" charset="0"/>
                <a:cs typeface="Arial" panose="020B0604020202020204" pitchFamily="34" charset="0"/>
              </a:rPr>
              <a:t>Due 90 days from date of hearing request unless claimant waives time</a:t>
            </a:r>
          </a:p>
          <a:p>
            <a:pPr lvl="1">
              <a:lnSpc>
                <a:spcPct val="90000"/>
              </a:lnSpc>
            </a:pPr>
            <a:r>
              <a:rPr lang="en-US" dirty="0">
                <a:solidFill>
                  <a:srgbClr val="404040"/>
                </a:solidFill>
                <a:latin typeface="Arial" panose="020B0604020202020204" pitchFamily="34" charset="0"/>
                <a:cs typeface="Arial" panose="020B0604020202020204" pitchFamily="34" charset="0"/>
              </a:rPr>
              <a:t>Monetary penalty if decision is late and claimant wins</a:t>
            </a:r>
          </a:p>
          <a:p>
            <a:pPr lvl="0">
              <a:lnSpc>
                <a:spcPct val="90000"/>
              </a:lnSpc>
            </a:pPr>
            <a:r>
              <a:rPr lang="en-US" dirty="0">
                <a:solidFill>
                  <a:srgbClr val="404040"/>
                </a:solidFill>
                <a:latin typeface="Arial" panose="020B0604020202020204" pitchFamily="34" charset="0"/>
                <a:cs typeface="Arial" panose="020B0604020202020204" pitchFamily="34" charset="0"/>
              </a:rPr>
              <a:t>Must be written and mailed to claimant</a:t>
            </a:r>
          </a:p>
          <a:p>
            <a:pPr lvl="0">
              <a:lnSpc>
                <a:spcPct val="90000"/>
              </a:lnSpc>
            </a:pPr>
            <a:r>
              <a:rPr lang="en-US" dirty="0">
                <a:solidFill>
                  <a:srgbClr val="404040"/>
                </a:solidFill>
                <a:latin typeface="Arial" panose="020B0604020202020204" pitchFamily="34" charset="0"/>
                <a:cs typeface="Arial" panose="020B0604020202020204" pitchFamily="34" charset="0"/>
              </a:rPr>
              <a:t>Can only be based on the evidence presented at the hearing</a:t>
            </a:r>
          </a:p>
          <a:p>
            <a:pPr lvl="0">
              <a:lnSpc>
                <a:spcPct val="90000"/>
              </a:lnSpc>
            </a:pPr>
            <a:r>
              <a:rPr lang="en-US" dirty="0">
                <a:solidFill>
                  <a:srgbClr val="404040"/>
                </a:solidFill>
                <a:latin typeface="Arial" panose="020B0604020202020204" pitchFamily="34" charset="0"/>
                <a:cs typeface="Arial" panose="020B0604020202020204" pitchFamily="34" charset="0"/>
              </a:rPr>
              <a:t>Must give findings, conclusions and explain why findings lead to the conclusion</a:t>
            </a:r>
          </a:p>
          <a:p>
            <a:pPr lvl="0">
              <a:lnSpc>
                <a:spcPct val="90000"/>
              </a:lnSpc>
            </a:pPr>
            <a:r>
              <a:rPr lang="en-US" dirty="0">
                <a:solidFill>
                  <a:srgbClr val="404040"/>
                </a:solidFill>
                <a:latin typeface="Arial" panose="020B0604020202020204" pitchFamily="34" charset="0"/>
                <a:cs typeface="Arial" panose="020B0604020202020204" pitchFamily="34" charset="0"/>
              </a:rPr>
              <a:t>Must decide all material issues raised at the hearing </a:t>
            </a:r>
          </a:p>
          <a:p>
            <a:pPr lvl="0">
              <a:lnSpc>
                <a:spcPct val="90000"/>
              </a:lnSpc>
            </a:pPr>
            <a:r>
              <a:rPr lang="en-US" dirty="0">
                <a:solidFill>
                  <a:srgbClr val="404040"/>
                </a:solidFill>
                <a:latin typeface="Arial" panose="020B0604020202020204" pitchFamily="34" charset="0"/>
                <a:cs typeface="Arial" panose="020B0604020202020204" pitchFamily="34" charset="0"/>
              </a:rPr>
              <a:t>Must request re-hearing within 30 days of hearing decision </a:t>
            </a:r>
          </a:p>
          <a:p>
            <a:pPr lvl="0">
              <a:lnSpc>
                <a:spcPct val="90000"/>
              </a:lnSpc>
            </a:pPr>
            <a:r>
              <a:rPr lang="en-US" dirty="0">
                <a:solidFill>
                  <a:srgbClr val="404040"/>
                </a:solidFill>
                <a:latin typeface="Arial" panose="020B0604020202020204" pitchFamily="34" charset="0"/>
                <a:cs typeface="Arial" panose="020B0604020202020204" pitchFamily="34" charset="0"/>
              </a:rPr>
              <a:t>One year deadline from date of decision to file review as a Petition for Writ of Administrative Mandamus in Superior Court</a:t>
            </a:r>
          </a:p>
          <a:p>
            <a:pPr>
              <a:lnSpc>
                <a:spcPct val="90000"/>
              </a:lnSpc>
            </a:pPr>
            <a:endParaRPr lang="en-US" dirty="0">
              <a:solidFill>
                <a:srgbClr val="404040"/>
              </a:solidFill>
            </a:endParaRPr>
          </a:p>
        </p:txBody>
      </p:sp>
    </p:spTree>
    <p:extLst>
      <p:ext uri="{BB962C8B-B14F-4D97-AF65-F5344CB8AC3E}">
        <p14:creationId xmlns:p14="http://schemas.microsoft.com/office/powerpoint/2010/main" val="3303817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856AE-244B-71B2-FE9F-954FB6636AA3}"/>
              </a:ext>
            </a:extLst>
          </p:cNvPr>
          <p:cNvSpPr>
            <a:spLocks noGrp="1"/>
          </p:cNvSpPr>
          <p:nvPr>
            <p:ph type="title"/>
          </p:nvPr>
        </p:nvSpPr>
        <p:spPr>
          <a:xfrm>
            <a:off x="1600200" y="4269282"/>
            <a:ext cx="8991600" cy="1264762"/>
          </a:xfrm>
        </p:spPr>
        <p:txBody>
          <a:bodyPr vert="horz" lIns="274320" tIns="182880" rIns="274320" bIns="182880" rtlCol="0" anchor="ctr" anchorCtr="1">
            <a:normAutofit/>
          </a:bodyPr>
          <a:lstStyle/>
          <a:p>
            <a:r>
              <a:rPr lang="en-US" sz="3200">
                <a:solidFill>
                  <a:srgbClr val="262626"/>
                </a:solidFill>
              </a:rPr>
              <a:t>Question and answer session</a:t>
            </a:r>
          </a:p>
        </p:txBody>
      </p:sp>
      <p:sp>
        <p:nvSpPr>
          <p:cNvPr id="10" name="Rectangle 9">
            <a:extLst>
              <a:ext uri="{FF2B5EF4-FFF2-40B4-BE49-F238E27FC236}">
                <a16:creationId xmlns:a16="http://schemas.microsoft.com/office/drawing/2014/main" id="{54798C77-D8F3-45A7-AFCA-17447536F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15865" y="640555"/>
            <a:ext cx="3760270" cy="33120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47F1C13-DA1C-434E-BA34-7E431CCF00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1500" y="806112"/>
            <a:ext cx="3429000" cy="29809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Questions with solid fill">
            <a:extLst>
              <a:ext uri="{FF2B5EF4-FFF2-40B4-BE49-F238E27FC236}">
                <a16:creationId xmlns:a16="http://schemas.microsoft.com/office/drawing/2014/main" id="{AAC5E5E5-C2A2-28B2-FC7A-F8518C632746}"/>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4770120" y="970704"/>
            <a:ext cx="2651760" cy="2651760"/>
          </a:xfrm>
          <a:prstGeom prst="rect">
            <a:avLst/>
          </a:prstGeom>
        </p:spPr>
      </p:pic>
    </p:spTree>
    <p:extLst>
      <p:ext uri="{BB962C8B-B14F-4D97-AF65-F5344CB8AC3E}">
        <p14:creationId xmlns:p14="http://schemas.microsoft.com/office/powerpoint/2010/main" val="1850976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9E3FC7-A81C-1137-A4BA-37FA1B426749}"/>
              </a:ext>
            </a:extLst>
          </p:cNvPr>
          <p:cNvSpPr>
            <a:spLocks noGrp="1"/>
          </p:cNvSpPr>
          <p:nvPr>
            <p:ph type="title"/>
          </p:nvPr>
        </p:nvSpPr>
        <p:spPr>
          <a:xfrm>
            <a:off x="2231136" y="467418"/>
            <a:ext cx="7729728" cy="1188720"/>
          </a:xfrm>
          <a:solidFill>
            <a:schemeClr val="bg1"/>
          </a:solidFill>
        </p:spPr>
        <p:txBody>
          <a:bodyPr>
            <a:normAutofit/>
          </a:bodyPr>
          <a:lstStyle/>
          <a:p>
            <a:r>
              <a:rPr lang="en-US" dirty="0"/>
              <a:t>Thank you for attending. </a:t>
            </a:r>
          </a:p>
        </p:txBody>
      </p:sp>
      <p:sp>
        <p:nvSpPr>
          <p:cNvPr id="3" name="Content Placeholder 2">
            <a:extLst>
              <a:ext uri="{FF2B5EF4-FFF2-40B4-BE49-F238E27FC236}">
                <a16:creationId xmlns:a16="http://schemas.microsoft.com/office/drawing/2014/main" id="{AB89B336-5635-9E7D-7108-68C4E0D916D2}"/>
              </a:ext>
            </a:extLst>
          </p:cNvPr>
          <p:cNvSpPr>
            <a:spLocks noGrp="1"/>
          </p:cNvSpPr>
          <p:nvPr>
            <p:ph idx="1"/>
          </p:nvPr>
        </p:nvSpPr>
        <p:spPr>
          <a:xfrm>
            <a:off x="1706062" y="2291262"/>
            <a:ext cx="8779512" cy="2879256"/>
          </a:xfrm>
        </p:spPr>
        <p:txBody>
          <a:bodyPr>
            <a:normAutofit/>
          </a:bodyPr>
          <a:lstStyle/>
          <a:p>
            <a:pPr marL="0" indent="0">
              <a:buNone/>
            </a:pPr>
            <a:r>
              <a:rPr lang="en-US" sz="3200" dirty="0">
                <a:solidFill>
                  <a:srgbClr val="404040"/>
                </a:solidFill>
              </a:rPr>
              <a:t>Please help us better our service to you by completing the survey at the end of this training</a:t>
            </a:r>
          </a:p>
        </p:txBody>
      </p:sp>
    </p:spTree>
    <p:extLst>
      <p:ext uri="{BB962C8B-B14F-4D97-AF65-F5344CB8AC3E}">
        <p14:creationId xmlns:p14="http://schemas.microsoft.com/office/powerpoint/2010/main" val="216314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2B12E4-CA6B-8AF7-28AB-FDC30C7C85DB}"/>
              </a:ext>
            </a:extLst>
          </p:cNvPr>
          <p:cNvSpPr>
            <a:spLocks noGrp="1"/>
          </p:cNvSpPr>
          <p:nvPr>
            <p:ph type="title"/>
          </p:nvPr>
        </p:nvSpPr>
        <p:spPr>
          <a:xfrm>
            <a:off x="2231136" y="467418"/>
            <a:ext cx="7729728" cy="1188720"/>
          </a:xfrm>
          <a:solidFill>
            <a:schemeClr val="bg1"/>
          </a:solidFill>
        </p:spPr>
        <p:txBody>
          <a:bodyPr>
            <a:normAutofit/>
          </a:bodyPr>
          <a:lstStyle/>
          <a:p>
            <a:r>
              <a:rPr lang="en-US" b="0" i="0" dirty="0">
                <a:effectLst/>
                <a:latin typeface="Arial" panose="020B0604020202020204" pitchFamily="34" charset="0"/>
                <a:cs typeface="Arial" panose="020B0604020202020204" pitchFamily="34" charset="0"/>
              </a:rPr>
              <a:t>References</a:t>
            </a:r>
            <a:r>
              <a:rPr lang="en-US" b="0" i="0" dirty="0">
                <a:effectLst/>
                <a:latin typeface="Arial" panose="020B0604020202020204" pitchFamily="34" charset="0"/>
              </a:rPr>
              <a:t> </a:t>
            </a:r>
            <a:br>
              <a:rPr lang="en-US" b="0" i="0" dirty="0">
                <a:effectLst/>
                <a:latin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9DB187A6-EC36-8395-C27A-AD2B1AB66500}"/>
              </a:ext>
            </a:extLst>
          </p:cNvPr>
          <p:cNvSpPr>
            <a:spLocks noGrp="1"/>
          </p:cNvSpPr>
          <p:nvPr>
            <p:ph idx="1"/>
          </p:nvPr>
        </p:nvSpPr>
        <p:spPr>
          <a:xfrm>
            <a:off x="1437132" y="1656138"/>
            <a:ext cx="9692640" cy="3953706"/>
          </a:xfrm>
        </p:spPr>
        <p:txBody>
          <a:bodyPr>
            <a:normAutofit fontScale="70000" lnSpcReduction="20000"/>
          </a:bodyPr>
          <a:lstStyle/>
          <a:p>
            <a:pPr marL="0" indent="0" rtl="0">
              <a:lnSpc>
                <a:spcPct val="170000"/>
              </a:lnSpc>
              <a:spcBef>
                <a:spcPts val="0"/>
              </a:spcBef>
              <a:spcAft>
                <a:spcPts val="0"/>
              </a:spcAft>
              <a:buNone/>
            </a:pPr>
            <a:r>
              <a:rPr lang="en-US" sz="2100" i="0" dirty="0">
                <a:solidFill>
                  <a:srgbClr val="000000"/>
                </a:solidFill>
                <a:effectLst/>
                <a:latin typeface="Arial" panose="020B0604020202020204" pitchFamily="34" charset="0"/>
              </a:rPr>
              <a:t>The general reference materials for this presentation are from California Dept. of Social Services Manual of Policies and Procedures (hereinafter “CDSS MPP”)  Div. 22-000 at</a:t>
            </a:r>
            <a:r>
              <a:rPr lang="en-US" sz="2100" i="0" dirty="0">
                <a:solidFill>
                  <a:srgbClr val="000000"/>
                </a:solidFill>
                <a:effectLst/>
                <a:latin typeface="Arial" panose="020B0604020202020204" pitchFamily="34" charset="0"/>
                <a:cs typeface="Arial" panose="020B0604020202020204" pitchFamily="34" charset="0"/>
              </a:rPr>
              <a:t> </a:t>
            </a:r>
            <a:r>
              <a:rPr lang="en-US" sz="2100" i="0" u="sng" strike="noStrike" dirty="0">
                <a:solidFill>
                  <a:srgbClr val="1155CC"/>
                </a:solidFill>
                <a:effectLst/>
                <a:latin typeface="Arial" panose="020B0604020202020204" pitchFamily="34" charset="0"/>
                <a:hlinkClick r:id="rId2"/>
              </a:rPr>
              <a:t>https://www.cdss.ca.gov/Portals/9/Regs/4CFCMAN.pdf</a:t>
            </a:r>
            <a:r>
              <a:rPr lang="en-US" sz="2100" i="0" dirty="0">
                <a:solidFill>
                  <a:srgbClr val="000000"/>
                </a:solidFill>
                <a:effectLst/>
                <a:latin typeface="Arial" panose="020B0604020202020204" pitchFamily="34" charset="0"/>
              </a:rPr>
              <a:t>  (date </a:t>
            </a:r>
            <a:r>
              <a:rPr lang="en-US" sz="2100" dirty="0">
                <a:solidFill>
                  <a:srgbClr val="000000"/>
                </a:solidFill>
                <a:latin typeface="Arial" panose="020B0604020202020204" pitchFamily="34" charset="0"/>
              </a:rPr>
              <a:t>of access</a:t>
            </a:r>
            <a:r>
              <a:rPr lang="en-US" sz="2100" i="0" dirty="0">
                <a:solidFill>
                  <a:srgbClr val="000000"/>
                </a:solidFill>
                <a:effectLst/>
                <a:latin typeface="Arial" panose="020B0604020202020204" pitchFamily="34" charset="0"/>
              </a:rPr>
              <a:t> 10/20/22)</a:t>
            </a:r>
          </a:p>
          <a:p>
            <a:pPr marL="0" indent="0" rtl="0">
              <a:lnSpc>
                <a:spcPct val="170000"/>
              </a:lnSpc>
              <a:spcBef>
                <a:spcPts val="0"/>
              </a:spcBef>
              <a:spcAft>
                <a:spcPts val="0"/>
              </a:spcAft>
              <a:buNone/>
            </a:pPr>
            <a:endParaRPr lang="en-US" sz="2100" dirty="0">
              <a:solidFill>
                <a:srgbClr val="000000"/>
              </a:solidFill>
              <a:latin typeface="Arial" panose="020B0604020202020204" pitchFamily="34" charset="0"/>
              <a:cs typeface="Arial" panose="020B0604020202020204" pitchFamily="34" charset="0"/>
            </a:endParaRPr>
          </a:p>
          <a:p>
            <a:pPr marL="0" indent="0" rtl="0">
              <a:lnSpc>
                <a:spcPct val="170000"/>
              </a:lnSpc>
              <a:spcBef>
                <a:spcPts val="0"/>
              </a:spcBef>
              <a:spcAft>
                <a:spcPts val="0"/>
              </a:spcAft>
              <a:buNone/>
            </a:pPr>
            <a:r>
              <a:rPr lang="en-US" sz="2100" i="0" dirty="0">
                <a:solidFill>
                  <a:srgbClr val="000000"/>
                </a:solidFill>
                <a:effectLst/>
                <a:latin typeface="Arial" panose="020B0604020202020204" pitchFamily="34" charset="0"/>
              </a:rPr>
              <a:t>Specifically referenced are the following authorities:</a:t>
            </a:r>
            <a:endParaRPr lang="en-US" sz="2100" i="0" dirty="0">
              <a:solidFill>
                <a:srgbClr val="000000"/>
              </a:solidFill>
              <a:effectLst/>
              <a:latin typeface="Arial" panose="020B0604020202020204" pitchFamily="34" charset="0"/>
              <a:cs typeface="Arial" panose="020B0604020202020204" pitchFamily="34" charset="0"/>
            </a:endParaRPr>
          </a:p>
          <a:p>
            <a:pPr marL="0" indent="0" rtl="0">
              <a:lnSpc>
                <a:spcPct val="170000"/>
              </a:lnSpc>
              <a:spcBef>
                <a:spcPts val="0"/>
              </a:spcBef>
              <a:spcAft>
                <a:spcPts val="0"/>
              </a:spcAft>
              <a:buNone/>
            </a:pPr>
            <a:r>
              <a:rPr lang="en-US" sz="2100" b="1" i="0" dirty="0">
                <a:solidFill>
                  <a:srgbClr val="000000"/>
                </a:solidFill>
                <a:effectLst/>
                <a:latin typeface="Arial" panose="020B0604020202020204" pitchFamily="34" charset="0"/>
              </a:rPr>
              <a:t>CDSS MPP Sec. 22-001(1)(l) &amp; Sec.  22-001(a)(7)</a:t>
            </a:r>
          </a:p>
          <a:p>
            <a:pPr marL="0" indent="0" algn="l" rtl="0">
              <a:lnSpc>
                <a:spcPct val="170000"/>
              </a:lnSpc>
              <a:spcBef>
                <a:spcPts val="0"/>
              </a:spcBef>
              <a:spcAft>
                <a:spcPts val="0"/>
              </a:spcAft>
              <a:buNone/>
            </a:pPr>
            <a:r>
              <a:rPr lang="en-US" sz="2100" b="1" i="0" dirty="0">
                <a:solidFill>
                  <a:srgbClr val="000000"/>
                </a:solidFill>
                <a:effectLst/>
                <a:latin typeface="Arial" panose="020B0604020202020204" pitchFamily="34" charset="0"/>
              </a:rPr>
              <a:t>All County Letter (ACL) 13–40 &amp; 14-88</a:t>
            </a:r>
          </a:p>
          <a:p>
            <a:pPr marL="0" indent="0" rtl="0">
              <a:lnSpc>
                <a:spcPct val="170000"/>
              </a:lnSpc>
              <a:spcBef>
                <a:spcPts val="0"/>
              </a:spcBef>
              <a:spcAft>
                <a:spcPts val="0"/>
              </a:spcAft>
              <a:buNone/>
            </a:pPr>
            <a:r>
              <a:rPr lang="en-US" sz="2100" b="1" i="0" dirty="0">
                <a:solidFill>
                  <a:srgbClr val="000000"/>
                </a:solidFill>
                <a:effectLst/>
                <a:latin typeface="Arial" panose="020B0604020202020204" pitchFamily="34" charset="0"/>
              </a:rPr>
              <a:t>All County Information Notice (ACIN)  1-02-14</a:t>
            </a:r>
            <a:endParaRPr lang="en-US" sz="2100" b="1" dirty="0">
              <a:solidFill>
                <a:srgbClr val="000000"/>
              </a:solidFill>
              <a:latin typeface="Arial" panose="020B0604020202020204" pitchFamily="34" charset="0"/>
              <a:cs typeface="Arial" panose="020B0604020202020204" pitchFamily="34" charset="0"/>
            </a:endParaRPr>
          </a:p>
          <a:p>
            <a:pPr marL="0" indent="0" rtl="0">
              <a:lnSpc>
                <a:spcPct val="170000"/>
              </a:lnSpc>
              <a:spcBef>
                <a:spcPts val="0"/>
              </a:spcBef>
              <a:spcAft>
                <a:spcPts val="0"/>
              </a:spcAft>
              <a:buNone/>
            </a:pPr>
            <a:endParaRPr lang="en-US" sz="2100" dirty="0">
              <a:solidFill>
                <a:srgbClr val="000000"/>
              </a:solidFill>
              <a:latin typeface="Arial" panose="020B0604020202020204" pitchFamily="34" charset="0"/>
              <a:cs typeface="Arial" panose="020B0604020202020204" pitchFamily="34" charset="0"/>
            </a:endParaRPr>
          </a:p>
          <a:p>
            <a:pPr marL="0" indent="0" rtl="0">
              <a:lnSpc>
                <a:spcPct val="170000"/>
              </a:lnSpc>
              <a:spcBef>
                <a:spcPts val="0"/>
              </a:spcBef>
              <a:spcAft>
                <a:spcPts val="0"/>
              </a:spcAft>
              <a:buNone/>
            </a:pPr>
            <a:r>
              <a:rPr lang="en-US" sz="2100" i="0" dirty="0">
                <a:solidFill>
                  <a:srgbClr val="000000"/>
                </a:solidFill>
                <a:effectLst/>
                <a:latin typeface="Arial" panose="020B0604020202020204" pitchFamily="34" charset="0"/>
              </a:rPr>
              <a:t>Also referenced is the link as to the CDSS ACMS calendaring system for SHD hearings at </a:t>
            </a:r>
            <a:r>
              <a:rPr lang="en-US" sz="2100" i="0" u="sng" strike="noStrike" dirty="0">
                <a:solidFill>
                  <a:srgbClr val="1155CC"/>
                </a:solidFill>
                <a:effectLst/>
                <a:latin typeface="Arial" panose="020B0604020202020204" pitchFamily="34" charset="0"/>
                <a:hlinkClick r:id="rId3"/>
              </a:rPr>
              <a:t>https://www.cdss.ca.gov/inforesources/appeals-case-management-system</a:t>
            </a:r>
            <a:r>
              <a:rPr lang="en-US" sz="2100" i="0" dirty="0">
                <a:solidFill>
                  <a:srgbClr val="000000"/>
                </a:solidFill>
                <a:effectLst/>
                <a:latin typeface="Arial" panose="020B0604020202020204" pitchFamily="34" charset="0"/>
              </a:rPr>
              <a:t> (date of access 10/20/22)</a:t>
            </a:r>
            <a:endParaRPr lang="en-US" sz="2100" i="0" dirty="0">
              <a:solidFill>
                <a:srgbClr val="000000"/>
              </a:solidFill>
              <a:effectLst/>
              <a:latin typeface="Arial" panose="020B0604020202020204" pitchFamily="34" charset="0"/>
              <a:cs typeface="Arial" panose="020B0604020202020204" pitchFamily="34" charset="0"/>
            </a:endParaRPr>
          </a:p>
          <a:p>
            <a:pPr marL="0" indent="0" rtl="0">
              <a:lnSpc>
                <a:spcPct val="90000"/>
              </a:lnSpc>
              <a:spcBef>
                <a:spcPts val="0"/>
              </a:spcBef>
              <a:spcAft>
                <a:spcPts val="0"/>
              </a:spcAft>
              <a:buNone/>
            </a:pPr>
            <a:endParaRPr lang="en-US" dirty="0">
              <a:solidFill>
                <a:srgbClr val="4040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9440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FA80E6-00E9-DF41-B903-AE019DD84FBC}"/>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Decision to request hearing</a:t>
            </a:r>
            <a:br>
              <a:rPr lang="en-US">
                <a:latin typeface="Arial" panose="020B0604020202020204" pitchFamily="34" charset="0"/>
                <a:cs typeface="Arial" panose="020B0604020202020204" pitchFamily="34" charset="0"/>
              </a:rPr>
            </a:br>
            <a:endParaRPr lang="en-US">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17945CC-5953-224A-98E7-47BC225FF138}"/>
              </a:ext>
            </a:extLst>
          </p:cNvPr>
          <p:cNvSpPr>
            <a:spLocks noGrp="1"/>
          </p:cNvSpPr>
          <p:nvPr>
            <p:ph idx="1"/>
          </p:nvPr>
        </p:nvSpPr>
        <p:spPr>
          <a:xfrm>
            <a:off x="1706062" y="2291262"/>
            <a:ext cx="8779512" cy="2879256"/>
          </a:xfrm>
        </p:spPr>
        <p:txBody>
          <a:bodyPr>
            <a:normAutofit/>
          </a:bodyPr>
          <a:lstStyle/>
          <a:p>
            <a:r>
              <a:rPr lang="en-US">
                <a:solidFill>
                  <a:srgbClr val="404040"/>
                </a:solidFill>
                <a:latin typeface="Arial" panose="020B0604020202020204" pitchFamily="34" charset="0"/>
                <a:cs typeface="Arial" panose="020B0604020202020204" pitchFamily="34" charset="0"/>
              </a:rPr>
              <a:t>Notice of Action (NOA) is primary source for review</a:t>
            </a:r>
          </a:p>
          <a:p>
            <a:r>
              <a:rPr lang="en-US">
                <a:solidFill>
                  <a:srgbClr val="404040"/>
                </a:solidFill>
                <a:latin typeface="Arial" panose="020B0604020202020204" pitchFamily="34" charset="0"/>
                <a:cs typeface="Arial" panose="020B0604020202020204" pitchFamily="34" charset="0"/>
              </a:rPr>
              <a:t>Interview with proposed claimant</a:t>
            </a:r>
          </a:p>
          <a:p>
            <a:r>
              <a:rPr lang="en-US">
                <a:solidFill>
                  <a:srgbClr val="404040"/>
                </a:solidFill>
                <a:latin typeface="Arial" panose="020B0604020202020204" pitchFamily="34" charset="0"/>
                <a:cs typeface="Arial" panose="020B0604020202020204" pitchFamily="34" charset="0"/>
              </a:rPr>
              <a:t>Determine if Proposed Action is factually correct</a:t>
            </a:r>
          </a:p>
          <a:p>
            <a:r>
              <a:rPr lang="en-US">
                <a:solidFill>
                  <a:srgbClr val="404040"/>
                </a:solidFill>
                <a:latin typeface="Arial" panose="020B0604020202020204" pitchFamily="34" charset="0"/>
                <a:cs typeface="Arial" panose="020B0604020202020204" pitchFamily="34" charset="0"/>
              </a:rPr>
              <a:t>Proposed Action is legally correct</a:t>
            </a:r>
          </a:p>
          <a:p>
            <a:endParaRPr lang="en-US">
              <a:solidFill>
                <a:srgbClr val="404040"/>
              </a:solidFill>
              <a:latin typeface="Arial" panose="020B0604020202020204" pitchFamily="34" charset="0"/>
              <a:cs typeface="Arial" panose="020B0604020202020204" pitchFamily="34" charset="0"/>
            </a:endParaRPr>
          </a:p>
          <a:p>
            <a:pPr marL="914400" lvl="2" indent="0">
              <a:buNone/>
            </a:pPr>
            <a:r>
              <a:rPr lang="en-US">
                <a:solidFill>
                  <a:srgbClr val="404040"/>
                </a:solidFill>
                <a:latin typeface="Arial" panose="020B0604020202020204" pitchFamily="34" charset="0"/>
                <a:cs typeface="Arial" panose="020B0604020202020204" pitchFamily="34" charset="0"/>
              </a:rPr>
              <a:t>CAVEAT: Unusual circumstances when no right to a hearing</a:t>
            </a:r>
          </a:p>
          <a:p>
            <a:endParaRPr lang="en-US">
              <a:solidFill>
                <a:srgbClr val="404040"/>
              </a:solidFill>
              <a:latin typeface="Arial" panose="020B0604020202020204" pitchFamily="34" charset="0"/>
              <a:cs typeface="Arial" panose="020B0604020202020204" pitchFamily="34" charset="0"/>
            </a:endParaRPr>
          </a:p>
          <a:p>
            <a:endParaRPr lang="en-US" b="1">
              <a:solidFill>
                <a:srgbClr val="404040"/>
              </a:solidFill>
            </a:endParaRPr>
          </a:p>
          <a:p>
            <a:pPr marL="457200" lvl="1" indent="0">
              <a:buNone/>
            </a:pPr>
            <a:endParaRPr lang="en-US">
              <a:solidFill>
                <a:srgbClr val="404040"/>
              </a:solidFill>
            </a:endParaRPr>
          </a:p>
          <a:p>
            <a:pPr lvl="1"/>
            <a:endParaRPr lang="en-US">
              <a:solidFill>
                <a:srgbClr val="404040"/>
              </a:solidFill>
            </a:endParaRPr>
          </a:p>
        </p:txBody>
      </p:sp>
    </p:spTree>
    <p:extLst>
      <p:ext uri="{BB962C8B-B14F-4D97-AF65-F5344CB8AC3E}">
        <p14:creationId xmlns:p14="http://schemas.microsoft.com/office/powerpoint/2010/main" val="1502484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A164AD-52F2-0D4C-9D8A-EF9BCEB313E2}"/>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Adequate Notice of Action</a:t>
            </a:r>
          </a:p>
        </p:txBody>
      </p:sp>
      <p:sp>
        <p:nvSpPr>
          <p:cNvPr id="3" name="Content Placeholder 2">
            <a:extLst>
              <a:ext uri="{FF2B5EF4-FFF2-40B4-BE49-F238E27FC236}">
                <a16:creationId xmlns:a16="http://schemas.microsoft.com/office/drawing/2014/main" id="{1E905470-5101-B541-98FF-38D4477619EC}"/>
              </a:ext>
            </a:extLst>
          </p:cNvPr>
          <p:cNvSpPr>
            <a:spLocks noGrp="1"/>
          </p:cNvSpPr>
          <p:nvPr>
            <p:ph idx="1"/>
          </p:nvPr>
        </p:nvSpPr>
        <p:spPr>
          <a:xfrm>
            <a:off x="1706062" y="2291262"/>
            <a:ext cx="8779512" cy="2879256"/>
          </a:xfrm>
        </p:spPr>
        <p:txBody>
          <a:bodyPr>
            <a:normAutofit/>
          </a:bodyPr>
          <a:lstStyle/>
          <a:p>
            <a:pPr marL="457200" lvl="1" indent="0">
              <a:buNone/>
            </a:pPr>
            <a:r>
              <a:rPr lang="en-US">
                <a:solidFill>
                  <a:srgbClr val="404040"/>
                </a:solidFill>
                <a:latin typeface="Arial" panose="020B0604020202020204" pitchFamily="34" charset="0"/>
                <a:cs typeface="Arial" panose="020B0604020202020204" pitchFamily="34" charset="0"/>
              </a:rPr>
              <a:t>Definition of Adequate NOA  (MPP§ 22-001(l)(1))</a:t>
            </a:r>
          </a:p>
          <a:p>
            <a:pPr marL="457200" lvl="1" indent="0">
              <a:buNone/>
            </a:pPr>
            <a:endParaRPr lang="en-US">
              <a:solidFill>
                <a:srgbClr val="404040"/>
              </a:solidFill>
              <a:latin typeface="Arial" panose="020B0604020202020204" pitchFamily="34" charset="0"/>
              <a:cs typeface="Arial" panose="020B0604020202020204" pitchFamily="34" charset="0"/>
            </a:endParaRPr>
          </a:p>
          <a:p>
            <a:pPr lvl="2"/>
            <a:r>
              <a:rPr lang="en-US">
                <a:solidFill>
                  <a:srgbClr val="404040"/>
                </a:solidFill>
                <a:latin typeface="Arial" panose="020B0604020202020204" pitchFamily="34" charset="0"/>
                <a:cs typeface="Arial" panose="020B0604020202020204" pitchFamily="34" charset="0"/>
              </a:rPr>
              <a:t>Proposed action must be in writing</a:t>
            </a:r>
          </a:p>
          <a:p>
            <a:pPr lvl="2"/>
            <a:r>
              <a:rPr lang="en-US">
                <a:solidFill>
                  <a:srgbClr val="404040"/>
                </a:solidFill>
                <a:latin typeface="Arial" panose="020B0604020202020204" pitchFamily="34" charset="0"/>
                <a:cs typeface="Arial" panose="020B0604020202020204" pitchFamily="34" charset="0"/>
              </a:rPr>
              <a:t>Informs the claimant of action county intends to take</a:t>
            </a:r>
          </a:p>
          <a:p>
            <a:pPr lvl="2"/>
            <a:r>
              <a:rPr lang="en-US">
                <a:solidFill>
                  <a:srgbClr val="404040"/>
                </a:solidFill>
                <a:latin typeface="Arial" panose="020B0604020202020204" pitchFamily="34" charset="0"/>
                <a:cs typeface="Arial" panose="020B0604020202020204" pitchFamily="34" charset="0"/>
              </a:rPr>
              <a:t>Reason for the intended action</a:t>
            </a:r>
          </a:p>
          <a:p>
            <a:pPr lvl="2"/>
            <a:r>
              <a:rPr lang="en-US">
                <a:solidFill>
                  <a:srgbClr val="404040"/>
                </a:solidFill>
                <a:latin typeface="Arial" panose="020B0604020202020204" pitchFamily="34" charset="0"/>
                <a:cs typeface="Arial" panose="020B0604020202020204" pitchFamily="34" charset="0"/>
              </a:rPr>
              <a:t>Specific regulations supporting proposed action</a:t>
            </a:r>
          </a:p>
          <a:p>
            <a:pPr lvl="2"/>
            <a:r>
              <a:rPr lang="en-US">
                <a:solidFill>
                  <a:srgbClr val="404040"/>
                </a:solidFill>
                <a:latin typeface="Arial" panose="020B0604020202020204" pitchFamily="34" charset="0"/>
                <a:cs typeface="Arial" panose="020B0604020202020204" pitchFamily="34" charset="0"/>
              </a:rPr>
              <a:t>Advised claimant of right to state administrative hearing</a:t>
            </a:r>
          </a:p>
          <a:p>
            <a:pPr marL="914400" lvl="2" indent="0">
              <a:buNone/>
            </a:pPr>
            <a:endParaRPr lang="en-US">
              <a:solidFill>
                <a:srgbClr val="404040"/>
              </a:solidFill>
              <a:latin typeface="Arial" panose="020B0604020202020204" pitchFamily="34" charset="0"/>
              <a:cs typeface="Arial" panose="020B0604020202020204" pitchFamily="34" charset="0"/>
            </a:endParaRPr>
          </a:p>
          <a:p>
            <a:pPr lvl="1"/>
            <a:endParaRPr lang="en-US">
              <a:solidFill>
                <a:srgbClr val="404040"/>
              </a:solidFill>
            </a:endParaRPr>
          </a:p>
        </p:txBody>
      </p:sp>
    </p:spTree>
    <p:extLst>
      <p:ext uri="{BB962C8B-B14F-4D97-AF65-F5344CB8AC3E}">
        <p14:creationId xmlns:p14="http://schemas.microsoft.com/office/powerpoint/2010/main" val="3890723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F7BC23-7CA9-AD4D-83B3-4041FF8C0529}"/>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Adequate Notice of Action (continued)</a:t>
            </a:r>
          </a:p>
        </p:txBody>
      </p:sp>
      <p:sp>
        <p:nvSpPr>
          <p:cNvPr id="3" name="Content Placeholder 2">
            <a:extLst>
              <a:ext uri="{FF2B5EF4-FFF2-40B4-BE49-F238E27FC236}">
                <a16:creationId xmlns:a16="http://schemas.microsoft.com/office/drawing/2014/main" id="{0CB07AC3-184B-9E4C-83F0-31285D26B372}"/>
              </a:ext>
            </a:extLst>
          </p:cNvPr>
          <p:cNvSpPr>
            <a:spLocks noGrp="1"/>
          </p:cNvSpPr>
          <p:nvPr>
            <p:ph idx="1"/>
          </p:nvPr>
        </p:nvSpPr>
        <p:spPr>
          <a:xfrm>
            <a:off x="1706062" y="2291262"/>
            <a:ext cx="8779512" cy="2879256"/>
          </a:xfrm>
        </p:spPr>
        <p:txBody>
          <a:bodyPr>
            <a:normAutofit/>
          </a:bodyPr>
          <a:lstStyle/>
          <a:p>
            <a:r>
              <a:rPr lang="en-US" dirty="0">
                <a:solidFill>
                  <a:srgbClr val="404040"/>
                </a:solidFill>
                <a:latin typeface="Arial" panose="020B0604020202020204" pitchFamily="34" charset="0"/>
                <a:cs typeface="Arial" panose="020B0604020202020204" pitchFamily="34" charset="0"/>
              </a:rPr>
              <a:t>NOA must state what verification or information is missing </a:t>
            </a:r>
          </a:p>
          <a:p>
            <a:pPr lvl="0"/>
            <a:r>
              <a:rPr lang="en-US" dirty="0">
                <a:solidFill>
                  <a:srgbClr val="404040"/>
                </a:solidFill>
                <a:latin typeface="Arial" panose="020B0604020202020204" pitchFamily="34" charset="0"/>
                <a:cs typeface="Arial" panose="020B0604020202020204" pitchFamily="34" charset="0"/>
              </a:rPr>
              <a:t>Must state county duty to assist in obtaining verification (ACL 14-88)  </a:t>
            </a:r>
          </a:p>
          <a:p>
            <a:pPr lvl="0"/>
            <a:r>
              <a:rPr lang="en-US" dirty="0">
                <a:solidFill>
                  <a:srgbClr val="404040"/>
                </a:solidFill>
                <a:latin typeface="Arial" panose="020B0604020202020204" pitchFamily="34" charset="0"/>
                <a:cs typeface="Arial" panose="020B0604020202020204" pitchFamily="34" charset="0"/>
              </a:rPr>
              <a:t>Must give notice in client’s primary language if CDSS has translated the notice into that language.  (MPP§§  21-115.2; 22-001(l)(1))</a:t>
            </a:r>
          </a:p>
          <a:p>
            <a:pPr marL="0" indent="0">
              <a:buNone/>
            </a:pPr>
            <a:endParaRPr lang="en-US" dirty="0">
              <a:solidFill>
                <a:srgbClr val="404040"/>
              </a:solidFill>
            </a:endParaRPr>
          </a:p>
        </p:txBody>
      </p:sp>
    </p:spTree>
    <p:extLst>
      <p:ext uri="{BB962C8B-B14F-4D97-AF65-F5344CB8AC3E}">
        <p14:creationId xmlns:p14="http://schemas.microsoft.com/office/powerpoint/2010/main" val="2013401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7A7F8D-08A1-0F44-8E4E-F90973D6DF99}"/>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Aid Paid Pending</a:t>
            </a:r>
          </a:p>
        </p:txBody>
      </p:sp>
      <p:sp>
        <p:nvSpPr>
          <p:cNvPr id="3" name="Content Placeholder 2">
            <a:extLst>
              <a:ext uri="{FF2B5EF4-FFF2-40B4-BE49-F238E27FC236}">
                <a16:creationId xmlns:a16="http://schemas.microsoft.com/office/drawing/2014/main" id="{C4F243CF-CE9B-1147-8E43-AB47D1BA4AE3}"/>
              </a:ext>
            </a:extLst>
          </p:cNvPr>
          <p:cNvSpPr>
            <a:spLocks noGrp="1"/>
          </p:cNvSpPr>
          <p:nvPr>
            <p:ph idx="1"/>
          </p:nvPr>
        </p:nvSpPr>
        <p:spPr>
          <a:xfrm>
            <a:off x="1706062" y="1843590"/>
            <a:ext cx="8779512" cy="3326928"/>
          </a:xfrm>
        </p:spPr>
        <p:txBody>
          <a:bodyPr>
            <a:noAutofit/>
          </a:bodyPr>
          <a:lstStyle/>
          <a:p>
            <a:pPr marL="0" indent="0">
              <a:lnSpc>
                <a:spcPct val="90000"/>
              </a:lnSpc>
              <a:buNone/>
            </a:pPr>
            <a:r>
              <a:rPr lang="en-US" dirty="0">
                <a:solidFill>
                  <a:srgbClr val="404040"/>
                </a:solidFill>
                <a:latin typeface="Arial" panose="020B0604020202020204" pitchFamily="34" charset="0"/>
                <a:cs typeface="Arial" panose="020B0604020202020204" pitchFamily="34" charset="0"/>
              </a:rPr>
              <a:t>Circumstances in which aid will be continued (Aid Paid Pending)</a:t>
            </a:r>
          </a:p>
          <a:p>
            <a:pPr marL="0" indent="0">
              <a:lnSpc>
                <a:spcPct val="90000"/>
              </a:lnSpc>
              <a:buNone/>
            </a:pPr>
            <a:endParaRPr lang="en-US" dirty="0">
              <a:solidFill>
                <a:srgbClr val="404040"/>
              </a:solidFill>
              <a:latin typeface="Arial" panose="020B0604020202020204" pitchFamily="34" charset="0"/>
              <a:cs typeface="Arial" panose="020B0604020202020204" pitchFamily="34" charset="0"/>
            </a:endParaRPr>
          </a:p>
          <a:p>
            <a:pPr lvl="2">
              <a:lnSpc>
                <a:spcPct val="90000"/>
              </a:lnSpc>
            </a:pPr>
            <a:r>
              <a:rPr lang="en-US" sz="1800" dirty="0">
                <a:solidFill>
                  <a:srgbClr val="404040"/>
                </a:solidFill>
                <a:latin typeface="Arial" panose="020B0604020202020204" pitchFamily="34" charset="0"/>
                <a:cs typeface="Arial" panose="020B0604020202020204" pitchFamily="34" charset="0"/>
              </a:rPr>
              <a:t>If ALJ upholds county’s action APP must be repaid</a:t>
            </a:r>
          </a:p>
          <a:p>
            <a:pPr lvl="2">
              <a:lnSpc>
                <a:spcPct val="90000"/>
              </a:lnSpc>
            </a:pPr>
            <a:r>
              <a:rPr lang="en-US" sz="1800" dirty="0">
                <a:solidFill>
                  <a:srgbClr val="404040"/>
                </a:solidFill>
                <a:latin typeface="Arial" panose="020B0604020202020204" pitchFamily="34" charset="0"/>
                <a:cs typeface="Arial" panose="020B0604020202020204" pitchFamily="34" charset="0"/>
              </a:rPr>
              <a:t>Must be Claimant’s decision</a:t>
            </a:r>
          </a:p>
          <a:p>
            <a:pPr lvl="2">
              <a:lnSpc>
                <a:spcPct val="90000"/>
              </a:lnSpc>
            </a:pPr>
            <a:r>
              <a:rPr lang="en-US" sz="1800" i="1" dirty="0">
                <a:solidFill>
                  <a:srgbClr val="404040"/>
                </a:solidFill>
                <a:latin typeface="Arial" panose="020B0604020202020204" pitchFamily="34" charset="0"/>
                <a:cs typeface="Arial" panose="020B0604020202020204" pitchFamily="34" charset="0"/>
              </a:rPr>
              <a:t>See </a:t>
            </a:r>
            <a:r>
              <a:rPr lang="en-US" sz="1800" dirty="0">
                <a:solidFill>
                  <a:srgbClr val="404040"/>
                </a:solidFill>
                <a:latin typeface="Arial" panose="020B0604020202020204" pitchFamily="34" charset="0"/>
                <a:cs typeface="Arial" panose="020B0604020202020204" pitchFamily="34" charset="0"/>
              </a:rPr>
              <a:t>MPP 22-001(a)(7) and ACIN I-02-14</a:t>
            </a:r>
            <a:endParaRPr lang="en-US" sz="1800" i="1" dirty="0">
              <a:solidFill>
                <a:srgbClr val="404040"/>
              </a:solidFill>
              <a:latin typeface="Arial" panose="020B0604020202020204" pitchFamily="34" charset="0"/>
              <a:cs typeface="Arial" panose="020B0604020202020204" pitchFamily="34" charset="0"/>
            </a:endParaRPr>
          </a:p>
          <a:p>
            <a:pPr marL="0" indent="0">
              <a:lnSpc>
                <a:spcPct val="90000"/>
              </a:lnSpc>
              <a:buNone/>
            </a:pPr>
            <a:endParaRPr lang="en-US" dirty="0">
              <a:solidFill>
                <a:srgbClr val="404040"/>
              </a:solidFill>
              <a:latin typeface="Arial" panose="020B0604020202020204" pitchFamily="34" charset="0"/>
              <a:cs typeface="Arial" panose="020B0604020202020204" pitchFamily="34" charset="0"/>
            </a:endParaRPr>
          </a:p>
          <a:p>
            <a:pPr marL="457200" lvl="2" indent="0">
              <a:lnSpc>
                <a:spcPct val="90000"/>
              </a:lnSpc>
              <a:buNone/>
            </a:pPr>
            <a:r>
              <a:rPr lang="en-US" sz="1800" i="1" dirty="0">
                <a:solidFill>
                  <a:srgbClr val="404040"/>
                </a:solidFill>
                <a:latin typeface="Arial" panose="020B0604020202020204" pitchFamily="34" charset="0"/>
                <a:cs typeface="Arial" panose="020B0604020202020204" pitchFamily="34" charset="0"/>
              </a:rPr>
              <a:t>Example:</a:t>
            </a:r>
            <a:r>
              <a:rPr lang="en-US" sz="1800" dirty="0">
                <a:solidFill>
                  <a:srgbClr val="404040"/>
                </a:solidFill>
                <a:latin typeface="Arial" panose="020B0604020202020204" pitchFamily="34" charset="0"/>
                <a:cs typeface="Arial" panose="020B0604020202020204" pitchFamily="34" charset="0"/>
              </a:rPr>
              <a:t>  </a:t>
            </a:r>
          </a:p>
          <a:p>
            <a:pPr marL="457200" lvl="2" indent="0">
              <a:lnSpc>
                <a:spcPct val="90000"/>
              </a:lnSpc>
              <a:buNone/>
            </a:pPr>
            <a:r>
              <a:rPr lang="en-US" sz="1800" dirty="0">
                <a:solidFill>
                  <a:srgbClr val="404040"/>
                </a:solidFill>
                <a:latin typeface="Arial" panose="020B0604020202020204" pitchFamily="34" charset="0"/>
                <a:cs typeface="Arial" panose="020B0604020202020204" pitchFamily="34" charset="0"/>
              </a:rPr>
              <a:t>Claimant receives NOA on 9/23/22 stating that the household’s SAR 7 was not timely received and </a:t>
            </a:r>
            <a:r>
              <a:rPr lang="en-US" sz="1800" dirty="0" err="1">
                <a:solidFill>
                  <a:srgbClr val="404040"/>
                </a:solidFill>
                <a:latin typeface="Arial" panose="020B0604020202020204" pitchFamily="34" charset="0"/>
                <a:cs typeface="Arial" panose="020B0604020202020204" pitchFamily="34" charset="0"/>
              </a:rPr>
              <a:t>CalWORKS</a:t>
            </a:r>
            <a:r>
              <a:rPr lang="en-US" sz="1800" dirty="0">
                <a:solidFill>
                  <a:srgbClr val="404040"/>
                </a:solidFill>
                <a:latin typeface="Arial" panose="020B0604020202020204" pitchFamily="34" charset="0"/>
                <a:cs typeface="Arial" panose="020B0604020202020204" pitchFamily="34" charset="0"/>
              </a:rPr>
              <a:t> will stop on 10/1/2022,</a:t>
            </a:r>
          </a:p>
          <a:p>
            <a:pPr lvl="2">
              <a:lnSpc>
                <a:spcPct val="90000"/>
              </a:lnSpc>
            </a:pPr>
            <a:r>
              <a:rPr lang="en-US" sz="1800" dirty="0">
                <a:solidFill>
                  <a:srgbClr val="404040"/>
                </a:solidFill>
                <a:latin typeface="Arial" panose="020B0604020202020204" pitchFamily="34" charset="0"/>
                <a:cs typeface="Arial" panose="020B0604020202020204" pitchFamily="34" charset="0"/>
              </a:rPr>
              <a:t>APP and hearing request must be made before 10/1/2022</a:t>
            </a:r>
            <a:endParaRPr lang="en-US" sz="1800" dirty="0">
              <a:solidFill>
                <a:srgbClr val="404040"/>
              </a:solidFill>
            </a:endParaRPr>
          </a:p>
        </p:txBody>
      </p:sp>
    </p:spTree>
    <p:extLst>
      <p:ext uri="{BB962C8B-B14F-4D97-AF65-F5344CB8AC3E}">
        <p14:creationId xmlns:p14="http://schemas.microsoft.com/office/powerpoint/2010/main" val="2944614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15EE86-EF08-A347-94A9-7F0CB5CF04F6}"/>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Timelines for requesting administrative hearing</a:t>
            </a:r>
          </a:p>
        </p:txBody>
      </p:sp>
      <p:sp>
        <p:nvSpPr>
          <p:cNvPr id="3" name="Content Placeholder 2">
            <a:extLst>
              <a:ext uri="{FF2B5EF4-FFF2-40B4-BE49-F238E27FC236}">
                <a16:creationId xmlns:a16="http://schemas.microsoft.com/office/drawing/2014/main" id="{877218CE-6D1B-9142-904C-40DD6A45FBC5}"/>
              </a:ext>
            </a:extLst>
          </p:cNvPr>
          <p:cNvSpPr>
            <a:spLocks noGrp="1"/>
          </p:cNvSpPr>
          <p:nvPr>
            <p:ph idx="1"/>
          </p:nvPr>
        </p:nvSpPr>
        <p:spPr>
          <a:xfrm>
            <a:off x="1706062" y="2291262"/>
            <a:ext cx="8779512" cy="2879256"/>
          </a:xfrm>
        </p:spPr>
        <p:txBody>
          <a:bodyPr>
            <a:normAutofit/>
          </a:bodyPr>
          <a:lstStyle/>
          <a:p>
            <a:r>
              <a:rPr lang="en-US" dirty="0">
                <a:solidFill>
                  <a:srgbClr val="404040"/>
                </a:solidFill>
                <a:latin typeface="Arial" panose="020B0604020202020204" pitchFamily="34" charset="0"/>
                <a:cs typeface="Arial" panose="020B0604020202020204" pitchFamily="34" charset="0"/>
              </a:rPr>
              <a:t>General rule </a:t>
            </a:r>
            <a:r>
              <a:rPr lang="en-US" b="1" dirty="0">
                <a:solidFill>
                  <a:srgbClr val="404040"/>
                </a:solidFill>
                <a:latin typeface="Arial" panose="020B0604020202020204" pitchFamily="34" charset="0"/>
                <a:cs typeface="Arial" panose="020B0604020202020204" pitchFamily="34" charset="0"/>
              </a:rPr>
              <a:t>90 days </a:t>
            </a:r>
            <a:r>
              <a:rPr lang="en-US" dirty="0">
                <a:solidFill>
                  <a:srgbClr val="404040"/>
                </a:solidFill>
                <a:latin typeface="Arial" panose="020B0604020202020204" pitchFamily="34" charset="0"/>
                <a:cs typeface="Arial" panose="020B0604020202020204" pitchFamily="34" charset="0"/>
              </a:rPr>
              <a:t>from date on adequate NOA</a:t>
            </a:r>
          </a:p>
          <a:p>
            <a:r>
              <a:rPr lang="en-US" b="1" dirty="0">
                <a:solidFill>
                  <a:srgbClr val="404040"/>
                </a:solidFill>
                <a:latin typeface="Arial" panose="020B0604020202020204" pitchFamily="34" charset="0"/>
                <a:cs typeface="Arial" panose="020B0604020202020204" pitchFamily="34" charset="0"/>
              </a:rPr>
              <a:t>180 days </a:t>
            </a:r>
            <a:r>
              <a:rPr lang="en-US" dirty="0">
                <a:solidFill>
                  <a:srgbClr val="404040"/>
                </a:solidFill>
                <a:latin typeface="Arial" panose="020B0604020202020204" pitchFamily="34" charset="0"/>
                <a:cs typeface="Arial" panose="020B0604020202020204" pitchFamily="34" charset="0"/>
              </a:rPr>
              <a:t>if good cause for any delay</a:t>
            </a:r>
          </a:p>
          <a:p>
            <a:r>
              <a:rPr lang="en-US" dirty="0">
                <a:solidFill>
                  <a:srgbClr val="404040"/>
                </a:solidFill>
                <a:latin typeface="Arial" panose="020B0604020202020204" pitchFamily="34" charset="0"/>
                <a:cs typeface="Arial" panose="020B0604020202020204" pitchFamily="34" charset="0"/>
              </a:rPr>
              <a:t>If the NOA is not </a:t>
            </a:r>
            <a:r>
              <a:rPr lang="en-US" b="1" i="1" dirty="0">
                <a:solidFill>
                  <a:srgbClr val="404040"/>
                </a:solidFill>
                <a:latin typeface="Arial" panose="020B0604020202020204" pitchFamily="34" charset="0"/>
                <a:cs typeface="Arial" panose="020B0604020202020204" pitchFamily="34" charset="0"/>
              </a:rPr>
              <a:t>adequate </a:t>
            </a:r>
            <a:r>
              <a:rPr lang="en-US" dirty="0">
                <a:solidFill>
                  <a:srgbClr val="404040"/>
                </a:solidFill>
                <a:latin typeface="Arial" panose="020B0604020202020204" pitchFamily="34" charset="0"/>
                <a:cs typeface="Arial" panose="020B0604020202020204" pitchFamily="34" charset="0"/>
              </a:rPr>
              <a:t>then a hearing may be requested at any time</a:t>
            </a:r>
          </a:p>
        </p:txBody>
      </p:sp>
    </p:spTree>
    <p:extLst>
      <p:ext uri="{BB962C8B-B14F-4D97-AF65-F5344CB8AC3E}">
        <p14:creationId xmlns:p14="http://schemas.microsoft.com/office/powerpoint/2010/main" val="3060787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276215-C06D-0748-92C7-32D73F427DE4}"/>
              </a:ext>
            </a:extLst>
          </p:cNvPr>
          <p:cNvSpPr>
            <a:spLocks noGrp="1"/>
          </p:cNvSpPr>
          <p:nvPr>
            <p:ph type="title"/>
          </p:nvPr>
        </p:nvSpPr>
        <p:spPr>
          <a:xfrm>
            <a:off x="2231136" y="467418"/>
            <a:ext cx="7729728" cy="1188720"/>
          </a:xfrm>
          <a:solidFill>
            <a:schemeClr val="bg1"/>
          </a:solidFill>
        </p:spPr>
        <p:txBody>
          <a:bodyPr>
            <a:normAutofit/>
          </a:bodyPr>
          <a:lstStyle/>
          <a:p>
            <a:r>
              <a:rPr lang="en-US">
                <a:latin typeface="Arial" panose="020B0604020202020204" pitchFamily="34" charset="0"/>
                <a:cs typeface="Arial" panose="020B0604020202020204" pitchFamily="34" charset="0"/>
              </a:rPr>
              <a:t>Decision to request hearing</a:t>
            </a:r>
          </a:p>
        </p:txBody>
      </p:sp>
      <p:sp>
        <p:nvSpPr>
          <p:cNvPr id="3" name="Content Placeholder 2">
            <a:extLst>
              <a:ext uri="{FF2B5EF4-FFF2-40B4-BE49-F238E27FC236}">
                <a16:creationId xmlns:a16="http://schemas.microsoft.com/office/drawing/2014/main" id="{01AC2AA8-4579-0C41-9753-14F008523185}"/>
              </a:ext>
            </a:extLst>
          </p:cNvPr>
          <p:cNvSpPr>
            <a:spLocks noGrp="1"/>
          </p:cNvSpPr>
          <p:nvPr>
            <p:ph idx="1"/>
          </p:nvPr>
        </p:nvSpPr>
        <p:spPr>
          <a:xfrm>
            <a:off x="1706062" y="2291262"/>
            <a:ext cx="8779512" cy="2879256"/>
          </a:xfrm>
        </p:spPr>
        <p:txBody>
          <a:bodyPr>
            <a:normAutofit/>
          </a:bodyPr>
          <a:lstStyle/>
          <a:p>
            <a:pPr lvl="1"/>
            <a:r>
              <a:rPr lang="en-US" dirty="0">
                <a:solidFill>
                  <a:srgbClr val="404040"/>
                </a:solidFill>
                <a:latin typeface="Arial" panose="020B0604020202020204" pitchFamily="34" charset="0"/>
                <a:cs typeface="Arial" panose="020B0604020202020204" pitchFamily="34" charset="0"/>
              </a:rPr>
              <a:t>Does Claimant want an in-person or telephone or on-line hearing</a:t>
            </a:r>
          </a:p>
          <a:p>
            <a:pPr lvl="1"/>
            <a:r>
              <a:rPr lang="en-US" dirty="0">
                <a:solidFill>
                  <a:srgbClr val="404040"/>
                </a:solidFill>
                <a:latin typeface="Arial" panose="020B0604020202020204" pitchFamily="34" charset="0"/>
                <a:cs typeface="Arial" panose="020B0604020202020204" pitchFamily="34" charset="0"/>
              </a:rPr>
              <a:t>Request accommodations for disabilities</a:t>
            </a:r>
          </a:p>
          <a:p>
            <a:pPr lvl="1"/>
            <a:r>
              <a:rPr lang="en-US" dirty="0">
                <a:solidFill>
                  <a:srgbClr val="404040"/>
                </a:solidFill>
                <a:latin typeface="Arial" panose="020B0604020202020204" pitchFamily="34" charset="0"/>
                <a:cs typeface="Arial" panose="020B0604020202020204" pitchFamily="34" charset="0"/>
              </a:rPr>
              <a:t>Request an interpreter if needed</a:t>
            </a:r>
          </a:p>
          <a:p>
            <a:endParaRPr lang="en-US" dirty="0">
              <a:solidFill>
                <a:srgbClr val="404040"/>
              </a:solidFill>
            </a:endParaRPr>
          </a:p>
        </p:txBody>
      </p:sp>
    </p:spTree>
    <p:extLst>
      <p:ext uri="{BB962C8B-B14F-4D97-AF65-F5344CB8AC3E}">
        <p14:creationId xmlns:p14="http://schemas.microsoft.com/office/powerpoint/2010/main" val="3610292522"/>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{15A4481A-3834-B942-8C3F-618F793D5504}tf10001120</Template>
  <TotalTime>901</TotalTime>
  <Words>1805</Words>
  <Application>Microsoft Macintosh PowerPoint</Application>
  <PresentationFormat>Widescreen</PresentationFormat>
  <Paragraphs>258</Paragraphs>
  <Slides>33</Slides>
  <Notes>29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Gill Sans MT</vt:lpstr>
      <vt:lpstr>Parcel</vt:lpstr>
      <vt:lpstr>CDSS State Hearings 101</vt:lpstr>
      <vt:lpstr>Administrative Fair Hearings</vt:lpstr>
      <vt:lpstr>Administrative Fair Hearings</vt:lpstr>
      <vt:lpstr>Decision to request hearing </vt:lpstr>
      <vt:lpstr>Adequate Notice of Action</vt:lpstr>
      <vt:lpstr>Adequate Notice of Action (continued)</vt:lpstr>
      <vt:lpstr>Aid Paid Pending</vt:lpstr>
      <vt:lpstr>Timelines for requesting administrative hearing</vt:lpstr>
      <vt:lpstr>Decision to request hearing</vt:lpstr>
      <vt:lpstr>Expedited Hearings</vt:lpstr>
      <vt:lpstr>SHD notices parties of hearing request</vt:lpstr>
      <vt:lpstr>SHD Responsibilities</vt:lpstr>
      <vt:lpstr>County welfare department’s responsibilities</vt:lpstr>
      <vt:lpstr>Preparing for Hearing</vt:lpstr>
      <vt:lpstr>Preparing for Hearing (continued)</vt:lpstr>
      <vt:lpstr>Preparing the Case for Hearing (continued)</vt:lpstr>
      <vt:lpstr>Preparing for Hearing (Continued)</vt:lpstr>
      <vt:lpstr>Negotiating with County Representative</vt:lpstr>
      <vt:lpstr>Basic Fact Pattern: </vt:lpstr>
      <vt:lpstr>FACT PATTERN - NOA</vt:lpstr>
      <vt:lpstr>Negotiated Settlement for In Re Angela D.</vt:lpstr>
      <vt:lpstr>Hearing Process-Elements</vt:lpstr>
      <vt:lpstr>Opening Statement</vt:lpstr>
      <vt:lpstr>Direct Examination</vt:lpstr>
      <vt:lpstr>Cross examination </vt:lpstr>
      <vt:lpstr>Impeachment   </vt:lpstr>
      <vt:lpstr> Redirect -Optional</vt:lpstr>
      <vt:lpstr>Closing Statement</vt:lpstr>
      <vt:lpstr>ALJ’s Decision </vt:lpstr>
      <vt:lpstr>Decision</vt:lpstr>
      <vt:lpstr>Question and answer session</vt:lpstr>
      <vt:lpstr>Thank you for attending. </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CDSS State Hearings 101</dc:title>
  <dc:creator>Microsoft Office User</dc:creator>
  <cp:lastModifiedBy>David Aslanian</cp:lastModifiedBy>
  <cp:revision>41</cp:revision>
  <cp:lastPrinted>2022-10-13T19:50:17Z</cp:lastPrinted>
  <dcterms:created xsi:type="dcterms:W3CDTF">2022-10-03T17:37:09Z</dcterms:created>
  <dcterms:modified xsi:type="dcterms:W3CDTF">2022-11-15T22:12:33Z</dcterms:modified>
</cp:coreProperties>
</file>