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theme/theme7.xml" ContentType="application/vnd.openxmlformats-officedocument.theme+xml"/>
  <Override PartName="/ppt/slideLayouts/slideLayout19.xml" ContentType="application/vnd.openxmlformats-officedocument.presentationml.slideLayout+xml"/>
  <Override PartName="/ppt/theme/theme8.xml" ContentType="application/vnd.openxmlformats-officedocument.theme+xml"/>
  <Override PartName="/ppt/slideLayouts/slideLayout20.xml" ContentType="application/vnd.openxmlformats-officedocument.presentationml.slideLayout+xml"/>
  <Override PartName="/ppt/theme/theme9.xml" ContentType="application/vnd.openxmlformats-officedocument.theme+xml"/>
  <Override PartName="/ppt/slideLayouts/slideLayout21.xml" ContentType="application/vnd.openxmlformats-officedocument.presentationml.slideLayout+xml"/>
  <Override PartName="/ppt/theme/theme10.xml" ContentType="application/vnd.openxmlformats-officedocument.theme+xml"/>
  <Override PartName="/ppt/slideLayouts/slideLayout22.xml" ContentType="application/vnd.openxmlformats-officedocument.presentationml.slideLayout+xml"/>
  <Override PartName="/ppt/theme/theme11.xml" ContentType="application/vnd.openxmlformats-officedocument.theme+xml"/>
  <Override PartName="/ppt/slideLayouts/slideLayout23.xml" ContentType="application/vnd.openxmlformats-officedocument.presentationml.slideLayout+xml"/>
  <Override PartName="/ppt/theme/theme12.xml" ContentType="application/vnd.openxmlformats-officedocument.theme+xml"/>
  <Override PartName="/ppt/slideLayouts/slideLayout24.xml" ContentType="application/vnd.openxmlformats-officedocument.presentationml.slideLayout+xml"/>
  <Override PartName="/ppt/theme/theme13.xml" ContentType="application/vnd.openxmlformats-officedocument.theme+xml"/>
  <Override PartName="/ppt/slideLayouts/slideLayout25.xml" ContentType="application/vnd.openxmlformats-officedocument.presentationml.slideLayout+xml"/>
  <Override PartName="/ppt/theme/theme14.xml" ContentType="application/vnd.openxmlformats-officedocument.theme+xml"/>
  <Override PartName="/ppt/slideLayouts/slideLayout26.xml" ContentType="application/vnd.openxmlformats-officedocument.presentationml.slideLayout+xml"/>
  <Override PartName="/ppt/theme/theme15.xml" ContentType="application/vnd.openxmlformats-officedocument.theme+xml"/>
  <Override PartName="/ppt/slideLayouts/slideLayout27.xml" ContentType="application/vnd.openxmlformats-officedocument.presentationml.slideLayout+xml"/>
  <Override PartName="/ppt/theme/theme16.xml" ContentType="application/vnd.openxmlformats-officedocument.theme+xml"/>
  <Override PartName="/ppt/slideLayouts/slideLayout28.xml" ContentType="application/vnd.openxmlformats-officedocument.presentationml.slideLayout+xml"/>
  <Override PartName="/ppt/theme/theme17.xml" ContentType="application/vnd.openxmlformats-officedocument.theme+xml"/>
  <Override PartName="/ppt/slideLayouts/slideLayout29.xml" ContentType="application/vnd.openxmlformats-officedocument.presentationml.slideLayout+xml"/>
  <Override PartName="/ppt/theme/theme18.xml" ContentType="application/vnd.openxmlformats-officedocument.theme+xml"/>
  <Override PartName="/ppt/slideLayouts/slideLayout30.xml" ContentType="application/vnd.openxmlformats-officedocument.presentationml.slideLayout+xml"/>
  <Override PartName="/ppt/theme/theme19.xml" ContentType="application/vnd.openxmlformats-officedocument.theme+xml"/>
  <Override PartName="/ppt/slideLayouts/slideLayout31.xml" ContentType="application/vnd.openxmlformats-officedocument.presentationml.slideLayout+xml"/>
  <Override PartName="/ppt/theme/theme20.xml" ContentType="application/vnd.openxmlformats-officedocument.theme+xml"/>
  <Override PartName="/ppt/slideLayouts/slideLayout32.xml" ContentType="application/vnd.openxmlformats-officedocument.presentationml.slideLayout+xml"/>
  <Override PartName="/ppt/theme/theme21.xml" ContentType="application/vnd.openxmlformats-officedocument.theme+xml"/>
  <Override PartName="/ppt/slideLayouts/slideLayout33.xml" ContentType="application/vnd.openxmlformats-officedocument.presentationml.slideLayout+xml"/>
  <Override PartName="/ppt/theme/theme22.xml" ContentType="application/vnd.openxmlformats-officedocument.theme+xml"/>
  <Override PartName="/ppt/slideLayouts/slideLayout34.xml" ContentType="application/vnd.openxmlformats-officedocument.presentationml.slideLayout+xml"/>
  <Override PartName="/ppt/theme/theme23.xml" ContentType="application/vnd.openxmlformats-officedocument.theme+xml"/>
  <Override PartName="/ppt/slideLayouts/slideLayout35.xml" ContentType="application/vnd.openxmlformats-officedocument.presentationml.slideLayout+xml"/>
  <Override PartName="/ppt/theme/theme24.xml" ContentType="application/vnd.openxmlformats-officedocument.theme+xml"/>
  <Override PartName="/ppt/slideLayouts/slideLayout36.xml" ContentType="application/vnd.openxmlformats-officedocument.presentationml.slideLayout+xml"/>
  <Override PartName="/ppt/theme/theme25.xml" ContentType="application/vnd.openxmlformats-officedocument.theme+xml"/>
  <Override PartName="/ppt/slideLayouts/slideLayout37.xml" ContentType="application/vnd.openxmlformats-officedocument.presentationml.slideLayout+xml"/>
  <Override PartName="/ppt/theme/theme26.xml" ContentType="application/vnd.openxmlformats-officedocument.theme+xml"/>
  <Override PartName="/ppt/slideLayouts/slideLayout38.xml" ContentType="application/vnd.openxmlformats-officedocument.presentationml.slideLayout+xml"/>
  <Override PartName="/ppt/theme/theme27.xml" ContentType="application/vnd.openxmlformats-officedocument.theme+xml"/>
  <Override PartName="/ppt/slideLayouts/slideLayout39.xml" ContentType="application/vnd.openxmlformats-officedocument.presentationml.slideLayout+xml"/>
  <Override PartName="/ppt/theme/theme28.xml" ContentType="application/vnd.openxmlformats-officedocument.theme+xml"/>
  <Override PartName="/ppt/slideLayouts/slideLayout40.xml" ContentType="application/vnd.openxmlformats-officedocument.presentationml.slideLayout+xml"/>
  <Override PartName="/ppt/theme/theme29.xml" ContentType="application/vnd.openxmlformats-officedocument.theme+xml"/>
  <Override PartName="/ppt/slideLayouts/slideLayout41.xml" ContentType="application/vnd.openxmlformats-officedocument.presentationml.slideLayout+xml"/>
  <Override PartName="/ppt/theme/theme30.xml" ContentType="application/vnd.openxmlformats-officedocument.theme+xml"/>
  <Override PartName="/ppt/slideLayouts/slideLayout42.xml" ContentType="application/vnd.openxmlformats-officedocument.presentationml.slideLayout+xml"/>
  <Override PartName="/ppt/theme/theme31.xml" ContentType="application/vnd.openxmlformats-officedocument.theme+xml"/>
  <Override PartName="/ppt/slideLayouts/slideLayout43.xml" ContentType="application/vnd.openxmlformats-officedocument.presentationml.slideLayout+xml"/>
  <Override PartName="/ppt/theme/theme32.xml" ContentType="application/vnd.openxmlformats-officedocument.theme+xml"/>
  <Override PartName="/ppt/slideLayouts/slideLayout44.xml" ContentType="application/vnd.openxmlformats-officedocument.presentationml.slideLayout+xml"/>
  <Override PartName="/ppt/theme/theme33.xml" ContentType="application/vnd.openxmlformats-officedocument.theme+xml"/>
  <Override PartName="/ppt/slideLayouts/slideLayout45.xml" ContentType="application/vnd.openxmlformats-officedocument.presentationml.slideLayout+xml"/>
  <Override PartName="/ppt/theme/theme34.xml" ContentType="application/vnd.openxmlformats-officedocument.theme+xml"/>
  <Override PartName="/ppt/slideLayouts/slideLayout46.xml" ContentType="application/vnd.openxmlformats-officedocument.presentationml.slideLayout+xml"/>
  <Override PartName="/ppt/theme/theme35.xml" ContentType="application/vnd.openxmlformats-officedocument.theme+xml"/>
  <Override PartName="/ppt/slideLayouts/slideLayout47.xml" ContentType="application/vnd.openxmlformats-officedocument.presentationml.slideLayout+xml"/>
  <Override PartName="/ppt/theme/theme36.xml" ContentType="application/vnd.openxmlformats-officedocument.theme+xml"/>
  <Override PartName="/ppt/slideLayouts/slideLayout48.xml" ContentType="application/vnd.openxmlformats-officedocument.presentationml.slideLayout+xml"/>
  <Override PartName="/ppt/theme/theme37.xml" ContentType="application/vnd.openxmlformats-officedocument.theme+xml"/>
  <Override PartName="/ppt/slideLayouts/slideLayout49.xml" ContentType="application/vnd.openxmlformats-officedocument.presentationml.slideLayout+xml"/>
  <Override PartName="/ppt/theme/theme38.xml" ContentType="application/vnd.openxmlformats-officedocument.theme+xml"/>
  <Override PartName="/ppt/slideLayouts/slideLayout50.xml" ContentType="application/vnd.openxmlformats-officedocument.presentationml.slideLayout+xml"/>
  <Override PartName="/ppt/theme/theme39.xml" ContentType="application/vnd.openxmlformats-officedocument.theme+xml"/>
  <Override PartName="/ppt/slideLayouts/slideLayout51.xml" ContentType="application/vnd.openxmlformats-officedocument.presentationml.slideLayout+xml"/>
  <Override PartName="/ppt/theme/theme40.xml" ContentType="application/vnd.openxmlformats-officedocument.theme+xml"/>
  <Override PartName="/ppt/slideLayouts/slideLayout52.xml" ContentType="application/vnd.openxmlformats-officedocument.presentationml.slideLayout+xml"/>
  <Override PartName="/ppt/theme/theme41.xml" ContentType="application/vnd.openxmlformats-officedocument.theme+xml"/>
  <Override PartName="/ppt/slideLayouts/slideLayout53.xml" ContentType="application/vnd.openxmlformats-officedocument.presentationml.slideLayout+xml"/>
  <Override PartName="/ppt/theme/theme42.xml" ContentType="application/vnd.openxmlformats-officedocument.theme+xml"/>
  <Override PartName="/ppt/slideLayouts/slideLayout54.xml" ContentType="application/vnd.openxmlformats-officedocument.presentationml.slideLayout+xml"/>
  <Override PartName="/ppt/theme/theme43.xml" ContentType="application/vnd.openxmlformats-officedocument.theme+xml"/>
  <Override PartName="/ppt/slideLayouts/slideLayout55.xml" ContentType="application/vnd.openxmlformats-officedocument.presentationml.slideLayout+xml"/>
  <Override PartName="/ppt/theme/theme44.xml" ContentType="application/vnd.openxmlformats-officedocument.theme+xml"/>
  <Override PartName="/ppt/theme/theme4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 id="2147483765" r:id="rId2"/>
    <p:sldMasterId id="2147483767" r:id="rId3"/>
    <p:sldMasterId id="2147483769" r:id="rId4"/>
    <p:sldMasterId id="2147483771" r:id="rId5"/>
    <p:sldMasterId id="2147483773" r:id="rId6"/>
    <p:sldMasterId id="2147483775" r:id="rId7"/>
    <p:sldMasterId id="2147483777" r:id="rId8"/>
    <p:sldMasterId id="2147483779" r:id="rId9"/>
    <p:sldMasterId id="2147483781" r:id="rId10"/>
    <p:sldMasterId id="2147483783" r:id="rId11"/>
    <p:sldMasterId id="2147483785" r:id="rId12"/>
    <p:sldMasterId id="2147483787" r:id="rId13"/>
    <p:sldMasterId id="2147483789" r:id="rId14"/>
    <p:sldMasterId id="2147483791" r:id="rId15"/>
    <p:sldMasterId id="2147483793" r:id="rId16"/>
    <p:sldMasterId id="2147483795" r:id="rId17"/>
    <p:sldMasterId id="2147483797" r:id="rId18"/>
    <p:sldMasterId id="2147483799" r:id="rId19"/>
    <p:sldMasterId id="2147483801" r:id="rId20"/>
    <p:sldMasterId id="2147483803" r:id="rId21"/>
    <p:sldMasterId id="2147483805" r:id="rId22"/>
    <p:sldMasterId id="2147483807" r:id="rId23"/>
    <p:sldMasterId id="2147483809" r:id="rId24"/>
    <p:sldMasterId id="2147483811" r:id="rId25"/>
    <p:sldMasterId id="2147483813" r:id="rId26"/>
    <p:sldMasterId id="2147483815" r:id="rId27"/>
    <p:sldMasterId id="2147483817" r:id="rId28"/>
    <p:sldMasterId id="2147483819" r:id="rId29"/>
    <p:sldMasterId id="2147483821" r:id="rId30"/>
    <p:sldMasterId id="2147483823" r:id="rId31"/>
    <p:sldMasterId id="2147483825" r:id="rId32"/>
    <p:sldMasterId id="2147483827" r:id="rId33"/>
    <p:sldMasterId id="2147483829" r:id="rId34"/>
    <p:sldMasterId id="2147483831" r:id="rId35"/>
    <p:sldMasterId id="2147483833" r:id="rId36"/>
    <p:sldMasterId id="2147483835" r:id="rId37"/>
    <p:sldMasterId id="2147483837" r:id="rId38"/>
    <p:sldMasterId id="2147483839" r:id="rId39"/>
    <p:sldMasterId id="2147483841" r:id="rId40"/>
    <p:sldMasterId id="2147483843" r:id="rId41"/>
    <p:sldMasterId id="2147483845" r:id="rId42"/>
    <p:sldMasterId id="2147483847" r:id="rId43"/>
    <p:sldMasterId id="2147483849" r:id="rId44"/>
  </p:sldMasterIdLst>
  <p:notesMasterIdLst>
    <p:notesMasterId r:id="rId101"/>
  </p:notesMasterIdLst>
  <p:sldIdLst>
    <p:sldId id="297" r:id="rId45"/>
    <p:sldId id="298" r:id="rId46"/>
    <p:sldId id="256" r:id="rId47"/>
    <p:sldId id="265" r:id="rId48"/>
    <p:sldId id="311" r:id="rId49"/>
    <p:sldId id="312" r:id="rId50"/>
    <p:sldId id="313" r:id="rId51"/>
    <p:sldId id="266" r:id="rId52"/>
    <p:sldId id="264" r:id="rId53"/>
    <p:sldId id="314" r:id="rId54"/>
    <p:sldId id="315" r:id="rId55"/>
    <p:sldId id="261" r:id="rId56"/>
    <p:sldId id="316" r:id="rId57"/>
    <p:sldId id="317" r:id="rId58"/>
    <p:sldId id="267" r:id="rId59"/>
    <p:sldId id="268" r:id="rId60"/>
    <p:sldId id="269" r:id="rId61"/>
    <p:sldId id="270" r:id="rId62"/>
    <p:sldId id="271" r:id="rId63"/>
    <p:sldId id="272" r:id="rId64"/>
    <p:sldId id="273" r:id="rId65"/>
    <p:sldId id="274" r:id="rId66"/>
    <p:sldId id="275" r:id="rId67"/>
    <p:sldId id="276" r:id="rId68"/>
    <p:sldId id="277" r:id="rId69"/>
    <p:sldId id="278" r:id="rId70"/>
    <p:sldId id="279" r:id="rId71"/>
    <p:sldId id="280" r:id="rId72"/>
    <p:sldId id="281" r:id="rId73"/>
    <p:sldId id="282" r:id="rId74"/>
    <p:sldId id="283" r:id="rId75"/>
    <p:sldId id="284" r:id="rId76"/>
    <p:sldId id="285" r:id="rId77"/>
    <p:sldId id="286" r:id="rId78"/>
    <p:sldId id="287" r:id="rId79"/>
    <p:sldId id="288" r:id="rId80"/>
    <p:sldId id="289" r:id="rId81"/>
    <p:sldId id="290" r:id="rId82"/>
    <p:sldId id="291" r:id="rId83"/>
    <p:sldId id="292" r:id="rId84"/>
    <p:sldId id="293" r:id="rId85"/>
    <p:sldId id="294" r:id="rId86"/>
    <p:sldId id="295" r:id="rId87"/>
    <p:sldId id="296" r:id="rId88"/>
    <p:sldId id="300" r:id="rId89"/>
    <p:sldId id="301" r:id="rId90"/>
    <p:sldId id="302" r:id="rId91"/>
    <p:sldId id="303" r:id="rId92"/>
    <p:sldId id="304" r:id="rId93"/>
    <p:sldId id="305" r:id="rId94"/>
    <p:sldId id="306" r:id="rId95"/>
    <p:sldId id="307" r:id="rId96"/>
    <p:sldId id="308" r:id="rId97"/>
    <p:sldId id="309" r:id="rId98"/>
    <p:sldId id="310" r:id="rId99"/>
    <p:sldId id="299" r:id="rId10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2" d="100"/>
          <a:sy n="112" d="100"/>
        </p:scale>
        <p:origin x="-105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notesMaster" Target="notesMasters/notesMaster1.xml"/><Relationship Id="rId102" Type="http://schemas.openxmlformats.org/officeDocument/2006/relationships/printerSettings" Target="printerSettings/printerSettings1.bin"/><Relationship Id="rId103" Type="http://schemas.openxmlformats.org/officeDocument/2006/relationships/presProps" Target="presProps.xml"/><Relationship Id="rId104" Type="http://schemas.openxmlformats.org/officeDocument/2006/relationships/viewProps" Target="viewProps.xml"/><Relationship Id="rId105" Type="http://schemas.openxmlformats.org/officeDocument/2006/relationships/theme" Target="theme/theme1.xml"/><Relationship Id="rId10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30" Type="http://schemas.openxmlformats.org/officeDocument/2006/relationships/slideMaster" Target="slideMasters/slideMaster30.xml"/><Relationship Id="rId31" Type="http://schemas.openxmlformats.org/officeDocument/2006/relationships/slideMaster" Target="slideMasters/slideMaster31.xml"/><Relationship Id="rId32" Type="http://schemas.openxmlformats.org/officeDocument/2006/relationships/slideMaster" Target="slideMasters/slideMaster32.xml"/><Relationship Id="rId33" Type="http://schemas.openxmlformats.org/officeDocument/2006/relationships/slideMaster" Target="slideMasters/slideMaster33.xml"/><Relationship Id="rId34" Type="http://schemas.openxmlformats.org/officeDocument/2006/relationships/slideMaster" Target="slideMasters/slideMaster34.xml"/><Relationship Id="rId35" Type="http://schemas.openxmlformats.org/officeDocument/2006/relationships/slideMaster" Target="slideMasters/slideMaster35.xml"/><Relationship Id="rId36" Type="http://schemas.openxmlformats.org/officeDocument/2006/relationships/slideMaster" Target="slideMasters/slideMaster36.xml"/><Relationship Id="rId37" Type="http://schemas.openxmlformats.org/officeDocument/2006/relationships/slideMaster" Target="slideMasters/slideMaster37.xml"/><Relationship Id="rId38" Type="http://schemas.openxmlformats.org/officeDocument/2006/relationships/slideMaster" Target="slideMasters/slideMaster38.xml"/><Relationship Id="rId39" Type="http://schemas.openxmlformats.org/officeDocument/2006/relationships/slideMaster" Target="slideMasters/slideMaster39.xml"/><Relationship Id="rId50" Type="http://schemas.openxmlformats.org/officeDocument/2006/relationships/slide" Target="slides/slide6.xml"/><Relationship Id="rId51" Type="http://schemas.openxmlformats.org/officeDocument/2006/relationships/slide" Target="slides/slide7.xml"/><Relationship Id="rId52" Type="http://schemas.openxmlformats.org/officeDocument/2006/relationships/slide" Target="slides/slide8.xml"/><Relationship Id="rId53" Type="http://schemas.openxmlformats.org/officeDocument/2006/relationships/slide" Target="slides/slide9.xml"/><Relationship Id="rId54" Type="http://schemas.openxmlformats.org/officeDocument/2006/relationships/slide" Target="slides/slide10.xml"/><Relationship Id="rId55" Type="http://schemas.openxmlformats.org/officeDocument/2006/relationships/slide" Target="slides/slide11.xml"/><Relationship Id="rId56" Type="http://schemas.openxmlformats.org/officeDocument/2006/relationships/slide" Target="slides/slide12.xml"/><Relationship Id="rId57" Type="http://schemas.openxmlformats.org/officeDocument/2006/relationships/slide" Target="slides/slide13.xml"/><Relationship Id="rId58" Type="http://schemas.openxmlformats.org/officeDocument/2006/relationships/slide" Target="slides/slide14.xml"/><Relationship Id="rId59" Type="http://schemas.openxmlformats.org/officeDocument/2006/relationships/slide" Target="slides/slide15.xml"/><Relationship Id="rId70" Type="http://schemas.openxmlformats.org/officeDocument/2006/relationships/slide" Target="slides/slide26.xml"/><Relationship Id="rId71" Type="http://schemas.openxmlformats.org/officeDocument/2006/relationships/slide" Target="slides/slide27.xml"/><Relationship Id="rId72" Type="http://schemas.openxmlformats.org/officeDocument/2006/relationships/slide" Target="slides/slide28.xml"/><Relationship Id="rId73" Type="http://schemas.openxmlformats.org/officeDocument/2006/relationships/slide" Target="slides/slide29.xml"/><Relationship Id="rId74" Type="http://schemas.openxmlformats.org/officeDocument/2006/relationships/slide" Target="slides/slide30.xml"/><Relationship Id="rId75" Type="http://schemas.openxmlformats.org/officeDocument/2006/relationships/slide" Target="slides/slide31.xml"/><Relationship Id="rId76" Type="http://schemas.openxmlformats.org/officeDocument/2006/relationships/slide" Target="slides/slide32.xml"/><Relationship Id="rId77" Type="http://schemas.openxmlformats.org/officeDocument/2006/relationships/slide" Target="slides/slide33.xml"/><Relationship Id="rId78" Type="http://schemas.openxmlformats.org/officeDocument/2006/relationships/slide" Target="slides/slide34.xml"/><Relationship Id="rId79" Type="http://schemas.openxmlformats.org/officeDocument/2006/relationships/slide" Target="slides/slide35.xml"/><Relationship Id="rId90" Type="http://schemas.openxmlformats.org/officeDocument/2006/relationships/slide" Target="slides/slide46.xml"/><Relationship Id="rId91" Type="http://schemas.openxmlformats.org/officeDocument/2006/relationships/slide" Target="slides/slide47.xml"/><Relationship Id="rId92" Type="http://schemas.openxmlformats.org/officeDocument/2006/relationships/slide" Target="slides/slide48.xml"/><Relationship Id="rId93" Type="http://schemas.openxmlformats.org/officeDocument/2006/relationships/slide" Target="slides/slide49.xml"/><Relationship Id="rId94" Type="http://schemas.openxmlformats.org/officeDocument/2006/relationships/slide" Target="slides/slide50.xml"/><Relationship Id="rId95" Type="http://schemas.openxmlformats.org/officeDocument/2006/relationships/slide" Target="slides/slide51.xml"/><Relationship Id="rId96" Type="http://schemas.openxmlformats.org/officeDocument/2006/relationships/slide" Target="slides/slide52.xml"/><Relationship Id="rId97" Type="http://schemas.openxmlformats.org/officeDocument/2006/relationships/slide" Target="slides/slide53.xml"/><Relationship Id="rId98" Type="http://schemas.openxmlformats.org/officeDocument/2006/relationships/slide" Target="slides/slide54.xml"/><Relationship Id="rId99" Type="http://schemas.openxmlformats.org/officeDocument/2006/relationships/slide" Target="slides/slide55.xml"/><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Master" Target="slideMasters/slideMaster22.xml"/><Relationship Id="rId23" Type="http://schemas.openxmlformats.org/officeDocument/2006/relationships/slideMaster" Target="slideMasters/slideMaster23.xml"/><Relationship Id="rId24" Type="http://schemas.openxmlformats.org/officeDocument/2006/relationships/slideMaster" Target="slideMasters/slideMaster24.xml"/><Relationship Id="rId25" Type="http://schemas.openxmlformats.org/officeDocument/2006/relationships/slideMaster" Target="slideMasters/slideMaster25.xml"/><Relationship Id="rId26" Type="http://schemas.openxmlformats.org/officeDocument/2006/relationships/slideMaster" Target="slideMasters/slideMaster26.xml"/><Relationship Id="rId27" Type="http://schemas.openxmlformats.org/officeDocument/2006/relationships/slideMaster" Target="slideMasters/slideMaster27.xml"/><Relationship Id="rId28" Type="http://schemas.openxmlformats.org/officeDocument/2006/relationships/slideMaster" Target="slideMasters/slideMaster28.xml"/><Relationship Id="rId29" Type="http://schemas.openxmlformats.org/officeDocument/2006/relationships/slideMaster" Target="slideMasters/slideMaster29.xml"/><Relationship Id="rId40" Type="http://schemas.openxmlformats.org/officeDocument/2006/relationships/slideMaster" Target="slideMasters/slideMaster40.xml"/><Relationship Id="rId41" Type="http://schemas.openxmlformats.org/officeDocument/2006/relationships/slideMaster" Target="slideMasters/slideMaster41.xml"/><Relationship Id="rId42" Type="http://schemas.openxmlformats.org/officeDocument/2006/relationships/slideMaster" Target="slideMasters/slideMaster42.xml"/><Relationship Id="rId43" Type="http://schemas.openxmlformats.org/officeDocument/2006/relationships/slideMaster" Target="slideMasters/slideMaster43.xml"/><Relationship Id="rId44" Type="http://schemas.openxmlformats.org/officeDocument/2006/relationships/slideMaster" Target="slideMasters/slideMaster44.xml"/><Relationship Id="rId45" Type="http://schemas.openxmlformats.org/officeDocument/2006/relationships/slide" Target="slides/slide1.xml"/><Relationship Id="rId46" Type="http://schemas.openxmlformats.org/officeDocument/2006/relationships/slide" Target="slides/slide2.xml"/><Relationship Id="rId47" Type="http://schemas.openxmlformats.org/officeDocument/2006/relationships/slide" Target="slides/slide3.xml"/><Relationship Id="rId48" Type="http://schemas.openxmlformats.org/officeDocument/2006/relationships/slide" Target="slides/slide4.xml"/><Relationship Id="rId49" Type="http://schemas.openxmlformats.org/officeDocument/2006/relationships/slide" Target="slides/slide5.xml"/><Relationship Id="rId60" Type="http://schemas.openxmlformats.org/officeDocument/2006/relationships/slide" Target="slides/slide16.xml"/><Relationship Id="rId61" Type="http://schemas.openxmlformats.org/officeDocument/2006/relationships/slide" Target="slides/slide17.xml"/><Relationship Id="rId62" Type="http://schemas.openxmlformats.org/officeDocument/2006/relationships/slide" Target="slides/slide18.xml"/><Relationship Id="rId63" Type="http://schemas.openxmlformats.org/officeDocument/2006/relationships/slide" Target="slides/slide19.xml"/><Relationship Id="rId64" Type="http://schemas.openxmlformats.org/officeDocument/2006/relationships/slide" Target="slides/slide20.xml"/><Relationship Id="rId65" Type="http://schemas.openxmlformats.org/officeDocument/2006/relationships/slide" Target="slides/slide21.xml"/><Relationship Id="rId66" Type="http://schemas.openxmlformats.org/officeDocument/2006/relationships/slide" Target="slides/slide22.xml"/><Relationship Id="rId67" Type="http://schemas.openxmlformats.org/officeDocument/2006/relationships/slide" Target="slides/slide23.xml"/><Relationship Id="rId68" Type="http://schemas.openxmlformats.org/officeDocument/2006/relationships/slide" Target="slides/slide24.xml"/><Relationship Id="rId69" Type="http://schemas.openxmlformats.org/officeDocument/2006/relationships/slide" Target="slides/slide25.xml"/><Relationship Id="rId100" Type="http://schemas.openxmlformats.org/officeDocument/2006/relationships/slide" Target="slides/slide56.xml"/><Relationship Id="rId80" Type="http://schemas.openxmlformats.org/officeDocument/2006/relationships/slide" Target="slides/slide36.xml"/><Relationship Id="rId81" Type="http://schemas.openxmlformats.org/officeDocument/2006/relationships/slide" Target="slides/slide37.xml"/><Relationship Id="rId82" Type="http://schemas.openxmlformats.org/officeDocument/2006/relationships/slide" Target="slides/slide38.xml"/><Relationship Id="rId83" Type="http://schemas.openxmlformats.org/officeDocument/2006/relationships/slide" Target="slides/slide39.xml"/><Relationship Id="rId84" Type="http://schemas.openxmlformats.org/officeDocument/2006/relationships/slide" Target="slides/slide40.xml"/><Relationship Id="rId85" Type="http://schemas.openxmlformats.org/officeDocument/2006/relationships/slide" Target="slides/slide41.xml"/><Relationship Id="rId86" Type="http://schemas.openxmlformats.org/officeDocument/2006/relationships/slide" Target="slides/slide42.xml"/><Relationship Id="rId87" Type="http://schemas.openxmlformats.org/officeDocument/2006/relationships/slide" Target="slides/slide43.xml"/><Relationship Id="rId88" Type="http://schemas.openxmlformats.org/officeDocument/2006/relationships/slide" Target="slides/slide44.xml"/><Relationship Id="rId89" Type="http://schemas.openxmlformats.org/officeDocument/2006/relationships/slide" Target="slides/slide4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F50981-711B-4FBC-907E-E9F4EE4AB032}" type="doc">
      <dgm:prSet loTypeId="urn:microsoft.com/office/officeart/2005/8/layout/venn2" loCatId="relationship" qsTypeId="urn:microsoft.com/office/officeart/2005/8/quickstyle/simple1" qsCatId="simple" csTypeId="urn:microsoft.com/office/officeart/2005/8/colors/accent1_2" csCatId="accent1" phldr="1"/>
      <dgm:spPr/>
    </dgm:pt>
    <dgm:pt modelId="{45F35540-B5A0-47FB-94DC-38D6A720272E}">
      <dgm:prSet phldrT="[Text]"/>
      <dgm:spPr>
        <a:solidFill>
          <a:schemeClr val="accent2">
            <a:lumMod val="75000"/>
            <a:alpha val="50000"/>
          </a:schemeClr>
        </a:solidFill>
      </dgm:spPr>
      <dgm:t>
        <a:bodyPr/>
        <a:lstStyle/>
        <a:p>
          <a:r>
            <a:rPr lang="en-US" dirty="0" smtClean="0"/>
            <a:t>Lawfully Present</a:t>
          </a:r>
          <a:endParaRPr lang="en-US" dirty="0"/>
        </a:p>
      </dgm:t>
    </dgm:pt>
    <dgm:pt modelId="{1E6EAD28-8FFA-4EF0-87B4-A40935531C54}" type="parTrans" cxnId="{F19378B3-CA14-4DAC-83DF-E7CD0874B787}">
      <dgm:prSet/>
      <dgm:spPr/>
      <dgm:t>
        <a:bodyPr/>
        <a:lstStyle/>
        <a:p>
          <a:endParaRPr lang="en-US"/>
        </a:p>
      </dgm:t>
    </dgm:pt>
    <dgm:pt modelId="{7F1BFFB7-0B43-43D6-9C69-C75DDC5764EA}" type="sibTrans" cxnId="{F19378B3-CA14-4DAC-83DF-E7CD0874B787}">
      <dgm:prSet/>
      <dgm:spPr/>
      <dgm:t>
        <a:bodyPr/>
        <a:lstStyle/>
        <a:p>
          <a:endParaRPr lang="en-US"/>
        </a:p>
      </dgm:t>
    </dgm:pt>
    <dgm:pt modelId="{57677F82-C87A-455D-9B00-4886139B9E39}">
      <dgm:prSet phldrT="[Text]"/>
      <dgm:spPr/>
      <dgm:t>
        <a:bodyPr/>
        <a:lstStyle/>
        <a:p>
          <a:r>
            <a:rPr lang="en-US" dirty="0" smtClean="0"/>
            <a:t>Qualified</a:t>
          </a:r>
          <a:endParaRPr lang="en-US" dirty="0"/>
        </a:p>
      </dgm:t>
    </dgm:pt>
    <dgm:pt modelId="{9F9D47D6-ADA3-4729-B6C2-36DA50EC0E70}" type="parTrans" cxnId="{91427FAA-E955-4FEE-A1B8-2AA6E5BD38DE}">
      <dgm:prSet/>
      <dgm:spPr/>
      <dgm:t>
        <a:bodyPr/>
        <a:lstStyle/>
        <a:p>
          <a:endParaRPr lang="en-US"/>
        </a:p>
      </dgm:t>
    </dgm:pt>
    <dgm:pt modelId="{3EBB0261-9B7A-4DC5-A041-902EFC9AC58B}" type="sibTrans" cxnId="{91427FAA-E955-4FEE-A1B8-2AA6E5BD38DE}">
      <dgm:prSet/>
      <dgm:spPr/>
      <dgm:t>
        <a:bodyPr/>
        <a:lstStyle/>
        <a:p>
          <a:endParaRPr lang="en-US"/>
        </a:p>
      </dgm:t>
    </dgm:pt>
    <dgm:pt modelId="{442690F8-C1A0-46B3-B6EF-BF6FCC6842A9}" type="pres">
      <dgm:prSet presAssocID="{63F50981-711B-4FBC-907E-E9F4EE4AB032}" presName="Name0" presStyleCnt="0">
        <dgm:presLayoutVars>
          <dgm:chMax val="7"/>
          <dgm:resizeHandles val="exact"/>
        </dgm:presLayoutVars>
      </dgm:prSet>
      <dgm:spPr/>
    </dgm:pt>
    <dgm:pt modelId="{DA2A41CB-968C-415C-9F4A-E532DA8DC8C9}" type="pres">
      <dgm:prSet presAssocID="{63F50981-711B-4FBC-907E-E9F4EE4AB032}" presName="comp1" presStyleCnt="0"/>
      <dgm:spPr/>
    </dgm:pt>
    <dgm:pt modelId="{7E6BAA98-A473-4DB6-947E-8D08D05A1832}" type="pres">
      <dgm:prSet presAssocID="{63F50981-711B-4FBC-907E-E9F4EE4AB032}" presName="circle1" presStyleLbl="node1" presStyleIdx="0" presStyleCnt="2"/>
      <dgm:spPr/>
      <dgm:t>
        <a:bodyPr/>
        <a:lstStyle/>
        <a:p>
          <a:endParaRPr lang="en-US"/>
        </a:p>
      </dgm:t>
    </dgm:pt>
    <dgm:pt modelId="{79AF9310-F96F-4FD2-A14D-8CF839A01A3D}" type="pres">
      <dgm:prSet presAssocID="{63F50981-711B-4FBC-907E-E9F4EE4AB032}" presName="c1text" presStyleLbl="node1" presStyleIdx="0" presStyleCnt="2">
        <dgm:presLayoutVars>
          <dgm:bulletEnabled val="1"/>
        </dgm:presLayoutVars>
      </dgm:prSet>
      <dgm:spPr/>
      <dgm:t>
        <a:bodyPr/>
        <a:lstStyle/>
        <a:p>
          <a:endParaRPr lang="en-US"/>
        </a:p>
      </dgm:t>
    </dgm:pt>
    <dgm:pt modelId="{95B2D250-40DC-43ED-8719-76A3CAF91A9F}" type="pres">
      <dgm:prSet presAssocID="{63F50981-711B-4FBC-907E-E9F4EE4AB032}" presName="comp2" presStyleCnt="0"/>
      <dgm:spPr/>
    </dgm:pt>
    <dgm:pt modelId="{5B25EBCE-63AA-4291-AA41-63465CEF10A3}" type="pres">
      <dgm:prSet presAssocID="{63F50981-711B-4FBC-907E-E9F4EE4AB032}" presName="circle2" presStyleLbl="node1" presStyleIdx="1" presStyleCnt="2" custScaleX="96732" custScaleY="100545"/>
      <dgm:spPr/>
      <dgm:t>
        <a:bodyPr/>
        <a:lstStyle/>
        <a:p>
          <a:endParaRPr lang="en-US"/>
        </a:p>
      </dgm:t>
    </dgm:pt>
    <dgm:pt modelId="{9F32C125-0331-4130-AF08-A9509FC1D61D}" type="pres">
      <dgm:prSet presAssocID="{63F50981-711B-4FBC-907E-E9F4EE4AB032}" presName="c2text" presStyleLbl="node1" presStyleIdx="1" presStyleCnt="2">
        <dgm:presLayoutVars>
          <dgm:bulletEnabled val="1"/>
        </dgm:presLayoutVars>
      </dgm:prSet>
      <dgm:spPr/>
      <dgm:t>
        <a:bodyPr/>
        <a:lstStyle/>
        <a:p>
          <a:endParaRPr lang="en-US"/>
        </a:p>
      </dgm:t>
    </dgm:pt>
  </dgm:ptLst>
  <dgm:cxnLst>
    <dgm:cxn modelId="{4385EA84-04CC-4FF2-91F9-0C451C248482}" type="presOf" srcId="{63F50981-711B-4FBC-907E-E9F4EE4AB032}" destId="{442690F8-C1A0-46B3-B6EF-BF6FCC6842A9}" srcOrd="0" destOrd="0" presId="urn:microsoft.com/office/officeart/2005/8/layout/venn2"/>
    <dgm:cxn modelId="{101081C1-E6AB-440D-B26D-F49D3C2121C9}" type="presOf" srcId="{45F35540-B5A0-47FB-94DC-38D6A720272E}" destId="{7E6BAA98-A473-4DB6-947E-8D08D05A1832}" srcOrd="0" destOrd="0" presId="urn:microsoft.com/office/officeart/2005/8/layout/venn2"/>
    <dgm:cxn modelId="{F19378B3-CA14-4DAC-83DF-E7CD0874B787}" srcId="{63F50981-711B-4FBC-907E-E9F4EE4AB032}" destId="{45F35540-B5A0-47FB-94DC-38D6A720272E}" srcOrd="0" destOrd="0" parTransId="{1E6EAD28-8FFA-4EF0-87B4-A40935531C54}" sibTransId="{7F1BFFB7-0B43-43D6-9C69-C75DDC5764EA}"/>
    <dgm:cxn modelId="{96784530-1328-4475-AC51-ACCB89BACF4A}" type="presOf" srcId="{57677F82-C87A-455D-9B00-4886139B9E39}" destId="{5B25EBCE-63AA-4291-AA41-63465CEF10A3}" srcOrd="0" destOrd="0" presId="urn:microsoft.com/office/officeart/2005/8/layout/venn2"/>
    <dgm:cxn modelId="{DD009435-B12B-4F87-AB78-B6E5A43243CC}" type="presOf" srcId="{57677F82-C87A-455D-9B00-4886139B9E39}" destId="{9F32C125-0331-4130-AF08-A9509FC1D61D}" srcOrd="1" destOrd="0" presId="urn:microsoft.com/office/officeart/2005/8/layout/venn2"/>
    <dgm:cxn modelId="{91427FAA-E955-4FEE-A1B8-2AA6E5BD38DE}" srcId="{63F50981-711B-4FBC-907E-E9F4EE4AB032}" destId="{57677F82-C87A-455D-9B00-4886139B9E39}" srcOrd="1" destOrd="0" parTransId="{9F9D47D6-ADA3-4729-B6C2-36DA50EC0E70}" sibTransId="{3EBB0261-9B7A-4DC5-A041-902EFC9AC58B}"/>
    <dgm:cxn modelId="{F2C7A3DA-F8BC-4AED-86D3-23C5B987E2BA}" type="presOf" srcId="{45F35540-B5A0-47FB-94DC-38D6A720272E}" destId="{79AF9310-F96F-4FD2-A14D-8CF839A01A3D}" srcOrd="1" destOrd="0" presId="urn:microsoft.com/office/officeart/2005/8/layout/venn2"/>
    <dgm:cxn modelId="{029AC5EE-7082-4514-ABB0-EB595FCF4AD8}" type="presParOf" srcId="{442690F8-C1A0-46B3-B6EF-BF6FCC6842A9}" destId="{DA2A41CB-968C-415C-9F4A-E532DA8DC8C9}" srcOrd="0" destOrd="0" presId="urn:microsoft.com/office/officeart/2005/8/layout/venn2"/>
    <dgm:cxn modelId="{684DD15B-7AF0-49F4-98C8-2831A9C45DCD}" type="presParOf" srcId="{DA2A41CB-968C-415C-9F4A-E532DA8DC8C9}" destId="{7E6BAA98-A473-4DB6-947E-8D08D05A1832}" srcOrd="0" destOrd="0" presId="urn:microsoft.com/office/officeart/2005/8/layout/venn2"/>
    <dgm:cxn modelId="{8C0D4F73-2826-476A-AE3D-C1C2915150FF}" type="presParOf" srcId="{DA2A41CB-968C-415C-9F4A-E532DA8DC8C9}" destId="{79AF9310-F96F-4FD2-A14D-8CF839A01A3D}" srcOrd="1" destOrd="0" presId="urn:microsoft.com/office/officeart/2005/8/layout/venn2"/>
    <dgm:cxn modelId="{B99410D5-2962-47EF-85D4-EE9B403F11C4}" type="presParOf" srcId="{442690F8-C1A0-46B3-B6EF-BF6FCC6842A9}" destId="{95B2D250-40DC-43ED-8719-76A3CAF91A9F}" srcOrd="1" destOrd="0" presId="urn:microsoft.com/office/officeart/2005/8/layout/venn2"/>
    <dgm:cxn modelId="{E5B13EBE-5B9E-4154-8E02-CB730EEB3F44}" type="presParOf" srcId="{95B2D250-40DC-43ED-8719-76A3CAF91A9F}" destId="{5B25EBCE-63AA-4291-AA41-63465CEF10A3}" srcOrd="0" destOrd="0" presId="urn:microsoft.com/office/officeart/2005/8/layout/venn2"/>
    <dgm:cxn modelId="{99D89A8C-5B8F-4D6F-99F0-D03D6308A4AC}" type="presParOf" srcId="{95B2D250-40DC-43ED-8719-76A3CAF91A9F}" destId="{9F32C125-0331-4130-AF08-A9509FC1D61D}"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6BAA98-A473-4DB6-947E-8D08D05A1832}">
      <dsp:nvSpPr>
        <dsp:cNvPr id="0" name=""/>
        <dsp:cNvSpPr/>
      </dsp:nvSpPr>
      <dsp:spPr>
        <a:xfrm>
          <a:off x="0" y="338928"/>
          <a:ext cx="3886200" cy="3886200"/>
        </a:xfrm>
        <a:prstGeom prst="ellipse">
          <a:avLst/>
        </a:prstGeom>
        <a:solidFill>
          <a:schemeClr val="accent2">
            <a:lumMod val="75000"/>
            <a:alpha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Lawfully Present</a:t>
          </a:r>
          <a:endParaRPr lang="en-US" sz="2100" kern="1200" dirty="0"/>
        </a:p>
      </dsp:txBody>
      <dsp:txXfrm>
        <a:off x="922972" y="630393"/>
        <a:ext cx="2040255" cy="660654"/>
      </dsp:txXfrm>
    </dsp:sp>
    <dsp:sp modelId="{5B25EBCE-63AA-4291-AA41-63465CEF10A3}">
      <dsp:nvSpPr>
        <dsp:cNvPr id="0" name=""/>
        <dsp:cNvSpPr/>
      </dsp:nvSpPr>
      <dsp:spPr>
        <a:xfrm>
          <a:off x="533400" y="1302536"/>
          <a:ext cx="2819399" cy="293053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Qualified</a:t>
          </a:r>
          <a:endParaRPr lang="en-US" sz="2100" kern="1200" dirty="0"/>
        </a:p>
      </dsp:txBody>
      <dsp:txXfrm>
        <a:off x="946291" y="2035170"/>
        <a:ext cx="1993616" cy="1465267"/>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F84E5B-FC36-4D4A-9191-8D5E01DF9631}" type="datetimeFigureOut">
              <a:rPr lang="en-US" smtClean="0"/>
              <a:pPr/>
              <a:t>5/23/14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3789ED-6284-0145-8769-C6B7722D4AA2}" type="slidenum">
              <a:rPr lang="en-US" smtClean="0"/>
              <a:pPr/>
              <a:t>‹#›</a:t>
            </a:fld>
            <a:endParaRPr lang="en-US"/>
          </a:p>
        </p:txBody>
      </p:sp>
    </p:spTree>
    <p:extLst>
      <p:ext uri="{BB962C8B-B14F-4D97-AF65-F5344CB8AC3E}">
        <p14:creationId xmlns:p14="http://schemas.microsoft.com/office/powerpoint/2010/main" val="28010159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593" indent="-228593">
              <a:buAutoNum type="arabicPeriod"/>
            </a:pPr>
            <a:r>
              <a:rPr lang="en-US" dirty="0" smtClean="0"/>
              <a:t>Medicaid</a:t>
            </a:r>
            <a:r>
              <a:rPr lang="en-US" baseline="0" dirty="0" smtClean="0"/>
              <a:t> </a:t>
            </a:r>
            <a:r>
              <a:rPr lang="en-US" dirty="0" smtClean="0"/>
              <a:t>is</a:t>
            </a:r>
            <a:r>
              <a:rPr lang="en-US" baseline="0" dirty="0" smtClean="0"/>
              <a:t> a joint federal and state funded program. States administer the program and must conform to federal regulations. States must cover certain categories, such as aged, blind, disabled, and pregnant women and children. In California, Medicaid is called </a:t>
            </a:r>
            <a:r>
              <a:rPr lang="en-US" baseline="0" dirty="0" err="1" smtClean="0"/>
              <a:t>Medi</a:t>
            </a:r>
            <a:r>
              <a:rPr lang="en-US" baseline="0" dirty="0" smtClean="0"/>
              <a:t>-Cal. CA covers most optional categories and provides state-only funding for categories that the federal government won’t pay for, such as lawfully present people who have been in the US under five years. Under the ACA and the Supreme Court ruling in 2012, Medicaid expansion became optional for states. California was one of the first states to expand. </a:t>
            </a:r>
          </a:p>
          <a:p>
            <a:pPr marL="228593" indent="-228593">
              <a:buAutoNum type="arabicPeriod"/>
            </a:pPr>
            <a:r>
              <a:rPr lang="en-US" baseline="0" dirty="0" smtClean="0"/>
              <a:t>250% FPL = $59,625 for a family of four</a:t>
            </a:r>
          </a:p>
          <a:p>
            <a:pPr marL="228593" indent="-228593" defTabSz="457186">
              <a:buFontTx/>
              <a:buAutoNum type="arabicPeriod"/>
              <a:defRPr/>
            </a:pPr>
            <a:r>
              <a:rPr lang="en-US" baseline="0" dirty="0" smtClean="0"/>
              <a:t>MAGI applies to newly eligible, parents, children, and pregnant women. Coverage for certain categories will remain higher than 138% FPL. Children are eligible if household income is at or below 250% FPL = $59,625 for a family of four.</a:t>
            </a:r>
          </a:p>
          <a:p>
            <a:pPr marL="228593" indent="-228593">
              <a:buAutoNum type="arabicPeriod"/>
            </a:pPr>
            <a:r>
              <a:rPr lang="en-US" baseline="0" dirty="0" smtClean="0"/>
              <a:t>Full-scope </a:t>
            </a:r>
            <a:r>
              <a:rPr lang="en-US" baseline="0" dirty="0" err="1" smtClean="0"/>
              <a:t>Medi</a:t>
            </a:r>
            <a:r>
              <a:rPr lang="en-US" baseline="0" dirty="0" smtClean="0"/>
              <a:t>-Cal is available where all eligibility requirements are met, including immigration status. This gives the full range of coverage, including hospitalizations, outpatient treatment, prescription drugs, mental health and substance use disorder treatment, and so on. Limited, restricted, or emergency scope </a:t>
            </a:r>
            <a:r>
              <a:rPr lang="en-US" baseline="0" dirty="0" err="1" smtClean="0"/>
              <a:t>Medi</a:t>
            </a:r>
            <a:r>
              <a:rPr lang="en-US" baseline="0" dirty="0" smtClean="0"/>
              <a:t>-Cal is available to those who meet income and residency requirements but are ineligible for full-scope coverage due to immigration status. Limited-scope </a:t>
            </a:r>
            <a:r>
              <a:rPr lang="en-US" baseline="0" dirty="0" err="1" smtClean="0"/>
              <a:t>Medi</a:t>
            </a:r>
            <a:r>
              <a:rPr lang="en-US" baseline="0" dirty="0" smtClean="0"/>
              <a:t>-Cal provides coverage for emergency, pregnancy-related services, and renal dialysis.</a:t>
            </a:r>
            <a:endParaRPr lang="en-US" dirty="0"/>
          </a:p>
        </p:txBody>
      </p:sp>
      <p:sp>
        <p:nvSpPr>
          <p:cNvPr id="4" name="Slide Number Placeholder 3"/>
          <p:cNvSpPr>
            <a:spLocks noGrp="1"/>
          </p:cNvSpPr>
          <p:nvPr>
            <p:ph type="sldNum" sz="quarter" idx="10"/>
          </p:nvPr>
        </p:nvSpPr>
        <p:spPr/>
        <p:txBody>
          <a:bodyPr/>
          <a:lstStyle/>
          <a:p>
            <a:fld id="{5D3789ED-6284-0145-8769-C6B7722D4AA2}" type="slidenum">
              <a:rPr lang="en-US" smtClean="0"/>
              <a:pPr/>
              <a:t>6</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Fewer services when compared with USC with same insurance status Source, Migration Policy Institute,</a:t>
            </a:r>
            <a:r>
              <a:rPr lang="en-US" baseline="0" dirty="0" smtClean="0"/>
              <a:t> health Care for Immigrant Families: Current Policies and Issues (June 2013). </a:t>
            </a:r>
            <a:endParaRPr lang="en-US" dirty="0"/>
          </a:p>
        </p:txBody>
      </p:sp>
      <p:sp>
        <p:nvSpPr>
          <p:cNvPr id="4" name="Slide Number Placeholder 3"/>
          <p:cNvSpPr>
            <a:spLocks noGrp="1"/>
          </p:cNvSpPr>
          <p:nvPr>
            <p:ph type="sldNum" sz="quarter" idx="10"/>
          </p:nvPr>
        </p:nvSpPr>
        <p:spPr/>
        <p:txBody>
          <a:bodyPr/>
          <a:lstStyle/>
          <a:p>
            <a:fld id="{EEF4C8D9-CAFF-44CF-A567-5082D97C4681}"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175052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has</a:t>
            </a:r>
            <a:r>
              <a:rPr lang="en-US" baseline="0" dirty="0" smtClean="0"/>
              <a:t> their own immigrant eligibility rules</a:t>
            </a:r>
            <a:endParaRPr lang="en-US" dirty="0"/>
          </a:p>
        </p:txBody>
      </p:sp>
      <p:sp>
        <p:nvSpPr>
          <p:cNvPr id="4" name="Slide Number Placeholder 3"/>
          <p:cNvSpPr>
            <a:spLocks noGrp="1"/>
          </p:cNvSpPr>
          <p:nvPr>
            <p:ph type="sldNum" sz="quarter" idx="10"/>
          </p:nvPr>
        </p:nvSpPr>
        <p:spPr/>
        <p:txBody>
          <a:bodyPr/>
          <a:lstStyle/>
          <a:p>
            <a:fld id="{DB806E3A-F74D-4E9C-8515-16A8B9C5839D}"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074554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part of the Personal Responsibility and Work Opportunity Reconciliation Act (PRWORA), </a:t>
            </a:r>
            <a:endParaRPr lang="en-US" dirty="0"/>
          </a:p>
        </p:txBody>
      </p:sp>
      <p:sp>
        <p:nvSpPr>
          <p:cNvPr id="4" name="Slide Number Placeholder 3"/>
          <p:cNvSpPr>
            <a:spLocks noGrp="1"/>
          </p:cNvSpPr>
          <p:nvPr>
            <p:ph type="sldNum" sz="quarter" idx="10"/>
          </p:nvPr>
        </p:nvSpPr>
        <p:spPr/>
        <p:txBody>
          <a:bodyPr/>
          <a:lstStyle/>
          <a:p>
            <a:fld id="{EEF4C8D9-CAFF-44CF-A567-5082D97C4681}"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3657208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Demonstrates that they were persecuted or fear persecution due to race, religion, nationality, political opinion, or membership in a particular social group</a:t>
            </a:r>
          </a:p>
          <a:p>
            <a:r>
              <a:rPr lang="en-US" dirty="0"/>
              <a:t> </a:t>
            </a:r>
          </a:p>
        </p:txBody>
      </p:sp>
      <p:sp>
        <p:nvSpPr>
          <p:cNvPr id="4" name="Slide Number Placeholder 3"/>
          <p:cNvSpPr>
            <a:spLocks noGrp="1"/>
          </p:cNvSpPr>
          <p:nvPr>
            <p:ph type="sldNum" sz="quarter" idx="10"/>
          </p:nvPr>
        </p:nvSpPr>
        <p:spPr/>
        <p:txBody>
          <a:bodyPr/>
          <a:lstStyle/>
          <a:p>
            <a:fld id="{EEF4C8D9-CAFF-44CF-A567-5082D97C4681}"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980326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9C54ECF8-A74E-4306-8000-DBC143DD47B4}" type="slidenum">
              <a:rPr lang="en-US" smtClean="0">
                <a:solidFill>
                  <a:prstClr val="black"/>
                </a:solidFill>
              </a:rPr>
              <a:pPr>
                <a:defRPr/>
              </a:pPr>
              <a:t>36</a:t>
            </a:fld>
            <a:endParaRPr lang="en-US">
              <a:solidFill>
                <a:prstClr val="black"/>
              </a:solidFill>
            </a:endParaRPr>
          </a:p>
        </p:txBody>
      </p:sp>
    </p:spTree>
    <p:extLst>
      <p:ext uri="{BB962C8B-B14F-4D97-AF65-F5344CB8AC3E}">
        <p14:creationId xmlns:p14="http://schemas.microsoft.com/office/powerpoint/2010/main" val="9346991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1281AC40-B738-4C60-B973-8E9A0845A593}" type="slidenum">
              <a:rPr lang="en-US" smtClean="0">
                <a:solidFill>
                  <a:prstClr val="black"/>
                </a:solidFill>
              </a:rPr>
              <a:pPr>
                <a:defRPr/>
              </a:pPr>
              <a:t>40</a:t>
            </a:fld>
            <a:endParaRPr lang="en-US">
              <a:solidFill>
                <a:prstClr val="black"/>
              </a:solidFill>
            </a:endParaRPr>
          </a:p>
        </p:txBody>
      </p:sp>
    </p:spTree>
    <p:extLst>
      <p:ext uri="{BB962C8B-B14F-4D97-AF65-F5344CB8AC3E}">
        <p14:creationId xmlns:p14="http://schemas.microsoft.com/office/powerpoint/2010/main" val="21305253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806E3A-F74D-4E9C-8515-16A8B9C5839D}"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13330813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29017" indent="-280391" eaLnBrk="0" hangingPunct="0">
              <a:defRPr>
                <a:solidFill>
                  <a:schemeClr val="tx1"/>
                </a:solidFill>
                <a:latin typeface="Arial" pitchFamily="34" charset="0"/>
                <a:cs typeface="Arial" pitchFamily="34" charset="0"/>
              </a:defRPr>
            </a:lvl2pPr>
            <a:lvl3pPr marL="1121564" indent="-224312" eaLnBrk="0" hangingPunct="0">
              <a:defRPr>
                <a:solidFill>
                  <a:schemeClr val="tx1"/>
                </a:solidFill>
                <a:latin typeface="Arial" pitchFamily="34" charset="0"/>
                <a:cs typeface="Arial" pitchFamily="34" charset="0"/>
              </a:defRPr>
            </a:lvl3pPr>
            <a:lvl4pPr marL="1570189" indent="-224312" eaLnBrk="0" hangingPunct="0">
              <a:defRPr>
                <a:solidFill>
                  <a:schemeClr val="tx1"/>
                </a:solidFill>
                <a:latin typeface="Arial" pitchFamily="34" charset="0"/>
                <a:cs typeface="Arial" pitchFamily="34" charset="0"/>
              </a:defRPr>
            </a:lvl4pPr>
            <a:lvl5pPr marL="2018816" indent="-224312" eaLnBrk="0" hangingPunct="0">
              <a:defRPr>
                <a:solidFill>
                  <a:schemeClr val="tx1"/>
                </a:solidFill>
                <a:latin typeface="Arial" pitchFamily="34" charset="0"/>
                <a:cs typeface="Arial" pitchFamily="34" charset="0"/>
              </a:defRPr>
            </a:lvl5pPr>
            <a:lvl6pPr marL="2467441" indent="-224312" eaLnBrk="0" fontAlgn="base" hangingPunct="0">
              <a:spcBef>
                <a:spcPct val="0"/>
              </a:spcBef>
              <a:spcAft>
                <a:spcPct val="0"/>
              </a:spcAft>
              <a:defRPr>
                <a:solidFill>
                  <a:schemeClr val="tx1"/>
                </a:solidFill>
                <a:latin typeface="Arial" pitchFamily="34" charset="0"/>
                <a:cs typeface="Arial" pitchFamily="34" charset="0"/>
              </a:defRPr>
            </a:lvl6pPr>
            <a:lvl7pPr marL="2916065" indent="-224312" eaLnBrk="0" fontAlgn="base" hangingPunct="0">
              <a:spcBef>
                <a:spcPct val="0"/>
              </a:spcBef>
              <a:spcAft>
                <a:spcPct val="0"/>
              </a:spcAft>
              <a:defRPr>
                <a:solidFill>
                  <a:schemeClr val="tx1"/>
                </a:solidFill>
                <a:latin typeface="Arial" pitchFamily="34" charset="0"/>
                <a:cs typeface="Arial" pitchFamily="34" charset="0"/>
              </a:defRPr>
            </a:lvl7pPr>
            <a:lvl8pPr marL="3364692" indent="-224312" eaLnBrk="0" fontAlgn="base" hangingPunct="0">
              <a:spcBef>
                <a:spcPct val="0"/>
              </a:spcBef>
              <a:spcAft>
                <a:spcPct val="0"/>
              </a:spcAft>
              <a:defRPr>
                <a:solidFill>
                  <a:schemeClr val="tx1"/>
                </a:solidFill>
                <a:latin typeface="Arial" pitchFamily="34" charset="0"/>
                <a:cs typeface="Arial" pitchFamily="34" charset="0"/>
              </a:defRPr>
            </a:lvl8pPr>
            <a:lvl9pPr marL="3813317" indent="-224312"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fld id="{73102680-A83D-4FD9-85EA-CF03D35DF0DF}" type="slidenum">
              <a:rPr lang="en-US" altLang="en-US" smtClean="0">
                <a:solidFill>
                  <a:prstClr val="black"/>
                </a:solidFill>
                <a:latin typeface="Calibri" pitchFamily="34" charset="0"/>
              </a:rPr>
              <a:pPr eaLnBrk="1" fontAlgn="base" hangingPunct="1">
                <a:spcBef>
                  <a:spcPct val="0"/>
                </a:spcBef>
                <a:spcAft>
                  <a:spcPct val="0"/>
                </a:spcAft>
              </a:pPr>
              <a:t>43</a:t>
            </a:fld>
            <a:endParaRPr lang="en-US" altLang="en-US" smtClean="0">
              <a:solidFill>
                <a:prstClr val="black"/>
              </a:solidFill>
              <a:latin typeface="Calibri" pitchFamily="34" charset="0"/>
            </a:endParaRPr>
          </a:p>
        </p:txBody>
      </p:sp>
    </p:spTree>
    <p:extLst>
      <p:ext uri="{BB962C8B-B14F-4D97-AF65-F5344CB8AC3E}">
        <p14:creationId xmlns:p14="http://schemas.microsoft.com/office/powerpoint/2010/main" val="3080041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29017" indent="-280391" eaLnBrk="0" hangingPunct="0">
              <a:defRPr>
                <a:solidFill>
                  <a:schemeClr val="tx1"/>
                </a:solidFill>
                <a:latin typeface="Arial" pitchFamily="34" charset="0"/>
                <a:cs typeface="Arial" pitchFamily="34" charset="0"/>
              </a:defRPr>
            </a:lvl2pPr>
            <a:lvl3pPr marL="1121564" indent="-224312" eaLnBrk="0" hangingPunct="0">
              <a:defRPr>
                <a:solidFill>
                  <a:schemeClr val="tx1"/>
                </a:solidFill>
                <a:latin typeface="Arial" pitchFamily="34" charset="0"/>
                <a:cs typeface="Arial" pitchFamily="34" charset="0"/>
              </a:defRPr>
            </a:lvl3pPr>
            <a:lvl4pPr marL="1570189" indent="-224312" eaLnBrk="0" hangingPunct="0">
              <a:defRPr>
                <a:solidFill>
                  <a:schemeClr val="tx1"/>
                </a:solidFill>
                <a:latin typeface="Arial" pitchFamily="34" charset="0"/>
                <a:cs typeface="Arial" pitchFamily="34" charset="0"/>
              </a:defRPr>
            </a:lvl4pPr>
            <a:lvl5pPr marL="2018816" indent="-224312" eaLnBrk="0" hangingPunct="0">
              <a:defRPr>
                <a:solidFill>
                  <a:schemeClr val="tx1"/>
                </a:solidFill>
                <a:latin typeface="Arial" pitchFamily="34" charset="0"/>
                <a:cs typeface="Arial" pitchFamily="34" charset="0"/>
              </a:defRPr>
            </a:lvl5pPr>
            <a:lvl6pPr marL="2467441" indent="-224312" eaLnBrk="0" fontAlgn="base" hangingPunct="0">
              <a:spcBef>
                <a:spcPct val="0"/>
              </a:spcBef>
              <a:spcAft>
                <a:spcPct val="0"/>
              </a:spcAft>
              <a:defRPr>
                <a:solidFill>
                  <a:schemeClr val="tx1"/>
                </a:solidFill>
                <a:latin typeface="Arial" pitchFamily="34" charset="0"/>
                <a:cs typeface="Arial" pitchFamily="34" charset="0"/>
              </a:defRPr>
            </a:lvl6pPr>
            <a:lvl7pPr marL="2916065" indent="-224312" eaLnBrk="0" fontAlgn="base" hangingPunct="0">
              <a:spcBef>
                <a:spcPct val="0"/>
              </a:spcBef>
              <a:spcAft>
                <a:spcPct val="0"/>
              </a:spcAft>
              <a:defRPr>
                <a:solidFill>
                  <a:schemeClr val="tx1"/>
                </a:solidFill>
                <a:latin typeface="Arial" pitchFamily="34" charset="0"/>
                <a:cs typeface="Arial" pitchFamily="34" charset="0"/>
              </a:defRPr>
            </a:lvl7pPr>
            <a:lvl8pPr marL="3364692" indent="-224312" eaLnBrk="0" fontAlgn="base" hangingPunct="0">
              <a:spcBef>
                <a:spcPct val="0"/>
              </a:spcBef>
              <a:spcAft>
                <a:spcPct val="0"/>
              </a:spcAft>
              <a:defRPr>
                <a:solidFill>
                  <a:schemeClr val="tx1"/>
                </a:solidFill>
                <a:latin typeface="Arial" pitchFamily="34" charset="0"/>
                <a:cs typeface="Arial" pitchFamily="34" charset="0"/>
              </a:defRPr>
            </a:lvl8pPr>
            <a:lvl9pPr marL="3813317" indent="-224312"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fld id="{8CEDDF50-D9C2-4E98-915C-DEEBCFF4E9A7}" type="slidenum">
              <a:rPr lang="en-US" altLang="en-US" smtClean="0">
                <a:solidFill>
                  <a:prstClr val="black"/>
                </a:solidFill>
                <a:latin typeface="Calibri" pitchFamily="34" charset="0"/>
              </a:rPr>
              <a:pPr eaLnBrk="1" fontAlgn="base" hangingPunct="1">
                <a:spcBef>
                  <a:spcPct val="0"/>
                </a:spcBef>
                <a:spcAft>
                  <a:spcPct val="0"/>
                </a:spcAft>
              </a:pPr>
              <a:t>44</a:t>
            </a:fld>
            <a:endParaRPr lang="en-US" altLang="en-US" smtClean="0">
              <a:solidFill>
                <a:prstClr val="black"/>
              </a:solidFill>
              <a:latin typeface="Calibri" pitchFamily="34" charset="0"/>
            </a:endParaRPr>
          </a:p>
        </p:txBody>
      </p:sp>
    </p:spTree>
    <p:extLst>
      <p:ext uri="{BB962C8B-B14F-4D97-AF65-F5344CB8AC3E}">
        <p14:creationId xmlns:p14="http://schemas.microsoft.com/office/powerpoint/2010/main" val="25417421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a:ln/>
        </p:spPr>
      </p:sp>
      <p:sp>
        <p:nvSpPr>
          <p:cNvPr id="16386" name="Notes Placeholder 2"/>
          <p:cNvSpPr>
            <a:spLocks noGrp="1"/>
          </p:cNvSpPr>
          <p:nvPr>
            <p:ph type="body" idx="1"/>
          </p:nvPr>
        </p:nvSpPr>
        <p:spPr>
          <a:noFill/>
          <a:ln/>
        </p:spPr>
        <p:txBody>
          <a:bodyPr/>
          <a:lstStyle/>
          <a:p>
            <a:pPr eaLnBrk="1" hangingPunct="1"/>
            <a:endParaRPr lang="en-US" smtClean="0">
              <a:latin typeface="Arial" charset="0"/>
              <a:cs typeface="Arial" charset="0"/>
            </a:endParaRPr>
          </a:p>
        </p:txBody>
      </p:sp>
      <p:sp>
        <p:nvSpPr>
          <p:cNvPr id="16387" name="Slide Number Placeholder 3"/>
          <p:cNvSpPr>
            <a:spLocks noGrp="1"/>
          </p:cNvSpPr>
          <p:nvPr>
            <p:ph type="sldNum" sz="quarter" idx="5"/>
          </p:nvPr>
        </p:nvSpPr>
        <p:spPr>
          <a:noFill/>
        </p:spPr>
        <p:txBody>
          <a:bodyPr/>
          <a:lstStyle/>
          <a:p>
            <a:fld id="{7FBE741D-D75D-4E44-9421-1718724E427C}" type="slidenum">
              <a:rPr lang="en-US" smtClean="0">
                <a:solidFill>
                  <a:srgbClr val="000000"/>
                </a:solidFill>
                <a:latin typeface="Arial" charset="0"/>
                <a:cs typeface="Arial" charset="0"/>
              </a:rPr>
              <a:pPr/>
              <a:t>45</a:t>
            </a:fld>
            <a:endParaRPr lang="en-US" smtClean="0">
              <a:solidFill>
                <a:srgbClr val="000000"/>
              </a:solidFill>
              <a:latin typeface="Arial" charset="0"/>
              <a:cs typeface="Arial" charset="0"/>
            </a:endParaRPr>
          </a:p>
        </p:txBody>
      </p:sp>
    </p:spTree>
    <p:extLst>
      <p:ext uri="{BB962C8B-B14F-4D97-AF65-F5344CB8AC3E}">
        <p14:creationId xmlns:p14="http://schemas.microsoft.com/office/powerpoint/2010/main" val="624556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593" indent="-228593">
              <a:buAutoNum type="arabicPeriod"/>
            </a:pPr>
            <a:r>
              <a:rPr lang="en-US" dirty="0" smtClean="0"/>
              <a:t>Bronze, Silver,</a:t>
            </a:r>
            <a:r>
              <a:rPr lang="en-US" baseline="0" dirty="0" smtClean="0"/>
              <a:t> Gold, Platinum</a:t>
            </a:r>
          </a:p>
          <a:p>
            <a:pPr marL="228593" indent="-228593">
              <a:buAutoNum type="arabicPeriod"/>
            </a:pPr>
            <a:r>
              <a:rPr lang="en-US" baseline="0" dirty="0" smtClean="0"/>
              <a:t>Cost-sharing reduction: </a:t>
            </a:r>
          </a:p>
          <a:p>
            <a:pPr marL="685779" lvl="1" indent="-228593">
              <a:buAutoNum type="arabicPeriod"/>
            </a:pPr>
            <a:r>
              <a:rPr lang="en-US" baseline="0" dirty="0" smtClean="0"/>
              <a:t>Reduction of annual cost-sharing up to 400% FPL (2/3 100%-200%, ½ 201%-300%, 1/3 301%-400%</a:t>
            </a:r>
          </a:p>
          <a:p>
            <a:pPr marL="685779" lvl="1" indent="-228593">
              <a:buAutoNum type="arabicPeriod"/>
            </a:pPr>
            <a:r>
              <a:rPr lang="en-US" baseline="0" dirty="0" smtClean="0"/>
              <a:t>Reduction of out-of-pocket expense at time of service up to 250% FPL.</a:t>
            </a:r>
          </a:p>
          <a:p>
            <a:pPr marL="228593" indent="-228593"/>
            <a:r>
              <a:rPr lang="en-US" baseline="0" dirty="0" smtClean="0"/>
              <a:t>100% FPL = </a:t>
            </a:r>
            <a:r>
              <a:rPr lang="en-US" dirty="0" smtClean="0"/>
              <a:t>$11,6700 for an individual and $23,850 for a family of four</a:t>
            </a:r>
          </a:p>
          <a:p>
            <a:pPr marL="228593" indent="-228593"/>
            <a:r>
              <a:rPr lang="en-US" dirty="0" smtClean="0"/>
              <a:t>400% FPL = $46,680 for an individual and $95,400  for a family of four</a:t>
            </a:r>
            <a:endParaRPr lang="en-US" baseline="0" dirty="0" smtClean="0"/>
          </a:p>
        </p:txBody>
      </p:sp>
      <p:sp>
        <p:nvSpPr>
          <p:cNvPr id="4" name="Slide Number Placeholder 3"/>
          <p:cNvSpPr>
            <a:spLocks noGrp="1"/>
          </p:cNvSpPr>
          <p:nvPr>
            <p:ph type="sldNum" sz="quarter" idx="10"/>
          </p:nvPr>
        </p:nvSpPr>
        <p:spPr/>
        <p:txBody>
          <a:bodyPr/>
          <a:lstStyle/>
          <a:p>
            <a:fld id="{5D3789ED-6284-0145-8769-C6B7722D4AA2}" type="slidenum">
              <a:rPr lang="en-US" smtClean="0"/>
              <a:pPr/>
              <a:t>7</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a:noFill/>
          <a:ln/>
        </p:spPr>
        <p:txBody>
          <a:bodyPr/>
          <a:lstStyle/>
          <a:p>
            <a:pPr eaLnBrk="1" hangingPunct="1"/>
            <a:endParaRPr lang="en-US" smtClean="0">
              <a:latin typeface="Arial" charset="0"/>
              <a:cs typeface="Arial" charset="0"/>
            </a:endParaRPr>
          </a:p>
        </p:txBody>
      </p:sp>
      <p:sp>
        <p:nvSpPr>
          <p:cNvPr id="35843" name="Slide Number Placeholder 3"/>
          <p:cNvSpPr>
            <a:spLocks noGrp="1"/>
          </p:cNvSpPr>
          <p:nvPr>
            <p:ph type="sldNum" sz="quarter" idx="5"/>
          </p:nvPr>
        </p:nvSpPr>
        <p:spPr>
          <a:noFill/>
        </p:spPr>
        <p:txBody>
          <a:bodyPr/>
          <a:lstStyle/>
          <a:p>
            <a:fld id="{85510BA7-B04F-447C-9BB9-C3B4EB14A1E6}" type="slidenum">
              <a:rPr lang="en-US" smtClean="0">
                <a:solidFill>
                  <a:srgbClr val="000000"/>
                </a:solidFill>
                <a:latin typeface="Arial" charset="0"/>
                <a:cs typeface="Arial" charset="0"/>
              </a:rPr>
              <a:pPr/>
              <a:t>55</a:t>
            </a:fld>
            <a:endParaRPr lang="en-US" smtClean="0">
              <a:solidFill>
                <a:srgbClr val="000000"/>
              </a:solidFill>
              <a:latin typeface="Arial" charset="0"/>
              <a:cs typeface="Arial" charset="0"/>
            </a:endParaRPr>
          </a:p>
        </p:txBody>
      </p:sp>
    </p:spTree>
    <p:extLst>
      <p:ext uri="{BB962C8B-B14F-4D97-AF65-F5344CB8AC3E}">
        <p14:creationId xmlns:p14="http://schemas.microsoft.com/office/powerpoint/2010/main" val="3854339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is a</a:t>
            </a:r>
            <a:r>
              <a:rPr lang="en-US" baseline="0" dirty="0" smtClean="0"/>
              <a:t> non-immigrant status, such as temporary worker or student</a:t>
            </a:r>
            <a:endParaRPr lang="en-US" dirty="0"/>
          </a:p>
        </p:txBody>
      </p:sp>
      <p:sp>
        <p:nvSpPr>
          <p:cNvPr id="4" name="Slide Number Placeholder 3"/>
          <p:cNvSpPr>
            <a:spLocks noGrp="1"/>
          </p:cNvSpPr>
          <p:nvPr>
            <p:ph type="sldNum" sz="quarter" idx="10"/>
          </p:nvPr>
        </p:nvSpPr>
        <p:spPr/>
        <p:txBody>
          <a:bodyPr/>
          <a:lstStyle/>
          <a:p>
            <a:fld id="{5D3789ED-6284-0145-8769-C6B7722D4AA2}"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Cannot own or lease a principle residence outside</a:t>
            </a:r>
            <a:r>
              <a:rPr lang="en-US" baseline="0" dirty="0" smtClean="0"/>
              <a:t> CA. A person’s declaration along with residency evidence submitted shall be accepted as proof of residency unless there is evidence to the contrary. This may present problems where a person’s visa will expire after a certain term.</a:t>
            </a:r>
            <a:endParaRPr lang="en-US" dirty="0"/>
          </a:p>
        </p:txBody>
      </p:sp>
      <p:sp>
        <p:nvSpPr>
          <p:cNvPr id="4" name="Slide Number Placeholder 3"/>
          <p:cNvSpPr>
            <a:spLocks noGrp="1"/>
          </p:cNvSpPr>
          <p:nvPr>
            <p:ph type="sldNum" sz="quarter" idx="10"/>
          </p:nvPr>
        </p:nvSpPr>
        <p:spPr/>
        <p:txBody>
          <a:bodyPr/>
          <a:lstStyle/>
          <a:p>
            <a:fld id="{5D3789ED-6284-0145-8769-C6B7722D4AA2}"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citizens, permanent residents,</a:t>
            </a:r>
            <a:r>
              <a:rPr lang="en-US" baseline="0" dirty="0" smtClean="0"/>
              <a:t> and foreign nationals in the US long enough to qualify as resident aliens under tax law must have minimum essential coverage.</a:t>
            </a:r>
          </a:p>
          <a:p>
            <a:r>
              <a:rPr lang="en-US" baseline="0" dirty="0" smtClean="0"/>
              <a:t>Coverage on one day of the month is sufficient to avoid the penalty for that month. If you are exempt one day out of the month, the whole month is exempt.</a:t>
            </a:r>
            <a:endParaRPr lang="en-US" dirty="0"/>
          </a:p>
        </p:txBody>
      </p:sp>
      <p:sp>
        <p:nvSpPr>
          <p:cNvPr id="4" name="Slide Number Placeholder 3"/>
          <p:cNvSpPr>
            <a:spLocks noGrp="1"/>
          </p:cNvSpPr>
          <p:nvPr>
            <p:ph type="sldNum" sz="quarter" idx="10"/>
          </p:nvPr>
        </p:nvSpPr>
        <p:spPr/>
        <p:txBody>
          <a:bodyPr/>
          <a:lstStyle/>
          <a:p>
            <a:fld id="{5D3789ED-6284-0145-8769-C6B7722D4AA2}"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Resident</a:t>
            </a:r>
            <a:r>
              <a:rPr lang="en-US" baseline="0" dirty="0" smtClean="0"/>
              <a:t> alien – not so much an exemption as in the definition of who the mandate applies to. Nonetheless, if you are not considered a resident alien, then you do not have to pay the mandate if you do not have coverage. There are two tests to determine if you are a resident alien (you must pass only one):</a:t>
            </a:r>
          </a:p>
          <a:p>
            <a:pPr marL="228593" indent="-228593">
              <a:buAutoNum type="arabicPeriod"/>
            </a:pPr>
            <a:r>
              <a:rPr lang="en-US" dirty="0" smtClean="0"/>
              <a:t>The first test is the "green card test." If at any time during the calendar year you were a lawful permanent resident of the United States, and this status has not been rescinded or administratively or judicially determined to have been abandoned, you are considered to have met the green card test.</a:t>
            </a:r>
          </a:p>
          <a:p>
            <a:r>
              <a:rPr lang="en-US" dirty="0" smtClean="0"/>
              <a:t>2. To meet the “substantial presence test,” you must have been physically present in the United States on at least: </a:t>
            </a:r>
          </a:p>
          <a:p>
            <a:r>
              <a:rPr lang="en-US" dirty="0" smtClean="0"/>
              <a:t>	1. 31 days during the current year, and</a:t>
            </a:r>
          </a:p>
          <a:p>
            <a:r>
              <a:rPr lang="en-US" dirty="0" smtClean="0"/>
              <a:t>	2. 183 days during the 3 year period that includes the current year and the 2 years immediately before. To satisfy the 183 days requirement, count: </a:t>
            </a:r>
          </a:p>
          <a:p>
            <a:pPr lvl="1"/>
            <a:r>
              <a:rPr lang="en-US" dirty="0" smtClean="0"/>
              <a:t>All of the days you were present in the current year, and</a:t>
            </a:r>
          </a:p>
          <a:p>
            <a:pPr lvl="1"/>
            <a:r>
              <a:rPr lang="en-US" dirty="0" smtClean="0"/>
              <a:t>One-third of the days you were present in the first year before the current year, and </a:t>
            </a:r>
          </a:p>
          <a:p>
            <a:pPr lvl="1"/>
            <a:r>
              <a:rPr lang="en-US" dirty="0" smtClean="0"/>
              <a:t>One-sixth of the days you were present in the second year before the current year. </a:t>
            </a:r>
          </a:p>
          <a:p>
            <a:pPr lvl="0"/>
            <a:r>
              <a:rPr lang="en-US" dirty="0" smtClean="0"/>
              <a:t>Migrant</a:t>
            </a:r>
            <a:r>
              <a:rPr lang="en-US" baseline="0" dirty="0" smtClean="0"/>
              <a:t> workers: </a:t>
            </a:r>
            <a:r>
              <a:rPr lang="en-US" dirty="0" smtClean="0"/>
              <a:t>Days you commute to work in the United States from a residence in Canada or Mexico if you regularly commute from Canada or Mexico do not count. You are considered to commute regularly if you commute to work in the United States on more than 75% of the workdays during your working period. </a:t>
            </a:r>
          </a:p>
          <a:p>
            <a:pPr marL="228593" indent="-228593">
              <a:buAutoNum type="arabicPeriod"/>
            </a:pPr>
            <a:r>
              <a:rPr lang="en-US" dirty="0" smtClean="0"/>
              <a:t> Even if you meet the substantial presence test, you can be treated as a nonresident alien if you are present in the United States for fewer than 183 days during the current calendar year, you maintain a tax home in a foreign country during the year, and you have a closer connection to that country than to the United States.</a:t>
            </a:r>
          </a:p>
          <a:p>
            <a:pPr marL="228593" indent="-228593">
              <a:buAutoNum type="arabicPeriod"/>
            </a:pPr>
            <a:r>
              <a:rPr lang="en-US" dirty="0" smtClean="0"/>
              <a:t>Students</a:t>
            </a:r>
            <a:r>
              <a:rPr lang="en-US" baseline="0" dirty="0" smtClean="0"/>
              <a:t> and teachers temporarily in the US on visa are exempt from treatment as resident aliens for a certain amount of time.</a:t>
            </a:r>
            <a:endParaRPr lang="en-US" dirty="0"/>
          </a:p>
        </p:txBody>
      </p:sp>
      <p:sp>
        <p:nvSpPr>
          <p:cNvPr id="4" name="Slide Number Placeholder 3"/>
          <p:cNvSpPr>
            <a:spLocks noGrp="1"/>
          </p:cNvSpPr>
          <p:nvPr>
            <p:ph type="sldNum" sz="quarter" idx="10"/>
          </p:nvPr>
        </p:nvSpPr>
        <p:spPr/>
        <p:txBody>
          <a:bodyPr/>
          <a:lstStyle/>
          <a:p>
            <a:fld id="{5D3789ED-6284-0145-8769-C6B7722D4AA2}"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Loss of coverage = due to losing job-based coverage, divorce, the end of an individual policy plan year in 2014, COBRA expiration, aging off a parent’s plan, losing eligibility for Medicaid or CHIP, death of policy holder, and similar circumstances</a:t>
            </a:r>
          </a:p>
          <a:p>
            <a:r>
              <a:rPr lang="en-US" dirty="0" smtClean="0"/>
              <a:t>For changes in income, you</a:t>
            </a:r>
            <a:r>
              <a:rPr lang="en-US" baseline="0" dirty="0" smtClean="0"/>
              <a:t> must have been enrolled in a plan before the change in order to take advantage of an SEP.</a:t>
            </a:r>
            <a:endParaRPr lang="en-US" dirty="0"/>
          </a:p>
        </p:txBody>
      </p:sp>
      <p:sp>
        <p:nvSpPr>
          <p:cNvPr id="4" name="Slide Number Placeholder 3"/>
          <p:cNvSpPr>
            <a:spLocks noGrp="1"/>
          </p:cNvSpPr>
          <p:nvPr>
            <p:ph type="sldNum" sz="quarter" idx="10"/>
          </p:nvPr>
        </p:nvSpPr>
        <p:spPr/>
        <p:txBody>
          <a:bodyPr/>
          <a:lstStyle/>
          <a:p>
            <a:fld id="{5D3789ED-6284-0145-8769-C6B7722D4AA2}"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F4C8D9-CAFF-44CF-A567-5082D97C4681}"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900092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Mixed status families</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29017" indent="-280391" eaLnBrk="0" hangingPunct="0">
              <a:defRPr>
                <a:solidFill>
                  <a:schemeClr val="tx1"/>
                </a:solidFill>
                <a:latin typeface="Arial" pitchFamily="34" charset="0"/>
                <a:cs typeface="Arial" pitchFamily="34" charset="0"/>
              </a:defRPr>
            </a:lvl2pPr>
            <a:lvl3pPr marL="1121564" indent="-224312" eaLnBrk="0" hangingPunct="0">
              <a:defRPr>
                <a:solidFill>
                  <a:schemeClr val="tx1"/>
                </a:solidFill>
                <a:latin typeface="Arial" pitchFamily="34" charset="0"/>
                <a:cs typeface="Arial" pitchFamily="34" charset="0"/>
              </a:defRPr>
            </a:lvl3pPr>
            <a:lvl4pPr marL="1570189" indent="-224312" eaLnBrk="0" hangingPunct="0">
              <a:defRPr>
                <a:solidFill>
                  <a:schemeClr val="tx1"/>
                </a:solidFill>
                <a:latin typeface="Arial" pitchFamily="34" charset="0"/>
                <a:cs typeface="Arial" pitchFamily="34" charset="0"/>
              </a:defRPr>
            </a:lvl4pPr>
            <a:lvl5pPr marL="2018816" indent="-224312" eaLnBrk="0" hangingPunct="0">
              <a:defRPr>
                <a:solidFill>
                  <a:schemeClr val="tx1"/>
                </a:solidFill>
                <a:latin typeface="Arial" pitchFamily="34" charset="0"/>
                <a:cs typeface="Arial" pitchFamily="34" charset="0"/>
              </a:defRPr>
            </a:lvl5pPr>
            <a:lvl6pPr marL="2467441" indent="-224312" eaLnBrk="0" fontAlgn="base" hangingPunct="0">
              <a:spcBef>
                <a:spcPct val="0"/>
              </a:spcBef>
              <a:spcAft>
                <a:spcPct val="0"/>
              </a:spcAft>
              <a:defRPr>
                <a:solidFill>
                  <a:schemeClr val="tx1"/>
                </a:solidFill>
                <a:latin typeface="Arial" pitchFamily="34" charset="0"/>
                <a:cs typeface="Arial" pitchFamily="34" charset="0"/>
              </a:defRPr>
            </a:lvl6pPr>
            <a:lvl7pPr marL="2916065" indent="-224312" eaLnBrk="0" fontAlgn="base" hangingPunct="0">
              <a:spcBef>
                <a:spcPct val="0"/>
              </a:spcBef>
              <a:spcAft>
                <a:spcPct val="0"/>
              </a:spcAft>
              <a:defRPr>
                <a:solidFill>
                  <a:schemeClr val="tx1"/>
                </a:solidFill>
                <a:latin typeface="Arial" pitchFamily="34" charset="0"/>
                <a:cs typeface="Arial" pitchFamily="34" charset="0"/>
              </a:defRPr>
            </a:lvl7pPr>
            <a:lvl8pPr marL="3364692" indent="-224312" eaLnBrk="0" fontAlgn="base" hangingPunct="0">
              <a:spcBef>
                <a:spcPct val="0"/>
              </a:spcBef>
              <a:spcAft>
                <a:spcPct val="0"/>
              </a:spcAft>
              <a:defRPr>
                <a:solidFill>
                  <a:schemeClr val="tx1"/>
                </a:solidFill>
                <a:latin typeface="Arial" pitchFamily="34" charset="0"/>
                <a:cs typeface="Arial" pitchFamily="34" charset="0"/>
              </a:defRPr>
            </a:lvl8pPr>
            <a:lvl9pPr marL="3813317" indent="-224312"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fld id="{DFC2C660-9029-4CC4-A25F-403038FDDE74}" type="slidenum">
              <a:rPr lang="en-US" altLang="en-US" smtClean="0">
                <a:solidFill>
                  <a:prstClr val="black"/>
                </a:solidFill>
                <a:latin typeface="Calibri" pitchFamily="34" charset="0"/>
              </a:rPr>
              <a:pPr eaLnBrk="1" fontAlgn="base" hangingPunct="1">
                <a:spcBef>
                  <a:spcPct val="0"/>
                </a:spcBef>
                <a:spcAft>
                  <a:spcPct val="0"/>
                </a:spcAft>
              </a:pPr>
              <a:t>18</a:t>
            </a:fld>
            <a:endParaRPr lang="en-US" altLang="en-US" smtClean="0">
              <a:solidFill>
                <a:prstClr val="black"/>
              </a:solidFill>
              <a:latin typeface="Calibri" pitchFamily="34" charset="0"/>
            </a:endParaRPr>
          </a:p>
        </p:txBody>
      </p:sp>
    </p:spTree>
    <p:extLst>
      <p:ext uri="{BB962C8B-B14F-4D97-AF65-F5344CB8AC3E}">
        <p14:creationId xmlns:p14="http://schemas.microsoft.com/office/powerpoint/2010/main" val="3825082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23D5EA2-C692-E74B-A923-AB685F3A648F}" type="datetimeFigureOut">
              <a:rPr lang="en-US" smtClean="0"/>
              <a:pPr/>
              <a:t>5/23/14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8F175-70DB-4847-B26C-49F182C0756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3D5EA2-C692-E74B-A923-AB685F3A648F}" type="datetimeFigureOut">
              <a:rPr lang="en-US" smtClean="0"/>
              <a:pPr/>
              <a:t>5/23/14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68F175-70DB-4847-B26C-49F182C0756D}"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23D5EA2-C692-E74B-A923-AB685F3A648F}" type="datetimeFigureOut">
              <a:rPr lang="en-US" smtClean="0"/>
              <a:pPr/>
              <a:t>5/23/14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8F175-70DB-4847-B26C-49F182C0756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23D5EA2-C692-E74B-A923-AB685F3A648F}" type="datetimeFigureOut">
              <a:rPr lang="en-US" smtClean="0"/>
              <a:pPr/>
              <a:t>5/23/14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8F175-70DB-4847-B26C-49F182C0756D}"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9C570DA-147F-4B6A-A63B-0DF73F06685A}" type="datetimeFigureOut">
              <a:rPr lang="en-US" smtClean="0"/>
              <a:pPr/>
              <a:t>5/23/14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solidFill>
                <a:srgbClr val="E9E5DC"/>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52DE7CB-F101-4D63-8051-F9B87A00507F}" type="slidenum">
              <a:rPr lang="en-US" smtClean="0">
                <a:solidFill>
                  <a:srgbClr val="E9E5DC"/>
                </a:solidFill>
              </a:rPr>
              <a:pPr/>
              <a:t>‹#›</a:t>
            </a:fld>
            <a:endParaRPr lang="en-US">
              <a:solidFill>
                <a:srgbClr val="E9E5DC"/>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23D5EA2-C692-E74B-A923-AB685F3A648F}" type="datetimeFigureOut">
              <a:rPr lang="en-US" smtClean="0"/>
              <a:pPr/>
              <a:t>5/23/14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8F175-70DB-4847-B26C-49F182C0756D}"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9C570DA-147F-4B6A-A63B-0DF73F06685A}" type="datetimeFigureOut">
              <a:rPr lang="en-US" smtClean="0">
                <a:solidFill>
                  <a:srgbClr val="696464"/>
                </a:solidFill>
              </a:rPr>
              <a:pPr/>
              <a:t>5/23/14</a:t>
            </a:fld>
            <a:endParaRPr lang="en-US">
              <a:solidFill>
                <a:srgbClr val="696464"/>
              </a:solidFill>
            </a:endParaRPr>
          </a:p>
        </p:txBody>
      </p:sp>
      <p:sp>
        <p:nvSpPr>
          <p:cNvPr id="10" name="Slide Number Placeholder 9"/>
          <p:cNvSpPr>
            <a:spLocks noGrp="1"/>
          </p:cNvSpPr>
          <p:nvPr>
            <p:ph type="sldNum" sz="quarter" idx="16"/>
          </p:nvPr>
        </p:nvSpPr>
        <p:spPr/>
        <p:txBody>
          <a:bodyPr rtlCol="0"/>
          <a:lstStyle/>
          <a:p>
            <a:fld id="{D52DE7CB-F101-4D63-8051-F9B87A00507F}"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solidFill>
                <a:srgbClr val="696464"/>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23D5EA2-C692-E74B-A923-AB685F3A648F}" type="datetimeFigureOut">
              <a:rPr lang="en-US" smtClean="0"/>
              <a:pPr/>
              <a:t>5/23/14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8F175-70DB-4847-B26C-49F182C0756D}"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6" name="Footer Placeholder 5"/>
          <p:cNvSpPr>
            <a:spLocks noGrp="1"/>
          </p:cNvSpPr>
          <p:nvPr>
            <p:ph type="ftr" sz="quarter" idx="11"/>
          </p:nvPr>
        </p:nvSpPr>
        <p:spPr/>
        <p:txBody>
          <a:bodyPr/>
          <a:lstStyle/>
          <a:p>
            <a:endParaRPr lang="en-US">
              <a:solidFill>
                <a:srgbClr val="696464"/>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9C570DA-147F-4B6A-A63B-0DF73F06685A}" type="datetimeFigureOut">
              <a:rPr lang="en-US" smtClean="0">
                <a:solidFill>
                  <a:srgbClr val="696464"/>
                </a:solidFill>
              </a:rPr>
              <a:pPr/>
              <a:t>5/23/14</a:t>
            </a:fld>
            <a:endParaRPr lang="en-US">
              <a:solidFill>
                <a:srgbClr val="696464"/>
              </a:solidFill>
            </a:endParaRPr>
          </a:p>
        </p:txBody>
      </p:sp>
      <p:sp>
        <p:nvSpPr>
          <p:cNvPr id="10" name="Slide Number Placeholder 9"/>
          <p:cNvSpPr>
            <a:spLocks noGrp="1"/>
          </p:cNvSpPr>
          <p:nvPr>
            <p:ph type="sldNum" sz="quarter" idx="16"/>
          </p:nvPr>
        </p:nvSpPr>
        <p:spPr/>
        <p:txBody>
          <a:bodyPr rtlCol="0"/>
          <a:lstStyle/>
          <a:p>
            <a:fld id="{D52DE7CB-F101-4D63-8051-F9B87A00507F}"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solidFill>
                <a:srgbClr val="696464"/>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3D5EA2-C692-E74B-A923-AB685F3A648F}" type="datetimeFigureOut">
              <a:rPr lang="en-US" smtClean="0"/>
              <a:pPr/>
              <a:t>5/23/14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68F175-70DB-4847-B26C-49F182C0756D}"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C570DA-147F-4B6A-A63B-0DF73F06685A}" type="datetimeFigureOut">
              <a:rPr lang="en-US" smtClean="0">
                <a:solidFill>
                  <a:srgbClr val="696464"/>
                </a:solidFill>
              </a:rPr>
              <a:pPr/>
              <a:t>5/23/14</a:t>
            </a:fld>
            <a:endParaRPr lang="en-US">
              <a:solidFill>
                <a:srgbClr val="696464"/>
              </a:solidFill>
            </a:endParaRPr>
          </a:p>
        </p:txBody>
      </p:sp>
      <p:sp>
        <p:nvSpPr>
          <p:cNvPr id="5" name="Footer Placeholder 4"/>
          <p:cNvSpPr>
            <a:spLocks noGrp="1"/>
          </p:cNvSpPr>
          <p:nvPr>
            <p:ph type="ftr" sz="quarter" idx="11"/>
          </p:nvPr>
        </p:nvSpPr>
        <p:spPr/>
        <p:txBody>
          <a:bodyPr/>
          <a:lstStyle/>
          <a:p>
            <a:endParaRPr lang="en-US">
              <a:solidFill>
                <a:srgbClr val="696464"/>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52DE7CB-F101-4D63-8051-F9B87A00507F}"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9C570DA-147F-4B6A-A63B-0DF73F06685A}" type="datetimeFigureOut">
              <a:rPr lang="en-US" smtClean="0"/>
              <a:pPr/>
              <a:t>5/23/14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solidFill>
                <a:srgbClr val="E9E5DC"/>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52DE7CB-F101-4D63-8051-F9B87A00507F}" type="slidenum">
              <a:rPr lang="en-US" smtClean="0">
                <a:solidFill>
                  <a:srgbClr val="E9E5DC"/>
                </a:solidFill>
              </a:rPr>
              <a:pPr/>
              <a:t>‹#›</a:t>
            </a:fld>
            <a:endParaRPr lang="en-US">
              <a:solidFill>
                <a:srgbClr val="E9E5DC"/>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4FFC68-09B8-4B70-A018-E1A3F664239E}" type="datetimeFigureOut">
              <a:rPr lang="en-US" smtClean="0">
                <a:solidFill>
                  <a:prstClr val="black">
                    <a:tint val="75000"/>
                  </a:prstClr>
                </a:solidFill>
              </a:rPr>
              <a:pPr/>
              <a:t>5/23/14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6A5C780-C687-49E0-BEDD-70ED6B934E52}"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4FFC68-09B8-4B70-A018-E1A3F664239E}" type="datetimeFigureOut">
              <a:rPr lang="en-US" smtClean="0">
                <a:solidFill>
                  <a:prstClr val="black">
                    <a:tint val="75000"/>
                  </a:prstClr>
                </a:solidFill>
              </a:rPr>
              <a:pPr/>
              <a:t>5/23/14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6A5C780-C687-49E0-BEDD-70ED6B934E52}"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
        <p:nvSpPr>
          <p:cNvPr id="51202"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51203"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6" name="Rectangle 4"/>
          <p:cNvSpPr>
            <a:spLocks noGrp="1" noChangeArrowheads="1"/>
          </p:cNvSpPr>
          <p:nvPr>
            <p:ph type="dt" sz="half" idx="10"/>
          </p:nvPr>
        </p:nvSpPr>
        <p:spPr/>
        <p:txBody>
          <a:bodyPr/>
          <a:lstStyle>
            <a:lvl1pPr>
              <a:defRPr dirty="0"/>
            </a:lvl1pPr>
          </a:lstStyle>
          <a:p>
            <a:pPr>
              <a:defRPr/>
            </a:pPr>
            <a:endParaRPr lang="en-US" altLang="en-US">
              <a:solidFill>
                <a:srgbClr val="000000"/>
              </a:solidFill>
            </a:endParaRPr>
          </a:p>
        </p:txBody>
      </p:sp>
      <p:sp>
        <p:nvSpPr>
          <p:cNvPr id="7" name="Rectangle 5"/>
          <p:cNvSpPr>
            <a:spLocks noGrp="1" noChangeArrowheads="1"/>
          </p:cNvSpPr>
          <p:nvPr>
            <p:ph type="ftr" sz="quarter" idx="11"/>
          </p:nvPr>
        </p:nvSpPr>
        <p:spPr>
          <a:xfrm>
            <a:off x="3124200" y="6243638"/>
            <a:ext cx="2895600" cy="457200"/>
          </a:xfrm>
        </p:spPr>
        <p:txBody>
          <a:bodyPr/>
          <a:lstStyle>
            <a:lvl1pPr>
              <a:defRPr dirty="0"/>
            </a:lvl1pPr>
          </a:lstStyle>
          <a:p>
            <a:pPr>
              <a:defRPr/>
            </a:pPr>
            <a:endParaRPr lang="en-US" altLang="en-US">
              <a:solidFill>
                <a:srgbClr val="000000"/>
              </a:solidFill>
            </a:endParaRPr>
          </a:p>
        </p:txBody>
      </p:sp>
      <p:sp>
        <p:nvSpPr>
          <p:cNvPr id="8" name="Rectangle 6"/>
          <p:cNvSpPr>
            <a:spLocks noGrp="1" noChangeArrowheads="1"/>
          </p:cNvSpPr>
          <p:nvPr>
            <p:ph type="sldNum" sz="quarter" idx="12"/>
          </p:nvPr>
        </p:nvSpPr>
        <p:spPr/>
        <p:txBody>
          <a:bodyPr/>
          <a:lstStyle>
            <a:lvl1pPr>
              <a:defRPr/>
            </a:lvl1pPr>
          </a:lstStyle>
          <a:p>
            <a:pPr>
              <a:defRPr/>
            </a:pPr>
            <a:fld id="{7360F0CA-3CB2-46C6-A4E7-105DE97FC320}"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696BFB0-A025-41F6-90B5-144126B8F2A9}"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F37A15-7331-4776-B313-F60F18BE67B7}"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696BFB0-A025-41F6-90B5-144126B8F2A9}"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696BFB0-A025-41F6-90B5-144126B8F2A9}"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23D5EA2-C692-E74B-A923-AB685F3A648F}" type="datetimeFigureOut">
              <a:rPr lang="en-US" smtClean="0"/>
              <a:pPr/>
              <a:t>5/23/14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68F175-70DB-4847-B26C-49F182C0756D}"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F37A15-7331-4776-B313-F60F18BE67B7}"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F37A15-7331-4776-B313-F60F18BE67B7}"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F37A15-7331-4776-B313-F60F18BE67B7}"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F37A15-7331-4776-B313-F60F18BE67B7}"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F37A15-7331-4776-B313-F60F18BE67B7}"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EF37A15-7331-4776-B313-F60F18BE67B7}"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123D5EA2-C692-E74B-A923-AB685F3A648F}" type="datetimeFigureOut">
              <a:rPr lang="en-US" smtClean="0"/>
              <a:pPr/>
              <a:t>5/23/14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68F175-70DB-4847-B26C-49F182C075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23D5EA2-C692-E74B-A923-AB685F3A648F}" type="datetimeFigureOut">
              <a:rPr lang="en-US" smtClean="0"/>
              <a:pPr/>
              <a:t>5/23/14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68F175-70DB-4847-B26C-49F182C075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3D5EA2-C692-E74B-A923-AB685F3A648F}" type="datetimeFigureOut">
              <a:rPr lang="en-US" smtClean="0"/>
              <a:pPr/>
              <a:t>5/23/14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68F175-70DB-4847-B26C-49F182C0756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3D5EA2-C692-E74B-A923-AB685F3A648F}" type="datetimeFigureOut">
              <a:rPr lang="en-US" smtClean="0"/>
              <a:pPr/>
              <a:t>5/23/14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68F175-70DB-4847-B26C-49F182C0756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theme" Target="../theme/theme23.xml"/></Relationships>
</file>

<file path=ppt/slideMasters/_rels/slideMaster2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theme" Target="../theme/theme24.xml"/></Relationships>
</file>

<file path=ppt/slideMasters/_rels/slideMaster2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theme" Target="../theme/theme25.xml"/></Relationships>
</file>

<file path=ppt/slideMasters/_rels/slideMaster26.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theme" Target="../theme/theme26.xml"/></Relationships>
</file>

<file path=ppt/slideMasters/_rels/slideMaster27.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theme" Target="../theme/theme27.xml"/></Relationships>
</file>

<file path=ppt/slideMasters/_rels/slideMaster28.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theme" Target="../theme/theme2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3.xml"/></Relationships>
</file>

<file path=ppt/slideMasters/_rels/slideMaster30.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theme" Target="../theme/theme30.xml"/></Relationships>
</file>

<file path=ppt/slideMasters/_rels/slideMaster31.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theme" Target="../theme/theme31.xml"/></Relationships>
</file>

<file path=ppt/slideMasters/_rels/slideMaster32.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theme" Target="../theme/theme32.xml"/></Relationships>
</file>

<file path=ppt/slideMasters/_rels/slideMaster33.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theme" Target="../theme/theme33.xml"/></Relationships>
</file>

<file path=ppt/slideMasters/_rels/slideMaster34.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theme" Target="../theme/theme34.xml"/></Relationships>
</file>

<file path=ppt/slideMasters/_rels/slideMaster35.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theme" Target="../theme/theme35.xml"/></Relationships>
</file>

<file path=ppt/slideMasters/_rels/slideMaster36.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theme" Target="../theme/theme36.xml"/></Relationships>
</file>

<file path=ppt/slideMasters/_rels/slideMaster37.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theme" Target="../theme/theme37.xml"/></Relationships>
</file>

<file path=ppt/slideMasters/_rels/slideMaster38.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theme" Target="../theme/theme38.xml"/></Relationships>
</file>

<file path=ppt/slideMasters/_rels/slideMaster39.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theme" Target="../theme/theme39.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theme" Target="../theme/theme4.xml"/></Relationships>
</file>

<file path=ppt/slideMasters/_rels/slideMaster40.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theme" Target="../theme/theme40.xml"/></Relationships>
</file>

<file path=ppt/slideMasters/_rels/slideMaster41.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theme" Target="../theme/theme41.xml"/></Relationships>
</file>

<file path=ppt/slideMasters/_rels/slideMaster42.xml.rels><?xml version="1.0" encoding="UTF-8" standalone="yes"?>
<Relationships xmlns="http://schemas.openxmlformats.org/package/2006/relationships"><Relationship Id="rId1" Type="http://schemas.openxmlformats.org/officeDocument/2006/relationships/slideLayout" Target="../slideLayouts/slideLayout53.xml"/><Relationship Id="rId2" Type="http://schemas.openxmlformats.org/officeDocument/2006/relationships/theme" Target="../theme/theme42.xml"/></Relationships>
</file>

<file path=ppt/slideMasters/_rels/slideMaster43.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theme" Target="../theme/theme43.xml"/></Relationships>
</file>

<file path=ppt/slideMasters/_rels/slideMaster44.xml.rels><?xml version="1.0" encoding="UTF-8" standalone="yes"?>
<Relationships xmlns="http://schemas.openxmlformats.org/package/2006/relationships"><Relationship Id="rId1" Type="http://schemas.openxmlformats.org/officeDocument/2006/relationships/slideLayout" Target="../slideLayouts/slideLayout55.xml"/><Relationship Id="rId2" Type="http://schemas.openxmlformats.org/officeDocument/2006/relationships/theme" Target="../theme/theme44.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123D5EA2-C692-E74B-A923-AB685F3A648F}" type="datetimeFigureOut">
              <a:rPr lang="en-US" smtClean="0"/>
              <a:pPr/>
              <a:t>5/23/14</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B068F175-70DB-4847-B26C-49F182C075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82"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84"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86"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88"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90"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92"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94"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96"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98"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00"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66"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02"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04"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06"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08"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10"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12"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14"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16"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18"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20"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68"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22"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824"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EA4FFC68-09B8-4B70-A018-E1A3F664239E}" type="datetimeFigureOut">
              <a:rPr lang="en-US" smtClean="0">
                <a:solidFill>
                  <a:prstClr val="black">
                    <a:tint val="75000"/>
                  </a:prstClr>
                </a:solidFill>
              </a:rPr>
              <a:pPr defTabSz="914400"/>
              <a:t>5/23/14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D6A5C780-C687-49E0-BEDD-70ED6B934E52}" type="slidenum">
              <a:rPr lang="en-US" smtClean="0">
                <a:solidFill>
                  <a:prstClr val="black">
                    <a:tint val="75000"/>
                  </a:prstClr>
                </a:solidFill>
              </a:rPr>
              <a:pPr defTabSz="914400"/>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26"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EA4FFC68-09B8-4B70-A018-E1A3F664239E}" type="datetimeFigureOut">
              <a:rPr lang="en-US" smtClean="0">
                <a:solidFill>
                  <a:prstClr val="black">
                    <a:tint val="75000"/>
                  </a:prstClr>
                </a:solidFill>
              </a:rPr>
              <a:pPr defTabSz="914400"/>
              <a:t>5/23/14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D6A5C780-C687-49E0-BEDD-70ED6B934E52}" type="slidenum">
              <a:rPr lang="en-US" smtClean="0">
                <a:solidFill>
                  <a:prstClr val="black">
                    <a:tint val="75000"/>
                  </a:prstClr>
                </a:solidFill>
              </a:rPr>
              <a:pPr defTabSz="914400"/>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2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018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cs typeface="Arial" pitchFamily="34" charset="0"/>
              </a:defRPr>
            </a:lvl1pPr>
          </a:lstStyle>
          <a:p>
            <a:pPr defTabSz="914400" fontAlgn="base">
              <a:spcBef>
                <a:spcPct val="0"/>
              </a:spcBef>
              <a:spcAft>
                <a:spcPct val="0"/>
              </a:spcAft>
              <a:defRPr/>
            </a:pPr>
            <a:fld id="{10976284-9183-4ED5-970B-E94B8DADCAFB}" type="slidenum">
              <a:rPr lang="en-US" altLang="en-US">
                <a:solidFill>
                  <a:srgbClr val="000000"/>
                </a:solidFill>
              </a:rPr>
              <a:pPr defTabSz="914400" fontAlgn="base">
                <a:spcBef>
                  <a:spcPct val="0"/>
                </a:spcBef>
                <a:spcAft>
                  <a:spcPct val="0"/>
                </a:spcAft>
                <a:defRPr/>
              </a:pPr>
              <a:t>‹#›</a:t>
            </a:fld>
            <a:endParaRPr lang="en-US" altLang="en-US" dirty="0">
              <a:solidFill>
                <a:srgbClr val="000000"/>
              </a:solidFill>
            </a:endParaRPr>
          </a:p>
        </p:txBody>
      </p:sp>
      <p:sp>
        <p:nvSpPr>
          <p:cNvPr id="5018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018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830" r:id="rId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pitchFamily="34" charset="0"/>
        </a:defRPr>
      </a:lvl2pPr>
      <a:lvl3pPr algn="l" rtl="0" eaLnBrk="0" fontAlgn="base" hangingPunct="0">
        <a:spcBef>
          <a:spcPct val="0"/>
        </a:spcBef>
        <a:spcAft>
          <a:spcPct val="0"/>
        </a:spcAft>
        <a:defRPr sz="4200">
          <a:solidFill>
            <a:schemeClr val="tx2"/>
          </a:solidFill>
          <a:latin typeface="Garamond" pitchFamily="18" charset="0"/>
          <a:cs typeface="Arial" pitchFamily="34" charset="0"/>
        </a:defRPr>
      </a:lvl3pPr>
      <a:lvl4pPr algn="l" rtl="0" eaLnBrk="0" fontAlgn="base" hangingPunct="0">
        <a:spcBef>
          <a:spcPct val="0"/>
        </a:spcBef>
        <a:spcAft>
          <a:spcPct val="0"/>
        </a:spcAft>
        <a:defRPr sz="4200">
          <a:solidFill>
            <a:schemeClr val="tx2"/>
          </a:solidFill>
          <a:latin typeface="Garamond" pitchFamily="18" charset="0"/>
          <a:cs typeface="Arial" pitchFamily="34" charset="0"/>
        </a:defRPr>
      </a:lvl4pPr>
      <a:lvl5pPr algn="l" rtl="0" eaLnBrk="0" fontAlgn="base" hangingPunct="0">
        <a:spcBef>
          <a:spcPct val="0"/>
        </a:spcBef>
        <a:spcAft>
          <a:spcPct val="0"/>
        </a:spcAft>
        <a:defRPr sz="4200">
          <a:solidFill>
            <a:schemeClr val="tx2"/>
          </a:solidFill>
          <a:latin typeface="Garamond" pitchFamily="18" charset="0"/>
          <a:cs typeface="Arial" pitchFamily="34" charset="0"/>
        </a:defRPr>
      </a:lvl5pPr>
      <a:lvl6pPr marL="457200" algn="l" rtl="0" fontAlgn="base">
        <a:spcBef>
          <a:spcPct val="0"/>
        </a:spcBef>
        <a:spcAft>
          <a:spcPct val="0"/>
        </a:spcAft>
        <a:defRPr sz="4200">
          <a:solidFill>
            <a:schemeClr val="tx2"/>
          </a:solidFill>
          <a:latin typeface="Garamond" pitchFamily="18" charset="0"/>
          <a:cs typeface="Arial" pitchFamily="34" charset="0"/>
        </a:defRPr>
      </a:lvl6pPr>
      <a:lvl7pPr marL="914400" algn="l" rtl="0" fontAlgn="base">
        <a:spcBef>
          <a:spcPct val="0"/>
        </a:spcBef>
        <a:spcAft>
          <a:spcPct val="0"/>
        </a:spcAft>
        <a:defRPr sz="4200">
          <a:solidFill>
            <a:schemeClr val="tx2"/>
          </a:solidFill>
          <a:latin typeface="Garamond" pitchFamily="18" charset="0"/>
          <a:cs typeface="Arial" pitchFamily="34" charset="0"/>
        </a:defRPr>
      </a:lvl7pPr>
      <a:lvl8pPr marL="1371600" algn="l" rtl="0" fontAlgn="base">
        <a:spcBef>
          <a:spcPct val="0"/>
        </a:spcBef>
        <a:spcAft>
          <a:spcPct val="0"/>
        </a:spcAft>
        <a:defRPr sz="4200">
          <a:solidFill>
            <a:schemeClr val="tx2"/>
          </a:solidFill>
          <a:latin typeface="Garamond" pitchFamily="18" charset="0"/>
          <a:cs typeface="Arial" pitchFamily="34" charset="0"/>
        </a:defRPr>
      </a:lvl8pPr>
      <a:lvl9pPr marL="1828800" algn="l" rtl="0" fontAlgn="base">
        <a:spcBef>
          <a:spcPct val="0"/>
        </a:spcBef>
        <a:spcAft>
          <a:spcPct val="0"/>
        </a:spcAft>
        <a:defRPr sz="4200">
          <a:solidFill>
            <a:schemeClr val="tx2"/>
          </a:solidFill>
          <a:latin typeface="Garamond" pitchFamily="18" charset="0"/>
          <a:cs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018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cs typeface="Arial" pitchFamily="34" charset="0"/>
              </a:defRPr>
            </a:lvl1pPr>
          </a:lstStyle>
          <a:p>
            <a:pPr defTabSz="914400" fontAlgn="base">
              <a:spcBef>
                <a:spcPct val="0"/>
              </a:spcBef>
              <a:spcAft>
                <a:spcPct val="0"/>
              </a:spcAft>
              <a:defRPr/>
            </a:pPr>
            <a:fld id="{10976284-9183-4ED5-970B-E94B8DADCAFB}" type="slidenum">
              <a:rPr lang="en-US" altLang="en-US">
                <a:solidFill>
                  <a:srgbClr val="000000"/>
                </a:solidFill>
              </a:rPr>
              <a:pPr defTabSz="914400" fontAlgn="base">
                <a:spcBef>
                  <a:spcPct val="0"/>
                </a:spcBef>
                <a:spcAft>
                  <a:spcPct val="0"/>
                </a:spcAft>
                <a:defRPr/>
              </a:pPr>
              <a:t>‹#›</a:t>
            </a:fld>
            <a:endParaRPr lang="en-US" altLang="en-US" dirty="0">
              <a:solidFill>
                <a:srgbClr val="000000"/>
              </a:solidFill>
            </a:endParaRPr>
          </a:p>
        </p:txBody>
      </p:sp>
      <p:sp>
        <p:nvSpPr>
          <p:cNvPr id="5018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018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832" r:id="rId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pitchFamily="34" charset="0"/>
        </a:defRPr>
      </a:lvl2pPr>
      <a:lvl3pPr algn="l" rtl="0" eaLnBrk="0" fontAlgn="base" hangingPunct="0">
        <a:spcBef>
          <a:spcPct val="0"/>
        </a:spcBef>
        <a:spcAft>
          <a:spcPct val="0"/>
        </a:spcAft>
        <a:defRPr sz="4200">
          <a:solidFill>
            <a:schemeClr val="tx2"/>
          </a:solidFill>
          <a:latin typeface="Garamond" pitchFamily="18" charset="0"/>
          <a:cs typeface="Arial" pitchFamily="34" charset="0"/>
        </a:defRPr>
      </a:lvl3pPr>
      <a:lvl4pPr algn="l" rtl="0" eaLnBrk="0" fontAlgn="base" hangingPunct="0">
        <a:spcBef>
          <a:spcPct val="0"/>
        </a:spcBef>
        <a:spcAft>
          <a:spcPct val="0"/>
        </a:spcAft>
        <a:defRPr sz="4200">
          <a:solidFill>
            <a:schemeClr val="tx2"/>
          </a:solidFill>
          <a:latin typeface="Garamond" pitchFamily="18" charset="0"/>
          <a:cs typeface="Arial" pitchFamily="34" charset="0"/>
        </a:defRPr>
      </a:lvl4pPr>
      <a:lvl5pPr algn="l" rtl="0" eaLnBrk="0" fontAlgn="base" hangingPunct="0">
        <a:spcBef>
          <a:spcPct val="0"/>
        </a:spcBef>
        <a:spcAft>
          <a:spcPct val="0"/>
        </a:spcAft>
        <a:defRPr sz="4200">
          <a:solidFill>
            <a:schemeClr val="tx2"/>
          </a:solidFill>
          <a:latin typeface="Garamond" pitchFamily="18" charset="0"/>
          <a:cs typeface="Arial" pitchFamily="34" charset="0"/>
        </a:defRPr>
      </a:lvl5pPr>
      <a:lvl6pPr marL="457200" algn="l" rtl="0" fontAlgn="base">
        <a:spcBef>
          <a:spcPct val="0"/>
        </a:spcBef>
        <a:spcAft>
          <a:spcPct val="0"/>
        </a:spcAft>
        <a:defRPr sz="4200">
          <a:solidFill>
            <a:schemeClr val="tx2"/>
          </a:solidFill>
          <a:latin typeface="Garamond" pitchFamily="18" charset="0"/>
          <a:cs typeface="Arial" pitchFamily="34" charset="0"/>
        </a:defRPr>
      </a:lvl6pPr>
      <a:lvl7pPr marL="914400" algn="l" rtl="0" fontAlgn="base">
        <a:spcBef>
          <a:spcPct val="0"/>
        </a:spcBef>
        <a:spcAft>
          <a:spcPct val="0"/>
        </a:spcAft>
        <a:defRPr sz="4200">
          <a:solidFill>
            <a:schemeClr val="tx2"/>
          </a:solidFill>
          <a:latin typeface="Garamond" pitchFamily="18" charset="0"/>
          <a:cs typeface="Arial" pitchFamily="34" charset="0"/>
        </a:defRPr>
      </a:lvl7pPr>
      <a:lvl8pPr marL="1371600" algn="l" rtl="0" fontAlgn="base">
        <a:spcBef>
          <a:spcPct val="0"/>
        </a:spcBef>
        <a:spcAft>
          <a:spcPct val="0"/>
        </a:spcAft>
        <a:defRPr sz="4200">
          <a:solidFill>
            <a:schemeClr val="tx2"/>
          </a:solidFill>
          <a:latin typeface="Garamond" pitchFamily="18" charset="0"/>
          <a:cs typeface="Arial" pitchFamily="34" charset="0"/>
        </a:defRPr>
      </a:lvl8pPr>
      <a:lvl9pPr marL="1828800" algn="l" rtl="0" fontAlgn="base">
        <a:spcBef>
          <a:spcPct val="0"/>
        </a:spcBef>
        <a:spcAft>
          <a:spcPct val="0"/>
        </a:spcAft>
        <a:defRPr sz="4200">
          <a:solidFill>
            <a:schemeClr val="tx2"/>
          </a:solidFill>
          <a:latin typeface="Garamond" pitchFamily="18" charset="0"/>
          <a:cs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018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cs typeface="Arial" pitchFamily="34" charset="0"/>
              </a:defRPr>
            </a:lvl1pPr>
          </a:lstStyle>
          <a:p>
            <a:pPr defTabSz="914400" fontAlgn="base">
              <a:spcBef>
                <a:spcPct val="0"/>
              </a:spcBef>
              <a:spcAft>
                <a:spcPct val="0"/>
              </a:spcAft>
              <a:defRPr/>
            </a:pPr>
            <a:fld id="{10976284-9183-4ED5-970B-E94B8DADCAFB}" type="slidenum">
              <a:rPr lang="en-US" altLang="en-US">
                <a:solidFill>
                  <a:srgbClr val="000000"/>
                </a:solidFill>
              </a:rPr>
              <a:pPr defTabSz="914400" fontAlgn="base">
                <a:spcBef>
                  <a:spcPct val="0"/>
                </a:spcBef>
                <a:spcAft>
                  <a:spcPct val="0"/>
                </a:spcAft>
                <a:defRPr/>
              </a:pPr>
              <a:t>‹#›</a:t>
            </a:fld>
            <a:endParaRPr lang="en-US" altLang="en-US" dirty="0">
              <a:solidFill>
                <a:srgbClr val="000000"/>
              </a:solidFill>
            </a:endParaRPr>
          </a:p>
        </p:txBody>
      </p:sp>
      <p:sp>
        <p:nvSpPr>
          <p:cNvPr id="5018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018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834" r:id="rId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pitchFamily="34" charset="0"/>
        </a:defRPr>
      </a:lvl2pPr>
      <a:lvl3pPr algn="l" rtl="0" eaLnBrk="0" fontAlgn="base" hangingPunct="0">
        <a:spcBef>
          <a:spcPct val="0"/>
        </a:spcBef>
        <a:spcAft>
          <a:spcPct val="0"/>
        </a:spcAft>
        <a:defRPr sz="4200">
          <a:solidFill>
            <a:schemeClr val="tx2"/>
          </a:solidFill>
          <a:latin typeface="Garamond" pitchFamily="18" charset="0"/>
          <a:cs typeface="Arial" pitchFamily="34" charset="0"/>
        </a:defRPr>
      </a:lvl3pPr>
      <a:lvl4pPr algn="l" rtl="0" eaLnBrk="0" fontAlgn="base" hangingPunct="0">
        <a:spcBef>
          <a:spcPct val="0"/>
        </a:spcBef>
        <a:spcAft>
          <a:spcPct val="0"/>
        </a:spcAft>
        <a:defRPr sz="4200">
          <a:solidFill>
            <a:schemeClr val="tx2"/>
          </a:solidFill>
          <a:latin typeface="Garamond" pitchFamily="18" charset="0"/>
          <a:cs typeface="Arial" pitchFamily="34" charset="0"/>
        </a:defRPr>
      </a:lvl4pPr>
      <a:lvl5pPr algn="l" rtl="0" eaLnBrk="0" fontAlgn="base" hangingPunct="0">
        <a:spcBef>
          <a:spcPct val="0"/>
        </a:spcBef>
        <a:spcAft>
          <a:spcPct val="0"/>
        </a:spcAft>
        <a:defRPr sz="4200">
          <a:solidFill>
            <a:schemeClr val="tx2"/>
          </a:solidFill>
          <a:latin typeface="Garamond" pitchFamily="18" charset="0"/>
          <a:cs typeface="Arial" pitchFamily="34" charset="0"/>
        </a:defRPr>
      </a:lvl5pPr>
      <a:lvl6pPr marL="457200" algn="l" rtl="0" fontAlgn="base">
        <a:spcBef>
          <a:spcPct val="0"/>
        </a:spcBef>
        <a:spcAft>
          <a:spcPct val="0"/>
        </a:spcAft>
        <a:defRPr sz="4200">
          <a:solidFill>
            <a:schemeClr val="tx2"/>
          </a:solidFill>
          <a:latin typeface="Garamond" pitchFamily="18" charset="0"/>
          <a:cs typeface="Arial" pitchFamily="34" charset="0"/>
        </a:defRPr>
      </a:lvl6pPr>
      <a:lvl7pPr marL="914400" algn="l" rtl="0" fontAlgn="base">
        <a:spcBef>
          <a:spcPct val="0"/>
        </a:spcBef>
        <a:spcAft>
          <a:spcPct val="0"/>
        </a:spcAft>
        <a:defRPr sz="4200">
          <a:solidFill>
            <a:schemeClr val="tx2"/>
          </a:solidFill>
          <a:latin typeface="Garamond" pitchFamily="18" charset="0"/>
          <a:cs typeface="Arial" pitchFamily="34" charset="0"/>
        </a:defRPr>
      </a:lvl7pPr>
      <a:lvl8pPr marL="1371600" algn="l" rtl="0" fontAlgn="base">
        <a:spcBef>
          <a:spcPct val="0"/>
        </a:spcBef>
        <a:spcAft>
          <a:spcPct val="0"/>
        </a:spcAft>
        <a:defRPr sz="4200">
          <a:solidFill>
            <a:schemeClr val="tx2"/>
          </a:solidFill>
          <a:latin typeface="Garamond" pitchFamily="18" charset="0"/>
          <a:cs typeface="Arial" pitchFamily="34" charset="0"/>
        </a:defRPr>
      </a:lvl8pPr>
      <a:lvl9pPr marL="1828800" algn="l" rtl="0" fontAlgn="base">
        <a:spcBef>
          <a:spcPct val="0"/>
        </a:spcBef>
        <a:spcAft>
          <a:spcPct val="0"/>
        </a:spcAft>
        <a:defRPr sz="4200">
          <a:solidFill>
            <a:schemeClr val="tx2"/>
          </a:solidFill>
          <a:latin typeface="Garamond" pitchFamily="18" charset="0"/>
          <a:cs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018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cs typeface="Arial" pitchFamily="34" charset="0"/>
              </a:defRPr>
            </a:lvl1pPr>
          </a:lstStyle>
          <a:p>
            <a:pPr defTabSz="914400" fontAlgn="base">
              <a:spcBef>
                <a:spcPct val="0"/>
              </a:spcBef>
              <a:spcAft>
                <a:spcPct val="0"/>
              </a:spcAft>
              <a:defRPr/>
            </a:pPr>
            <a:fld id="{10976284-9183-4ED5-970B-E94B8DADCAFB}" type="slidenum">
              <a:rPr lang="en-US" altLang="en-US">
                <a:solidFill>
                  <a:srgbClr val="000000"/>
                </a:solidFill>
              </a:rPr>
              <a:pPr defTabSz="914400" fontAlgn="base">
                <a:spcBef>
                  <a:spcPct val="0"/>
                </a:spcBef>
                <a:spcAft>
                  <a:spcPct val="0"/>
                </a:spcAft>
                <a:defRPr/>
              </a:pPr>
              <a:t>‹#›</a:t>
            </a:fld>
            <a:endParaRPr lang="en-US" altLang="en-US" dirty="0">
              <a:solidFill>
                <a:srgbClr val="000000"/>
              </a:solidFill>
            </a:endParaRPr>
          </a:p>
        </p:txBody>
      </p:sp>
      <p:sp>
        <p:nvSpPr>
          <p:cNvPr id="5018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018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836" r:id="rId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pitchFamily="34" charset="0"/>
        </a:defRPr>
      </a:lvl2pPr>
      <a:lvl3pPr algn="l" rtl="0" eaLnBrk="0" fontAlgn="base" hangingPunct="0">
        <a:spcBef>
          <a:spcPct val="0"/>
        </a:spcBef>
        <a:spcAft>
          <a:spcPct val="0"/>
        </a:spcAft>
        <a:defRPr sz="4200">
          <a:solidFill>
            <a:schemeClr val="tx2"/>
          </a:solidFill>
          <a:latin typeface="Garamond" pitchFamily="18" charset="0"/>
          <a:cs typeface="Arial" pitchFamily="34" charset="0"/>
        </a:defRPr>
      </a:lvl3pPr>
      <a:lvl4pPr algn="l" rtl="0" eaLnBrk="0" fontAlgn="base" hangingPunct="0">
        <a:spcBef>
          <a:spcPct val="0"/>
        </a:spcBef>
        <a:spcAft>
          <a:spcPct val="0"/>
        </a:spcAft>
        <a:defRPr sz="4200">
          <a:solidFill>
            <a:schemeClr val="tx2"/>
          </a:solidFill>
          <a:latin typeface="Garamond" pitchFamily="18" charset="0"/>
          <a:cs typeface="Arial" pitchFamily="34" charset="0"/>
        </a:defRPr>
      </a:lvl4pPr>
      <a:lvl5pPr algn="l" rtl="0" eaLnBrk="0" fontAlgn="base" hangingPunct="0">
        <a:spcBef>
          <a:spcPct val="0"/>
        </a:spcBef>
        <a:spcAft>
          <a:spcPct val="0"/>
        </a:spcAft>
        <a:defRPr sz="4200">
          <a:solidFill>
            <a:schemeClr val="tx2"/>
          </a:solidFill>
          <a:latin typeface="Garamond" pitchFamily="18" charset="0"/>
          <a:cs typeface="Arial" pitchFamily="34" charset="0"/>
        </a:defRPr>
      </a:lvl5pPr>
      <a:lvl6pPr marL="457200" algn="l" rtl="0" fontAlgn="base">
        <a:spcBef>
          <a:spcPct val="0"/>
        </a:spcBef>
        <a:spcAft>
          <a:spcPct val="0"/>
        </a:spcAft>
        <a:defRPr sz="4200">
          <a:solidFill>
            <a:schemeClr val="tx2"/>
          </a:solidFill>
          <a:latin typeface="Garamond" pitchFamily="18" charset="0"/>
          <a:cs typeface="Arial" pitchFamily="34" charset="0"/>
        </a:defRPr>
      </a:lvl6pPr>
      <a:lvl7pPr marL="914400" algn="l" rtl="0" fontAlgn="base">
        <a:spcBef>
          <a:spcPct val="0"/>
        </a:spcBef>
        <a:spcAft>
          <a:spcPct val="0"/>
        </a:spcAft>
        <a:defRPr sz="4200">
          <a:solidFill>
            <a:schemeClr val="tx2"/>
          </a:solidFill>
          <a:latin typeface="Garamond" pitchFamily="18" charset="0"/>
          <a:cs typeface="Arial" pitchFamily="34" charset="0"/>
        </a:defRPr>
      </a:lvl7pPr>
      <a:lvl8pPr marL="1371600" algn="l" rtl="0" fontAlgn="base">
        <a:spcBef>
          <a:spcPct val="0"/>
        </a:spcBef>
        <a:spcAft>
          <a:spcPct val="0"/>
        </a:spcAft>
        <a:defRPr sz="4200">
          <a:solidFill>
            <a:schemeClr val="tx2"/>
          </a:solidFill>
          <a:latin typeface="Garamond" pitchFamily="18" charset="0"/>
          <a:cs typeface="Arial" pitchFamily="34" charset="0"/>
        </a:defRPr>
      </a:lvl8pPr>
      <a:lvl9pPr marL="1828800" algn="l" rtl="0" fontAlgn="base">
        <a:spcBef>
          <a:spcPct val="0"/>
        </a:spcBef>
        <a:spcAft>
          <a:spcPct val="0"/>
        </a:spcAft>
        <a:defRPr sz="4200">
          <a:solidFill>
            <a:schemeClr val="tx2"/>
          </a:solidFill>
          <a:latin typeface="Garamond" pitchFamily="18" charset="0"/>
          <a:cs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018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cs typeface="Arial" pitchFamily="34" charset="0"/>
              </a:defRPr>
            </a:lvl1pPr>
          </a:lstStyle>
          <a:p>
            <a:pPr defTabSz="914400" fontAlgn="base">
              <a:spcBef>
                <a:spcPct val="0"/>
              </a:spcBef>
              <a:spcAft>
                <a:spcPct val="0"/>
              </a:spcAft>
              <a:defRPr/>
            </a:pPr>
            <a:fld id="{10976284-9183-4ED5-970B-E94B8DADCAFB}" type="slidenum">
              <a:rPr lang="en-US" altLang="en-US">
                <a:solidFill>
                  <a:srgbClr val="000000"/>
                </a:solidFill>
              </a:rPr>
              <a:pPr defTabSz="914400" fontAlgn="base">
                <a:spcBef>
                  <a:spcPct val="0"/>
                </a:spcBef>
                <a:spcAft>
                  <a:spcPct val="0"/>
                </a:spcAft>
                <a:defRPr/>
              </a:pPr>
              <a:t>‹#›</a:t>
            </a:fld>
            <a:endParaRPr lang="en-US" altLang="en-US" dirty="0">
              <a:solidFill>
                <a:srgbClr val="000000"/>
              </a:solidFill>
            </a:endParaRPr>
          </a:p>
        </p:txBody>
      </p:sp>
      <p:sp>
        <p:nvSpPr>
          <p:cNvPr id="5018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018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838" r:id="rId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pitchFamily="34" charset="0"/>
        </a:defRPr>
      </a:lvl2pPr>
      <a:lvl3pPr algn="l" rtl="0" eaLnBrk="0" fontAlgn="base" hangingPunct="0">
        <a:spcBef>
          <a:spcPct val="0"/>
        </a:spcBef>
        <a:spcAft>
          <a:spcPct val="0"/>
        </a:spcAft>
        <a:defRPr sz="4200">
          <a:solidFill>
            <a:schemeClr val="tx2"/>
          </a:solidFill>
          <a:latin typeface="Garamond" pitchFamily="18" charset="0"/>
          <a:cs typeface="Arial" pitchFamily="34" charset="0"/>
        </a:defRPr>
      </a:lvl3pPr>
      <a:lvl4pPr algn="l" rtl="0" eaLnBrk="0" fontAlgn="base" hangingPunct="0">
        <a:spcBef>
          <a:spcPct val="0"/>
        </a:spcBef>
        <a:spcAft>
          <a:spcPct val="0"/>
        </a:spcAft>
        <a:defRPr sz="4200">
          <a:solidFill>
            <a:schemeClr val="tx2"/>
          </a:solidFill>
          <a:latin typeface="Garamond" pitchFamily="18" charset="0"/>
          <a:cs typeface="Arial" pitchFamily="34" charset="0"/>
        </a:defRPr>
      </a:lvl4pPr>
      <a:lvl5pPr algn="l" rtl="0" eaLnBrk="0" fontAlgn="base" hangingPunct="0">
        <a:spcBef>
          <a:spcPct val="0"/>
        </a:spcBef>
        <a:spcAft>
          <a:spcPct val="0"/>
        </a:spcAft>
        <a:defRPr sz="4200">
          <a:solidFill>
            <a:schemeClr val="tx2"/>
          </a:solidFill>
          <a:latin typeface="Garamond" pitchFamily="18" charset="0"/>
          <a:cs typeface="Arial" pitchFamily="34" charset="0"/>
        </a:defRPr>
      </a:lvl5pPr>
      <a:lvl6pPr marL="457200" algn="l" rtl="0" fontAlgn="base">
        <a:spcBef>
          <a:spcPct val="0"/>
        </a:spcBef>
        <a:spcAft>
          <a:spcPct val="0"/>
        </a:spcAft>
        <a:defRPr sz="4200">
          <a:solidFill>
            <a:schemeClr val="tx2"/>
          </a:solidFill>
          <a:latin typeface="Garamond" pitchFamily="18" charset="0"/>
          <a:cs typeface="Arial" pitchFamily="34" charset="0"/>
        </a:defRPr>
      </a:lvl6pPr>
      <a:lvl7pPr marL="914400" algn="l" rtl="0" fontAlgn="base">
        <a:spcBef>
          <a:spcPct val="0"/>
        </a:spcBef>
        <a:spcAft>
          <a:spcPct val="0"/>
        </a:spcAft>
        <a:defRPr sz="4200">
          <a:solidFill>
            <a:schemeClr val="tx2"/>
          </a:solidFill>
          <a:latin typeface="Garamond" pitchFamily="18" charset="0"/>
          <a:cs typeface="Arial" pitchFamily="34" charset="0"/>
        </a:defRPr>
      </a:lvl7pPr>
      <a:lvl8pPr marL="1371600" algn="l" rtl="0" fontAlgn="base">
        <a:spcBef>
          <a:spcPct val="0"/>
        </a:spcBef>
        <a:spcAft>
          <a:spcPct val="0"/>
        </a:spcAft>
        <a:defRPr sz="4200">
          <a:solidFill>
            <a:schemeClr val="tx2"/>
          </a:solidFill>
          <a:latin typeface="Garamond" pitchFamily="18" charset="0"/>
          <a:cs typeface="Arial" pitchFamily="34" charset="0"/>
        </a:defRPr>
      </a:lvl8pPr>
      <a:lvl9pPr marL="1828800" algn="l" rtl="0" fontAlgn="base">
        <a:spcBef>
          <a:spcPct val="0"/>
        </a:spcBef>
        <a:spcAft>
          <a:spcPct val="0"/>
        </a:spcAft>
        <a:defRPr sz="4200">
          <a:solidFill>
            <a:schemeClr val="tx2"/>
          </a:solidFill>
          <a:latin typeface="Garamond" pitchFamily="18" charset="0"/>
          <a:cs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018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cs typeface="Arial" pitchFamily="34" charset="0"/>
              </a:defRPr>
            </a:lvl1pPr>
          </a:lstStyle>
          <a:p>
            <a:pPr defTabSz="914400" fontAlgn="base">
              <a:spcBef>
                <a:spcPct val="0"/>
              </a:spcBef>
              <a:spcAft>
                <a:spcPct val="0"/>
              </a:spcAft>
              <a:defRPr/>
            </a:pPr>
            <a:fld id="{10976284-9183-4ED5-970B-E94B8DADCAFB}" type="slidenum">
              <a:rPr lang="en-US" altLang="en-US">
                <a:solidFill>
                  <a:srgbClr val="000000"/>
                </a:solidFill>
              </a:rPr>
              <a:pPr defTabSz="914400" fontAlgn="base">
                <a:spcBef>
                  <a:spcPct val="0"/>
                </a:spcBef>
                <a:spcAft>
                  <a:spcPct val="0"/>
                </a:spcAft>
                <a:defRPr/>
              </a:pPr>
              <a:t>‹#›</a:t>
            </a:fld>
            <a:endParaRPr lang="en-US" altLang="en-US" dirty="0">
              <a:solidFill>
                <a:srgbClr val="000000"/>
              </a:solidFill>
            </a:endParaRPr>
          </a:p>
        </p:txBody>
      </p:sp>
      <p:sp>
        <p:nvSpPr>
          <p:cNvPr id="5018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018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840" r:id="rId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pitchFamily="34" charset="0"/>
        </a:defRPr>
      </a:lvl2pPr>
      <a:lvl3pPr algn="l" rtl="0" eaLnBrk="0" fontAlgn="base" hangingPunct="0">
        <a:spcBef>
          <a:spcPct val="0"/>
        </a:spcBef>
        <a:spcAft>
          <a:spcPct val="0"/>
        </a:spcAft>
        <a:defRPr sz="4200">
          <a:solidFill>
            <a:schemeClr val="tx2"/>
          </a:solidFill>
          <a:latin typeface="Garamond" pitchFamily="18" charset="0"/>
          <a:cs typeface="Arial" pitchFamily="34" charset="0"/>
        </a:defRPr>
      </a:lvl3pPr>
      <a:lvl4pPr algn="l" rtl="0" eaLnBrk="0" fontAlgn="base" hangingPunct="0">
        <a:spcBef>
          <a:spcPct val="0"/>
        </a:spcBef>
        <a:spcAft>
          <a:spcPct val="0"/>
        </a:spcAft>
        <a:defRPr sz="4200">
          <a:solidFill>
            <a:schemeClr val="tx2"/>
          </a:solidFill>
          <a:latin typeface="Garamond" pitchFamily="18" charset="0"/>
          <a:cs typeface="Arial" pitchFamily="34" charset="0"/>
        </a:defRPr>
      </a:lvl4pPr>
      <a:lvl5pPr algn="l" rtl="0" eaLnBrk="0" fontAlgn="base" hangingPunct="0">
        <a:spcBef>
          <a:spcPct val="0"/>
        </a:spcBef>
        <a:spcAft>
          <a:spcPct val="0"/>
        </a:spcAft>
        <a:defRPr sz="4200">
          <a:solidFill>
            <a:schemeClr val="tx2"/>
          </a:solidFill>
          <a:latin typeface="Garamond" pitchFamily="18" charset="0"/>
          <a:cs typeface="Arial" pitchFamily="34" charset="0"/>
        </a:defRPr>
      </a:lvl5pPr>
      <a:lvl6pPr marL="457200" algn="l" rtl="0" fontAlgn="base">
        <a:spcBef>
          <a:spcPct val="0"/>
        </a:spcBef>
        <a:spcAft>
          <a:spcPct val="0"/>
        </a:spcAft>
        <a:defRPr sz="4200">
          <a:solidFill>
            <a:schemeClr val="tx2"/>
          </a:solidFill>
          <a:latin typeface="Garamond" pitchFamily="18" charset="0"/>
          <a:cs typeface="Arial" pitchFamily="34" charset="0"/>
        </a:defRPr>
      </a:lvl6pPr>
      <a:lvl7pPr marL="914400" algn="l" rtl="0" fontAlgn="base">
        <a:spcBef>
          <a:spcPct val="0"/>
        </a:spcBef>
        <a:spcAft>
          <a:spcPct val="0"/>
        </a:spcAft>
        <a:defRPr sz="4200">
          <a:solidFill>
            <a:schemeClr val="tx2"/>
          </a:solidFill>
          <a:latin typeface="Garamond" pitchFamily="18" charset="0"/>
          <a:cs typeface="Arial" pitchFamily="34" charset="0"/>
        </a:defRPr>
      </a:lvl7pPr>
      <a:lvl8pPr marL="1371600" algn="l" rtl="0" fontAlgn="base">
        <a:spcBef>
          <a:spcPct val="0"/>
        </a:spcBef>
        <a:spcAft>
          <a:spcPct val="0"/>
        </a:spcAft>
        <a:defRPr sz="4200">
          <a:solidFill>
            <a:schemeClr val="tx2"/>
          </a:solidFill>
          <a:latin typeface="Garamond" pitchFamily="18" charset="0"/>
          <a:cs typeface="Arial" pitchFamily="34" charset="0"/>
        </a:defRPr>
      </a:lvl8pPr>
      <a:lvl9pPr marL="1828800" algn="l" rtl="0" fontAlgn="base">
        <a:spcBef>
          <a:spcPct val="0"/>
        </a:spcBef>
        <a:spcAft>
          <a:spcPct val="0"/>
        </a:spcAft>
        <a:defRPr sz="4200">
          <a:solidFill>
            <a:schemeClr val="tx2"/>
          </a:solidFill>
          <a:latin typeface="Garamond" pitchFamily="18" charset="0"/>
          <a:cs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70"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018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cs typeface="Arial" pitchFamily="34" charset="0"/>
              </a:defRPr>
            </a:lvl1pPr>
          </a:lstStyle>
          <a:p>
            <a:pPr defTabSz="914400" fontAlgn="base">
              <a:spcBef>
                <a:spcPct val="0"/>
              </a:spcBef>
              <a:spcAft>
                <a:spcPct val="0"/>
              </a:spcAft>
              <a:defRPr/>
            </a:pPr>
            <a:fld id="{10976284-9183-4ED5-970B-E94B8DADCAFB}" type="slidenum">
              <a:rPr lang="en-US" altLang="en-US">
                <a:solidFill>
                  <a:srgbClr val="000000"/>
                </a:solidFill>
              </a:rPr>
              <a:pPr defTabSz="914400" fontAlgn="base">
                <a:spcBef>
                  <a:spcPct val="0"/>
                </a:spcBef>
                <a:spcAft>
                  <a:spcPct val="0"/>
                </a:spcAft>
                <a:defRPr/>
              </a:pPr>
              <a:t>‹#›</a:t>
            </a:fld>
            <a:endParaRPr lang="en-US" altLang="en-US" dirty="0">
              <a:solidFill>
                <a:srgbClr val="000000"/>
              </a:solidFill>
            </a:endParaRPr>
          </a:p>
        </p:txBody>
      </p:sp>
      <p:sp>
        <p:nvSpPr>
          <p:cNvPr id="5018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018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842" r:id="rId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pitchFamily="34" charset="0"/>
        </a:defRPr>
      </a:lvl2pPr>
      <a:lvl3pPr algn="l" rtl="0" eaLnBrk="0" fontAlgn="base" hangingPunct="0">
        <a:spcBef>
          <a:spcPct val="0"/>
        </a:spcBef>
        <a:spcAft>
          <a:spcPct val="0"/>
        </a:spcAft>
        <a:defRPr sz="4200">
          <a:solidFill>
            <a:schemeClr val="tx2"/>
          </a:solidFill>
          <a:latin typeface="Garamond" pitchFamily="18" charset="0"/>
          <a:cs typeface="Arial" pitchFamily="34" charset="0"/>
        </a:defRPr>
      </a:lvl3pPr>
      <a:lvl4pPr algn="l" rtl="0" eaLnBrk="0" fontAlgn="base" hangingPunct="0">
        <a:spcBef>
          <a:spcPct val="0"/>
        </a:spcBef>
        <a:spcAft>
          <a:spcPct val="0"/>
        </a:spcAft>
        <a:defRPr sz="4200">
          <a:solidFill>
            <a:schemeClr val="tx2"/>
          </a:solidFill>
          <a:latin typeface="Garamond" pitchFamily="18" charset="0"/>
          <a:cs typeface="Arial" pitchFamily="34" charset="0"/>
        </a:defRPr>
      </a:lvl4pPr>
      <a:lvl5pPr algn="l" rtl="0" eaLnBrk="0" fontAlgn="base" hangingPunct="0">
        <a:spcBef>
          <a:spcPct val="0"/>
        </a:spcBef>
        <a:spcAft>
          <a:spcPct val="0"/>
        </a:spcAft>
        <a:defRPr sz="4200">
          <a:solidFill>
            <a:schemeClr val="tx2"/>
          </a:solidFill>
          <a:latin typeface="Garamond" pitchFamily="18" charset="0"/>
          <a:cs typeface="Arial" pitchFamily="34" charset="0"/>
        </a:defRPr>
      </a:lvl5pPr>
      <a:lvl6pPr marL="457200" algn="l" rtl="0" fontAlgn="base">
        <a:spcBef>
          <a:spcPct val="0"/>
        </a:spcBef>
        <a:spcAft>
          <a:spcPct val="0"/>
        </a:spcAft>
        <a:defRPr sz="4200">
          <a:solidFill>
            <a:schemeClr val="tx2"/>
          </a:solidFill>
          <a:latin typeface="Garamond" pitchFamily="18" charset="0"/>
          <a:cs typeface="Arial" pitchFamily="34" charset="0"/>
        </a:defRPr>
      </a:lvl6pPr>
      <a:lvl7pPr marL="914400" algn="l" rtl="0" fontAlgn="base">
        <a:spcBef>
          <a:spcPct val="0"/>
        </a:spcBef>
        <a:spcAft>
          <a:spcPct val="0"/>
        </a:spcAft>
        <a:defRPr sz="4200">
          <a:solidFill>
            <a:schemeClr val="tx2"/>
          </a:solidFill>
          <a:latin typeface="Garamond" pitchFamily="18" charset="0"/>
          <a:cs typeface="Arial" pitchFamily="34" charset="0"/>
        </a:defRPr>
      </a:lvl7pPr>
      <a:lvl8pPr marL="1371600" algn="l" rtl="0" fontAlgn="base">
        <a:spcBef>
          <a:spcPct val="0"/>
        </a:spcBef>
        <a:spcAft>
          <a:spcPct val="0"/>
        </a:spcAft>
        <a:defRPr sz="4200">
          <a:solidFill>
            <a:schemeClr val="tx2"/>
          </a:solidFill>
          <a:latin typeface="Garamond" pitchFamily="18" charset="0"/>
          <a:cs typeface="Arial" pitchFamily="34" charset="0"/>
        </a:defRPr>
      </a:lvl8pPr>
      <a:lvl9pPr marL="1828800" algn="l" rtl="0" fontAlgn="base">
        <a:spcBef>
          <a:spcPct val="0"/>
        </a:spcBef>
        <a:spcAft>
          <a:spcPct val="0"/>
        </a:spcAft>
        <a:defRPr sz="4200">
          <a:solidFill>
            <a:schemeClr val="tx2"/>
          </a:solidFill>
          <a:latin typeface="Garamond" pitchFamily="18" charset="0"/>
          <a:cs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018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cs typeface="Arial" pitchFamily="34" charset="0"/>
              </a:defRPr>
            </a:lvl1pPr>
          </a:lstStyle>
          <a:p>
            <a:pPr defTabSz="914400" fontAlgn="base">
              <a:spcBef>
                <a:spcPct val="0"/>
              </a:spcBef>
              <a:spcAft>
                <a:spcPct val="0"/>
              </a:spcAft>
              <a:defRPr/>
            </a:pPr>
            <a:fld id="{10976284-9183-4ED5-970B-E94B8DADCAFB}" type="slidenum">
              <a:rPr lang="en-US" altLang="en-US">
                <a:solidFill>
                  <a:srgbClr val="000000"/>
                </a:solidFill>
              </a:rPr>
              <a:pPr defTabSz="914400" fontAlgn="base">
                <a:spcBef>
                  <a:spcPct val="0"/>
                </a:spcBef>
                <a:spcAft>
                  <a:spcPct val="0"/>
                </a:spcAft>
                <a:defRPr/>
              </a:pPr>
              <a:t>‹#›</a:t>
            </a:fld>
            <a:endParaRPr lang="en-US" altLang="en-US" dirty="0">
              <a:solidFill>
                <a:srgbClr val="000000"/>
              </a:solidFill>
            </a:endParaRPr>
          </a:p>
        </p:txBody>
      </p:sp>
      <p:sp>
        <p:nvSpPr>
          <p:cNvPr id="5018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018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844" r:id="rId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pitchFamily="34" charset="0"/>
        </a:defRPr>
      </a:lvl2pPr>
      <a:lvl3pPr algn="l" rtl="0" eaLnBrk="0" fontAlgn="base" hangingPunct="0">
        <a:spcBef>
          <a:spcPct val="0"/>
        </a:spcBef>
        <a:spcAft>
          <a:spcPct val="0"/>
        </a:spcAft>
        <a:defRPr sz="4200">
          <a:solidFill>
            <a:schemeClr val="tx2"/>
          </a:solidFill>
          <a:latin typeface="Garamond" pitchFamily="18" charset="0"/>
          <a:cs typeface="Arial" pitchFamily="34" charset="0"/>
        </a:defRPr>
      </a:lvl3pPr>
      <a:lvl4pPr algn="l" rtl="0" eaLnBrk="0" fontAlgn="base" hangingPunct="0">
        <a:spcBef>
          <a:spcPct val="0"/>
        </a:spcBef>
        <a:spcAft>
          <a:spcPct val="0"/>
        </a:spcAft>
        <a:defRPr sz="4200">
          <a:solidFill>
            <a:schemeClr val="tx2"/>
          </a:solidFill>
          <a:latin typeface="Garamond" pitchFamily="18" charset="0"/>
          <a:cs typeface="Arial" pitchFamily="34" charset="0"/>
        </a:defRPr>
      </a:lvl4pPr>
      <a:lvl5pPr algn="l" rtl="0" eaLnBrk="0" fontAlgn="base" hangingPunct="0">
        <a:spcBef>
          <a:spcPct val="0"/>
        </a:spcBef>
        <a:spcAft>
          <a:spcPct val="0"/>
        </a:spcAft>
        <a:defRPr sz="4200">
          <a:solidFill>
            <a:schemeClr val="tx2"/>
          </a:solidFill>
          <a:latin typeface="Garamond" pitchFamily="18" charset="0"/>
          <a:cs typeface="Arial" pitchFamily="34" charset="0"/>
        </a:defRPr>
      </a:lvl5pPr>
      <a:lvl6pPr marL="457200" algn="l" rtl="0" fontAlgn="base">
        <a:spcBef>
          <a:spcPct val="0"/>
        </a:spcBef>
        <a:spcAft>
          <a:spcPct val="0"/>
        </a:spcAft>
        <a:defRPr sz="4200">
          <a:solidFill>
            <a:schemeClr val="tx2"/>
          </a:solidFill>
          <a:latin typeface="Garamond" pitchFamily="18" charset="0"/>
          <a:cs typeface="Arial" pitchFamily="34" charset="0"/>
        </a:defRPr>
      </a:lvl6pPr>
      <a:lvl7pPr marL="914400" algn="l" rtl="0" fontAlgn="base">
        <a:spcBef>
          <a:spcPct val="0"/>
        </a:spcBef>
        <a:spcAft>
          <a:spcPct val="0"/>
        </a:spcAft>
        <a:defRPr sz="4200">
          <a:solidFill>
            <a:schemeClr val="tx2"/>
          </a:solidFill>
          <a:latin typeface="Garamond" pitchFamily="18" charset="0"/>
          <a:cs typeface="Arial" pitchFamily="34" charset="0"/>
        </a:defRPr>
      </a:lvl7pPr>
      <a:lvl8pPr marL="1371600" algn="l" rtl="0" fontAlgn="base">
        <a:spcBef>
          <a:spcPct val="0"/>
        </a:spcBef>
        <a:spcAft>
          <a:spcPct val="0"/>
        </a:spcAft>
        <a:defRPr sz="4200">
          <a:solidFill>
            <a:schemeClr val="tx2"/>
          </a:solidFill>
          <a:latin typeface="Garamond" pitchFamily="18" charset="0"/>
          <a:cs typeface="Arial" pitchFamily="34" charset="0"/>
        </a:defRPr>
      </a:lvl8pPr>
      <a:lvl9pPr marL="1828800" algn="l" rtl="0" fontAlgn="base">
        <a:spcBef>
          <a:spcPct val="0"/>
        </a:spcBef>
        <a:spcAft>
          <a:spcPct val="0"/>
        </a:spcAft>
        <a:defRPr sz="4200">
          <a:solidFill>
            <a:schemeClr val="tx2"/>
          </a:solidFill>
          <a:latin typeface="Garamond" pitchFamily="18" charset="0"/>
          <a:cs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018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cs typeface="Arial" pitchFamily="34" charset="0"/>
              </a:defRPr>
            </a:lvl1pPr>
          </a:lstStyle>
          <a:p>
            <a:pPr defTabSz="914400" fontAlgn="base">
              <a:spcBef>
                <a:spcPct val="0"/>
              </a:spcBef>
              <a:spcAft>
                <a:spcPct val="0"/>
              </a:spcAft>
              <a:defRPr/>
            </a:pPr>
            <a:fld id="{10976284-9183-4ED5-970B-E94B8DADCAFB}" type="slidenum">
              <a:rPr lang="en-US" altLang="en-US">
                <a:solidFill>
                  <a:srgbClr val="000000"/>
                </a:solidFill>
              </a:rPr>
              <a:pPr defTabSz="914400" fontAlgn="base">
                <a:spcBef>
                  <a:spcPct val="0"/>
                </a:spcBef>
                <a:spcAft>
                  <a:spcPct val="0"/>
                </a:spcAft>
                <a:defRPr/>
              </a:pPr>
              <a:t>‹#›</a:t>
            </a:fld>
            <a:endParaRPr lang="en-US" altLang="en-US" dirty="0">
              <a:solidFill>
                <a:srgbClr val="000000"/>
              </a:solidFill>
            </a:endParaRPr>
          </a:p>
        </p:txBody>
      </p:sp>
      <p:sp>
        <p:nvSpPr>
          <p:cNvPr id="5018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018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846" r:id="rId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pitchFamily="34" charset="0"/>
        </a:defRPr>
      </a:lvl2pPr>
      <a:lvl3pPr algn="l" rtl="0" eaLnBrk="0" fontAlgn="base" hangingPunct="0">
        <a:spcBef>
          <a:spcPct val="0"/>
        </a:spcBef>
        <a:spcAft>
          <a:spcPct val="0"/>
        </a:spcAft>
        <a:defRPr sz="4200">
          <a:solidFill>
            <a:schemeClr val="tx2"/>
          </a:solidFill>
          <a:latin typeface="Garamond" pitchFamily="18" charset="0"/>
          <a:cs typeface="Arial" pitchFamily="34" charset="0"/>
        </a:defRPr>
      </a:lvl3pPr>
      <a:lvl4pPr algn="l" rtl="0" eaLnBrk="0" fontAlgn="base" hangingPunct="0">
        <a:spcBef>
          <a:spcPct val="0"/>
        </a:spcBef>
        <a:spcAft>
          <a:spcPct val="0"/>
        </a:spcAft>
        <a:defRPr sz="4200">
          <a:solidFill>
            <a:schemeClr val="tx2"/>
          </a:solidFill>
          <a:latin typeface="Garamond" pitchFamily="18" charset="0"/>
          <a:cs typeface="Arial" pitchFamily="34" charset="0"/>
        </a:defRPr>
      </a:lvl4pPr>
      <a:lvl5pPr algn="l" rtl="0" eaLnBrk="0" fontAlgn="base" hangingPunct="0">
        <a:spcBef>
          <a:spcPct val="0"/>
        </a:spcBef>
        <a:spcAft>
          <a:spcPct val="0"/>
        </a:spcAft>
        <a:defRPr sz="4200">
          <a:solidFill>
            <a:schemeClr val="tx2"/>
          </a:solidFill>
          <a:latin typeface="Garamond" pitchFamily="18" charset="0"/>
          <a:cs typeface="Arial" pitchFamily="34" charset="0"/>
        </a:defRPr>
      </a:lvl5pPr>
      <a:lvl6pPr marL="457200" algn="l" rtl="0" fontAlgn="base">
        <a:spcBef>
          <a:spcPct val="0"/>
        </a:spcBef>
        <a:spcAft>
          <a:spcPct val="0"/>
        </a:spcAft>
        <a:defRPr sz="4200">
          <a:solidFill>
            <a:schemeClr val="tx2"/>
          </a:solidFill>
          <a:latin typeface="Garamond" pitchFamily="18" charset="0"/>
          <a:cs typeface="Arial" pitchFamily="34" charset="0"/>
        </a:defRPr>
      </a:lvl6pPr>
      <a:lvl7pPr marL="914400" algn="l" rtl="0" fontAlgn="base">
        <a:spcBef>
          <a:spcPct val="0"/>
        </a:spcBef>
        <a:spcAft>
          <a:spcPct val="0"/>
        </a:spcAft>
        <a:defRPr sz="4200">
          <a:solidFill>
            <a:schemeClr val="tx2"/>
          </a:solidFill>
          <a:latin typeface="Garamond" pitchFamily="18" charset="0"/>
          <a:cs typeface="Arial" pitchFamily="34" charset="0"/>
        </a:defRPr>
      </a:lvl7pPr>
      <a:lvl8pPr marL="1371600" algn="l" rtl="0" fontAlgn="base">
        <a:spcBef>
          <a:spcPct val="0"/>
        </a:spcBef>
        <a:spcAft>
          <a:spcPct val="0"/>
        </a:spcAft>
        <a:defRPr sz="4200">
          <a:solidFill>
            <a:schemeClr val="tx2"/>
          </a:solidFill>
          <a:latin typeface="Garamond" pitchFamily="18" charset="0"/>
          <a:cs typeface="Arial" pitchFamily="34" charset="0"/>
        </a:defRPr>
      </a:lvl8pPr>
      <a:lvl9pPr marL="1828800" algn="l" rtl="0" fontAlgn="base">
        <a:spcBef>
          <a:spcPct val="0"/>
        </a:spcBef>
        <a:spcAft>
          <a:spcPct val="0"/>
        </a:spcAft>
        <a:defRPr sz="4200">
          <a:solidFill>
            <a:schemeClr val="tx2"/>
          </a:solidFill>
          <a:latin typeface="Garamond" pitchFamily="18" charset="0"/>
          <a:cs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018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cs typeface="Arial" pitchFamily="34" charset="0"/>
              </a:defRPr>
            </a:lvl1pPr>
          </a:lstStyle>
          <a:p>
            <a:pPr defTabSz="914400" fontAlgn="base">
              <a:spcBef>
                <a:spcPct val="0"/>
              </a:spcBef>
              <a:spcAft>
                <a:spcPct val="0"/>
              </a:spcAft>
              <a:defRPr/>
            </a:pPr>
            <a:fld id="{10976284-9183-4ED5-970B-E94B8DADCAFB}" type="slidenum">
              <a:rPr lang="en-US" altLang="en-US">
                <a:solidFill>
                  <a:srgbClr val="000000"/>
                </a:solidFill>
              </a:rPr>
              <a:pPr defTabSz="914400" fontAlgn="base">
                <a:spcBef>
                  <a:spcPct val="0"/>
                </a:spcBef>
                <a:spcAft>
                  <a:spcPct val="0"/>
                </a:spcAft>
                <a:defRPr/>
              </a:pPr>
              <a:t>‹#›</a:t>
            </a:fld>
            <a:endParaRPr lang="en-US" altLang="en-US" dirty="0">
              <a:solidFill>
                <a:srgbClr val="000000"/>
              </a:solidFill>
            </a:endParaRPr>
          </a:p>
        </p:txBody>
      </p:sp>
      <p:sp>
        <p:nvSpPr>
          <p:cNvPr id="5018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018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848" r:id="rId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pitchFamily="34" charset="0"/>
        </a:defRPr>
      </a:lvl2pPr>
      <a:lvl3pPr algn="l" rtl="0" eaLnBrk="0" fontAlgn="base" hangingPunct="0">
        <a:spcBef>
          <a:spcPct val="0"/>
        </a:spcBef>
        <a:spcAft>
          <a:spcPct val="0"/>
        </a:spcAft>
        <a:defRPr sz="4200">
          <a:solidFill>
            <a:schemeClr val="tx2"/>
          </a:solidFill>
          <a:latin typeface="Garamond" pitchFamily="18" charset="0"/>
          <a:cs typeface="Arial" pitchFamily="34" charset="0"/>
        </a:defRPr>
      </a:lvl3pPr>
      <a:lvl4pPr algn="l" rtl="0" eaLnBrk="0" fontAlgn="base" hangingPunct="0">
        <a:spcBef>
          <a:spcPct val="0"/>
        </a:spcBef>
        <a:spcAft>
          <a:spcPct val="0"/>
        </a:spcAft>
        <a:defRPr sz="4200">
          <a:solidFill>
            <a:schemeClr val="tx2"/>
          </a:solidFill>
          <a:latin typeface="Garamond" pitchFamily="18" charset="0"/>
          <a:cs typeface="Arial" pitchFamily="34" charset="0"/>
        </a:defRPr>
      </a:lvl4pPr>
      <a:lvl5pPr algn="l" rtl="0" eaLnBrk="0" fontAlgn="base" hangingPunct="0">
        <a:spcBef>
          <a:spcPct val="0"/>
        </a:spcBef>
        <a:spcAft>
          <a:spcPct val="0"/>
        </a:spcAft>
        <a:defRPr sz="4200">
          <a:solidFill>
            <a:schemeClr val="tx2"/>
          </a:solidFill>
          <a:latin typeface="Garamond" pitchFamily="18" charset="0"/>
          <a:cs typeface="Arial" pitchFamily="34" charset="0"/>
        </a:defRPr>
      </a:lvl5pPr>
      <a:lvl6pPr marL="457200" algn="l" rtl="0" fontAlgn="base">
        <a:spcBef>
          <a:spcPct val="0"/>
        </a:spcBef>
        <a:spcAft>
          <a:spcPct val="0"/>
        </a:spcAft>
        <a:defRPr sz="4200">
          <a:solidFill>
            <a:schemeClr val="tx2"/>
          </a:solidFill>
          <a:latin typeface="Garamond" pitchFamily="18" charset="0"/>
          <a:cs typeface="Arial" pitchFamily="34" charset="0"/>
        </a:defRPr>
      </a:lvl6pPr>
      <a:lvl7pPr marL="914400" algn="l" rtl="0" fontAlgn="base">
        <a:spcBef>
          <a:spcPct val="0"/>
        </a:spcBef>
        <a:spcAft>
          <a:spcPct val="0"/>
        </a:spcAft>
        <a:defRPr sz="4200">
          <a:solidFill>
            <a:schemeClr val="tx2"/>
          </a:solidFill>
          <a:latin typeface="Garamond" pitchFamily="18" charset="0"/>
          <a:cs typeface="Arial" pitchFamily="34" charset="0"/>
        </a:defRPr>
      </a:lvl7pPr>
      <a:lvl8pPr marL="1371600" algn="l" rtl="0" fontAlgn="base">
        <a:spcBef>
          <a:spcPct val="0"/>
        </a:spcBef>
        <a:spcAft>
          <a:spcPct val="0"/>
        </a:spcAft>
        <a:defRPr sz="4200">
          <a:solidFill>
            <a:schemeClr val="tx2"/>
          </a:solidFill>
          <a:latin typeface="Garamond" pitchFamily="18" charset="0"/>
          <a:cs typeface="Arial" pitchFamily="34" charset="0"/>
        </a:defRPr>
      </a:lvl8pPr>
      <a:lvl9pPr marL="1828800" algn="l" rtl="0" fontAlgn="base">
        <a:spcBef>
          <a:spcPct val="0"/>
        </a:spcBef>
        <a:spcAft>
          <a:spcPct val="0"/>
        </a:spcAft>
        <a:defRPr sz="4200">
          <a:solidFill>
            <a:schemeClr val="tx2"/>
          </a:solidFill>
          <a:latin typeface="Garamond" pitchFamily="18" charset="0"/>
          <a:cs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018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dirty="0">
                <a:latin typeface="+mj-lt"/>
                <a:cs typeface="Arial" pitchFamily="34" charset="0"/>
              </a:defRPr>
            </a:lvl1pPr>
          </a:lstStyle>
          <a:p>
            <a:pPr defTabSz="914400" fontAlgn="base">
              <a:spcBef>
                <a:spcPct val="0"/>
              </a:spcBef>
              <a:spcAft>
                <a:spcPct val="0"/>
              </a:spcAft>
              <a:defRPr/>
            </a:pPr>
            <a:endParaRPr lang="en-US" altLang="en-US">
              <a:solidFill>
                <a:srgbClr val="000000"/>
              </a:solidFill>
            </a:endParaRPr>
          </a:p>
        </p:txBody>
      </p:sp>
      <p:sp>
        <p:nvSpPr>
          <p:cNvPr id="5018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cs typeface="Arial" pitchFamily="34" charset="0"/>
              </a:defRPr>
            </a:lvl1pPr>
          </a:lstStyle>
          <a:p>
            <a:pPr defTabSz="914400" fontAlgn="base">
              <a:spcBef>
                <a:spcPct val="0"/>
              </a:spcBef>
              <a:spcAft>
                <a:spcPct val="0"/>
              </a:spcAft>
              <a:defRPr/>
            </a:pPr>
            <a:fld id="{10976284-9183-4ED5-970B-E94B8DADCAFB}" type="slidenum">
              <a:rPr lang="en-US" altLang="en-US">
                <a:solidFill>
                  <a:srgbClr val="000000"/>
                </a:solidFill>
              </a:rPr>
              <a:pPr defTabSz="914400" fontAlgn="base">
                <a:spcBef>
                  <a:spcPct val="0"/>
                </a:spcBef>
                <a:spcAft>
                  <a:spcPct val="0"/>
                </a:spcAft>
                <a:defRPr/>
              </a:pPr>
              <a:t>‹#›</a:t>
            </a:fld>
            <a:endParaRPr lang="en-US" altLang="en-US" dirty="0">
              <a:solidFill>
                <a:srgbClr val="000000"/>
              </a:solidFill>
            </a:endParaRPr>
          </a:p>
        </p:txBody>
      </p:sp>
      <p:sp>
        <p:nvSpPr>
          <p:cNvPr id="5018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defTabSz="914400" fontAlgn="base">
              <a:spcBef>
                <a:spcPct val="0"/>
              </a:spcBef>
              <a:spcAft>
                <a:spcPct val="0"/>
              </a:spcAft>
              <a:defRPr/>
            </a:pPr>
            <a:endParaRPr lang="en-US" dirty="0">
              <a:solidFill>
                <a:srgbClr val="000000"/>
              </a:solidFill>
            </a:endParaRPr>
          </a:p>
        </p:txBody>
      </p:sp>
      <p:sp>
        <p:nvSpPr>
          <p:cNvPr id="5018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defTabSz="914400" fontAlgn="base">
              <a:spcBef>
                <a:spcPct val="0"/>
              </a:spcBef>
              <a:spcAft>
                <a:spcPct val="0"/>
              </a:spcAft>
              <a:defRPr/>
            </a:pPr>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850" r:id="rId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pitchFamily="34" charset="0"/>
        </a:defRPr>
      </a:lvl2pPr>
      <a:lvl3pPr algn="l" rtl="0" eaLnBrk="0" fontAlgn="base" hangingPunct="0">
        <a:spcBef>
          <a:spcPct val="0"/>
        </a:spcBef>
        <a:spcAft>
          <a:spcPct val="0"/>
        </a:spcAft>
        <a:defRPr sz="4200">
          <a:solidFill>
            <a:schemeClr val="tx2"/>
          </a:solidFill>
          <a:latin typeface="Garamond" pitchFamily="18" charset="0"/>
          <a:cs typeface="Arial" pitchFamily="34" charset="0"/>
        </a:defRPr>
      </a:lvl3pPr>
      <a:lvl4pPr algn="l" rtl="0" eaLnBrk="0" fontAlgn="base" hangingPunct="0">
        <a:spcBef>
          <a:spcPct val="0"/>
        </a:spcBef>
        <a:spcAft>
          <a:spcPct val="0"/>
        </a:spcAft>
        <a:defRPr sz="4200">
          <a:solidFill>
            <a:schemeClr val="tx2"/>
          </a:solidFill>
          <a:latin typeface="Garamond" pitchFamily="18" charset="0"/>
          <a:cs typeface="Arial" pitchFamily="34" charset="0"/>
        </a:defRPr>
      </a:lvl4pPr>
      <a:lvl5pPr algn="l" rtl="0" eaLnBrk="0" fontAlgn="base" hangingPunct="0">
        <a:spcBef>
          <a:spcPct val="0"/>
        </a:spcBef>
        <a:spcAft>
          <a:spcPct val="0"/>
        </a:spcAft>
        <a:defRPr sz="4200">
          <a:solidFill>
            <a:schemeClr val="tx2"/>
          </a:solidFill>
          <a:latin typeface="Garamond" pitchFamily="18" charset="0"/>
          <a:cs typeface="Arial" pitchFamily="34" charset="0"/>
        </a:defRPr>
      </a:lvl5pPr>
      <a:lvl6pPr marL="457200" algn="l" rtl="0" fontAlgn="base">
        <a:spcBef>
          <a:spcPct val="0"/>
        </a:spcBef>
        <a:spcAft>
          <a:spcPct val="0"/>
        </a:spcAft>
        <a:defRPr sz="4200">
          <a:solidFill>
            <a:schemeClr val="tx2"/>
          </a:solidFill>
          <a:latin typeface="Garamond" pitchFamily="18" charset="0"/>
          <a:cs typeface="Arial" pitchFamily="34" charset="0"/>
        </a:defRPr>
      </a:lvl6pPr>
      <a:lvl7pPr marL="914400" algn="l" rtl="0" fontAlgn="base">
        <a:spcBef>
          <a:spcPct val="0"/>
        </a:spcBef>
        <a:spcAft>
          <a:spcPct val="0"/>
        </a:spcAft>
        <a:defRPr sz="4200">
          <a:solidFill>
            <a:schemeClr val="tx2"/>
          </a:solidFill>
          <a:latin typeface="Garamond" pitchFamily="18" charset="0"/>
          <a:cs typeface="Arial" pitchFamily="34" charset="0"/>
        </a:defRPr>
      </a:lvl7pPr>
      <a:lvl8pPr marL="1371600" algn="l" rtl="0" fontAlgn="base">
        <a:spcBef>
          <a:spcPct val="0"/>
        </a:spcBef>
        <a:spcAft>
          <a:spcPct val="0"/>
        </a:spcAft>
        <a:defRPr sz="4200">
          <a:solidFill>
            <a:schemeClr val="tx2"/>
          </a:solidFill>
          <a:latin typeface="Garamond" pitchFamily="18" charset="0"/>
          <a:cs typeface="Arial" pitchFamily="34" charset="0"/>
        </a:defRPr>
      </a:lvl8pPr>
      <a:lvl9pPr marL="1828800" algn="l" rtl="0" fontAlgn="base">
        <a:spcBef>
          <a:spcPct val="0"/>
        </a:spcBef>
        <a:spcAft>
          <a:spcPct val="0"/>
        </a:spcAft>
        <a:defRPr sz="4200">
          <a:solidFill>
            <a:schemeClr val="tx2"/>
          </a:solidFill>
          <a:latin typeface="Garamond" pitchFamily="18" charset="0"/>
          <a:cs typeface="Arial" pitchFamily="34"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72"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74"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76"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78"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a:fld id="{A9C570DA-147F-4B6A-A63B-0DF73F06685A}" type="datetimeFigureOut">
              <a:rPr lang="en-US" smtClean="0">
                <a:solidFill>
                  <a:srgbClr val="696464"/>
                </a:solidFill>
              </a:rPr>
              <a:pPr defTabSz="914400"/>
              <a:t>5/23/14</a:t>
            </a:fld>
            <a:endParaRPr lang="en-US">
              <a:solidFill>
                <a:srgbClr val="696464"/>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a:endParaRPr lang="en-US">
              <a:solidFill>
                <a:srgbClr val="696464"/>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a:fld id="{D52DE7CB-F101-4D63-8051-F9B87A00507F}" type="slidenum">
              <a:rPr lang="en-US" smtClean="0"/>
              <a:pPr defTabSz="914400"/>
              <a:t>‹#›</a:t>
            </a:fld>
            <a:endParaRPr lang="en-US"/>
          </a:p>
        </p:txBody>
      </p:sp>
    </p:spTree>
  </p:cSld>
  <p:clrMap bg1="lt1" tx1="dk1" bg2="lt2" tx2="dk2" accent1="accent1" accent2="accent2" accent3="accent3" accent4="accent4" accent5="accent5" accent6="accent6" hlink="hlink" folHlink="folHlink"/>
  <p:sldLayoutIdLst>
    <p:sldLayoutId id="2147483780" r:id="rId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43.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www.irs.gov/taxtopics/tc851.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hyperlink" Target="http://cdn.aclusandiego.org/wp-content/uploads/2014/05/ACAs-Impact-on-Immigrants-CA-final-5-2-14.pdf" TargetMode="External"/><Relationship Id="rId4" Type="http://schemas.openxmlformats.org/officeDocument/2006/relationships/hyperlink" Target="http://cdn.aclusandiego.org/wp-content/uploads/2014/05/ACAs-Impact-on-Immigrants-CA-SD-espanol-5-9-14.pdf" TargetMode="External"/><Relationship Id="rId5" Type="http://schemas.openxmlformats.org/officeDocument/2006/relationships/hyperlink" Target="http://cdn.aclusandiego.org/wp-content/uploads/2014/05/cheatsheet-bilingual-5-12-14.pdf" TargetMode="External"/><Relationship Id="rId6" Type="http://schemas.openxmlformats.org/officeDocument/2006/relationships/hyperlink" Target="http://www.irs.gov/uac/Questions-and-Answers-on-the-Individual-Shared-Responsibility-Provision" TargetMode="External"/><Relationship Id="rId7" Type="http://schemas.openxmlformats.org/officeDocument/2006/relationships/hyperlink" Target="http://www.coveredca.com/coverage-basics/special-enrollment/" TargetMode="External"/><Relationship Id="rId8" Type="http://schemas.openxmlformats.org/officeDocument/2006/relationships/hyperlink" Target="http://www.healthreformbeyondthebasics.org/slide-deck-special-enrollment-periods-and-exemptions/" TargetMode="External"/><Relationship Id="rId9" Type="http://schemas.openxmlformats.org/officeDocument/2006/relationships/hyperlink" Target="http://www.healthlaw.org/" TargetMode="External"/><Relationship Id="rId10"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hyperlink" Target="http://www.aclusandiego.org/affordable-care-act-immigrant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 Id="rId3" Type="http://schemas.openxmlformats.org/officeDocument/2006/relationships/image" Target="../media/image15.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6.wmf"/></Relationships>
</file>

<file path=ppt/slides/_rels/slide2.xml.rels><?xml version="1.0" encoding="UTF-8" standalone="yes"?>
<Relationships xmlns="http://schemas.openxmlformats.org/package/2006/relationships"><Relationship Id="rId3" Type="http://schemas.openxmlformats.org/officeDocument/2006/relationships/hyperlink" Target="mailto:Lessard@nilc.org" TargetMode="External"/><Relationship Id="rId4" Type="http://schemas.openxmlformats.org/officeDocument/2006/relationships/hyperlink" Target="mailto:bestudillo@caimmigrant.org" TargetMode="External"/><Relationship Id="rId5" Type="http://schemas.openxmlformats.org/officeDocument/2006/relationships/image" Target="../media/image7.jpeg"/><Relationship Id="rId6" Type="http://schemas.openxmlformats.org/officeDocument/2006/relationships/image" Target="../media/image8.jpeg"/><Relationship Id="rId7" Type="http://schemas.openxmlformats.org/officeDocument/2006/relationships/image" Target="../media/image9.jpeg"/><Relationship Id="rId1" Type="http://schemas.openxmlformats.org/officeDocument/2006/relationships/slideLayout" Target="../slideLayouts/slideLayout44.xml"/><Relationship Id="rId2" Type="http://schemas.openxmlformats.org/officeDocument/2006/relationships/hyperlink" Target="mailto:krussoniello@aclusandiego.or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0.xml"/><Relationship Id="rId3" Type="http://schemas.openxmlformats.org/officeDocument/2006/relationships/image" Target="../media/image17.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image" Target="../media/image1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20.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hyperlink" Target="http://nilc.org/document.html?id=809"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krussoniello@aclusandiego.org" TargetMode="External"/><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8.xml"/><Relationship Id="rId2" Type="http://schemas.openxmlformats.org/officeDocument/2006/relationships/diagramData" Target="../diagrams/data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1.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4.xml"/><Relationship Id="rId3" Type="http://schemas.openxmlformats.org/officeDocument/2006/relationships/image" Target="../media/image22.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15.xml"/></Relationships>
</file>

<file path=ppt/slides/_rels/slide41.xml.rels><?xml version="1.0" encoding="UTF-8" standalone="yes"?>
<Relationships xmlns="http://schemas.openxmlformats.org/package/2006/relationships"><Relationship Id="rId3" Type="http://schemas.openxmlformats.org/officeDocument/2006/relationships/hyperlink" Target="http://www.ice.gov/doclib/ero-outreach/pdf/ice-aca-memo.pdf" TargetMode="External"/><Relationship Id="rId4" Type="http://schemas.openxmlformats.org/officeDocument/2006/relationships/image" Target="../media/image24.png"/><Relationship Id="rId1" Type="http://schemas.openxmlformats.org/officeDocument/2006/relationships/slideLayout" Target="../slideLayouts/slideLayout39.xml"/><Relationship Id="rId2" Type="http://schemas.openxmlformats.org/officeDocument/2006/relationships/hyperlink" Target="http://org.salsalabs.com/dia/track.jsp?v=2&amp;c=do2fg5/Gz0LETeBAh2JignSor0MAbWsH"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6.xml"/><Relationship Id="rId3" Type="http://schemas.openxmlformats.org/officeDocument/2006/relationships/hyperlink" Target="https://www.coveredca.com/espanol/"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17.xml"/><Relationship Id="rId3" Type="http://schemas.openxmlformats.org/officeDocument/2006/relationships/image" Target="../media/image25.wmf"/></Relationships>
</file>

<file path=ppt/slides/_rels/slide44.xml.rels><?xml version="1.0" encoding="UTF-8" standalone="yes"?>
<Relationships xmlns="http://schemas.openxmlformats.org/package/2006/relationships"><Relationship Id="rId3" Type="http://schemas.openxmlformats.org/officeDocument/2006/relationships/hyperlink" Target="http://www.nilc.org/" TargetMode="External"/><Relationship Id="rId4" Type="http://schemas.openxmlformats.org/officeDocument/2006/relationships/hyperlink" Target="http://www.nclr.org/" TargetMode="External"/><Relationship Id="rId5" Type="http://schemas.openxmlformats.org/officeDocument/2006/relationships/hyperlink" Target="http://www.healthlaw.org/" TargetMode="External"/><Relationship Id="rId6" Type="http://schemas.openxmlformats.org/officeDocument/2006/relationships/hyperlink" Target="http://www.cbpp.org/" TargetMode="External"/><Relationship Id="rId7" Type="http://schemas.openxmlformats.org/officeDocument/2006/relationships/hyperlink" Target="http://www.caimmigrant.org/" TargetMode="External"/><Relationship Id="rId1" Type="http://schemas.openxmlformats.org/officeDocument/2006/relationships/slideLayout" Target="../slideLayouts/slideLayout42.xml"/><Relationship Id="rId2" Type="http://schemas.openxmlformats.org/officeDocument/2006/relationships/notesSlide" Target="../notesSlides/notesSlide18.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45.xml"/><Relationship Id="rId2" Type="http://schemas.openxmlformats.org/officeDocument/2006/relationships/notesSlide" Target="../notesSlides/notesSlide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28.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image" Target="../media/image29.png"/></Relationships>
</file>

<file path=ppt/slides/_rels/slide51.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35.png"/><Relationship Id="rId8" Type="http://schemas.openxmlformats.org/officeDocument/2006/relationships/image" Target="../media/image36.png"/><Relationship Id="rId9" Type="http://schemas.openxmlformats.org/officeDocument/2006/relationships/image" Target="../media/image37.png"/><Relationship Id="rId10" Type="http://schemas.openxmlformats.org/officeDocument/2006/relationships/image" Target="../media/image38.png"/><Relationship Id="rId1" Type="http://schemas.openxmlformats.org/officeDocument/2006/relationships/slideLayout" Target="../slideLayouts/slideLayout51.xml"/><Relationship Id="rId2" Type="http://schemas.openxmlformats.org/officeDocument/2006/relationships/image" Target="../media/image3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54.xml.rels><?xml version="1.0" encoding="UTF-8" standalone="yes"?>
<Relationships xmlns="http://schemas.openxmlformats.org/package/2006/relationships"><Relationship Id="rId3" Type="http://schemas.openxmlformats.org/officeDocument/2006/relationships/hyperlink" Target="http://www.undocumentedanduninsured.org/" TargetMode="External"/><Relationship Id="rId4" Type="http://schemas.openxmlformats.org/officeDocument/2006/relationships/hyperlink" Target="http://www.undocuhealth.blogspot.com/" TargetMode="External"/><Relationship Id="rId1" Type="http://schemas.openxmlformats.org/officeDocument/2006/relationships/slideLayout" Target="../slideLayouts/slideLayout54.xml"/><Relationship Id="rId2" Type="http://schemas.openxmlformats.org/officeDocument/2006/relationships/hyperlink" Target="http://www.caimmigrant.org/"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mailto:bestudillo@caimmigrant.org" TargetMode="External"/><Relationship Id="rId4" Type="http://schemas.openxmlformats.org/officeDocument/2006/relationships/hyperlink" Target="mailto:rcoleman@caimmigrant.org" TargetMode="External"/><Relationship Id="rId5" Type="http://schemas.openxmlformats.org/officeDocument/2006/relationships/image" Target="../media/image39.png"/><Relationship Id="rId6" Type="http://schemas.openxmlformats.org/officeDocument/2006/relationships/image" Target="../media/image28.png"/><Relationship Id="rId1" Type="http://schemas.openxmlformats.org/officeDocument/2006/relationships/slideLayout" Target="../slideLayouts/slideLayout55.xml"/><Relationship Id="rId2" Type="http://schemas.openxmlformats.org/officeDocument/2006/relationships/notesSlide" Target="../notesSlides/notesSlide20.xml"/></Relationships>
</file>

<file path=ppt/slides/_rels/slide56.xml.rels><?xml version="1.0" encoding="UTF-8" standalone="yes"?>
<Relationships xmlns="http://schemas.openxmlformats.org/package/2006/relationships"><Relationship Id="rId3" Type="http://schemas.openxmlformats.org/officeDocument/2006/relationships/hyperlink" Target="mailto:Lessard@nilc.org" TargetMode="External"/><Relationship Id="rId4" Type="http://schemas.openxmlformats.org/officeDocument/2006/relationships/hyperlink" Target="mailto:bestudillo@caimmigrant.org" TargetMode="External"/><Relationship Id="rId1" Type="http://schemas.openxmlformats.org/officeDocument/2006/relationships/slideLayout" Target="../slideLayouts/slideLayout44.xml"/><Relationship Id="rId2" Type="http://schemas.openxmlformats.org/officeDocument/2006/relationships/hyperlink" Target="mailto:krussoniello@aclusandiego.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219200"/>
            <a:ext cx="8534400" cy="1470025"/>
          </a:xfrm>
        </p:spPr>
        <p:txBody>
          <a:bodyPr>
            <a:noAutofit/>
          </a:bodyPr>
          <a:lstStyle/>
          <a:p>
            <a:r>
              <a:rPr lang="en-US" sz="4800" b="1" dirty="0">
                <a:cs typeface="Gisha" pitchFamily="34" charset="-79"/>
              </a:rPr>
              <a:t>Healthcare Reform and Immigration Status in California</a:t>
            </a:r>
          </a:p>
        </p:txBody>
      </p:sp>
      <p:sp>
        <p:nvSpPr>
          <p:cNvPr id="3" name="Subtitle 2"/>
          <p:cNvSpPr>
            <a:spLocks noGrp="1"/>
          </p:cNvSpPr>
          <p:nvPr>
            <p:ph type="subTitle" idx="1"/>
          </p:nvPr>
        </p:nvSpPr>
        <p:spPr>
          <a:xfrm>
            <a:off x="1371600" y="2667000"/>
            <a:ext cx="6400800" cy="762000"/>
          </a:xfrm>
        </p:spPr>
        <p:txBody>
          <a:bodyPr>
            <a:normAutofit/>
          </a:bodyPr>
          <a:lstStyle/>
          <a:p>
            <a:r>
              <a:rPr lang="en-US" sz="3600" b="1" dirty="0" smtClean="0">
                <a:solidFill>
                  <a:schemeClr val="tx1"/>
                </a:solidFill>
                <a:latin typeface="+mj-lt"/>
                <a:cs typeface="Gisha" pitchFamily="34" charset="-79"/>
              </a:rPr>
              <a:t>May 13, 2014</a:t>
            </a:r>
            <a:endParaRPr lang="en-US" sz="3600" b="1" dirty="0">
              <a:solidFill>
                <a:schemeClr val="tx1"/>
              </a:solidFill>
              <a:latin typeface="+mj-lt"/>
              <a:cs typeface="Gisha" pitchFamily="34" charset="-79"/>
            </a:endParaRPr>
          </a:p>
        </p:txBody>
      </p:sp>
      <p:pic>
        <p:nvPicPr>
          <p:cNvPr id="4" name="Picture 3"/>
          <p:cNvPicPr>
            <a:picLocks noChangeAspect="1"/>
          </p:cNvPicPr>
          <p:nvPr/>
        </p:nvPicPr>
        <p:blipFill>
          <a:blip r:embed="rId2" cstate="print"/>
          <a:stretch>
            <a:fillRect/>
          </a:stretch>
        </p:blipFill>
        <p:spPr>
          <a:xfrm>
            <a:off x="685800" y="5029200"/>
            <a:ext cx="2412332" cy="1095396"/>
          </a:xfrm>
          <a:prstGeom prst="rect">
            <a:avLst/>
          </a:prstGeom>
        </p:spPr>
      </p:pic>
      <p:pic>
        <p:nvPicPr>
          <p:cNvPr id="5" name="Picture 4" descr="logo.png"/>
          <p:cNvPicPr>
            <a:picLocks noChangeAspect="1"/>
          </p:cNvPicPr>
          <p:nvPr/>
        </p:nvPicPr>
        <p:blipFill>
          <a:blip r:embed="rId3" cstate="print"/>
          <a:stretch>
            <a:fillRect/>
          </a:stretch>
        </p:blipFill>
        <p:spPr>
          <a:xfrm>
            <a:off x="3505200" y="5029200"/>
            <a:ext cx="1861857" cy="1086749"/>
          </a:xfrm>
          <a:prstGeom prst="rect">
            <a:avLst/>
          </a:prstGeom>
        </p:spPr>
      </p:pic>
      <p:pic>
        <p:nvPicPr>
          <p:cNvPr id="6" name="Picture 5" descr="lgo.png"/>
          <p:cNvPicPr>
            <a:picLocks noChangeAspect="1"/>
          </p:cNvPicPr>
          <p:nvPr/>
        </p:nvPicPr>
        <p:blipFill>
          <a:blip r:embed="rId4" cstate="print"/>
          <a:stretch>
            <a:fillRect/>
          </a:stretch>
        </p:blipFill>
        <p:spPr>
          <a:xfrm>
            <a:off x="5791200" y="5334000"/>
            <a:ext cx="2819400" cy="69532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Mandate</a:t>
            </a:r>
            <a:endParaRPr lang="en-US" dirty="0"/>
          </a:p>
        </p:txBody>
      </p:sp>
      <p:sp>
        <p:nvSpPr>
          <p:cNvPr id="3" name="Content Placeholder 2"/>
          <p:cNvSpPr>
            <a:spLocks noGrp="1"/>
          </p:cNvSpPr>
          <p:nvPr>
            <p:ph idx="1"/>
          </p:nvPr>
        </p:nvSpPr>
        <p:spPr/>
        <p:txBody>
          <a:bodyPr>
            <a:normAutofit/>
          </a:bodyPr>
          <a:lstStyle/>
          <a:p>
            <a:r>
              <a:rPr lang="en-US" dirty="0" smtClean="0">
                <a:solidFill>
                  <a:srgbClr val="000000"/>
                </a:solidFill>
              </a:rPr>
              <a:t>Most people must have coverage or pay a penalty</a:t>
            </a:r>
          </a:p>
          <a:p>
            <a:pPr lvl="1"/>
            <a:r>
              <a:rPr lang="en-US" dirty="0" smtClean="0">
                <a:solidFill>
                  <a:srgbClr val="000000"/>
                </a:solidFill>
              </a:rPr>
              <a:t>2014 - $95 per adult/$47.50 per child (up to $285) </a:t>
            </a:r>
            <a:r>
              <a:rPr lang="en-US" u="sng" dirty="0" smtClean="0">
                <a:solidFill>
                  <a:srgbClr val="000000"/>
                </a:solidFill>
              </a:rPr>
              <a:t>or</a:t>
            </a:r>
            <a:r>
              <a:rPr lang="en-US" dirty="0" smtClean="0">
                <a:solidFill>
                  <a:srgbClr val="000000"/>
                </a:solidFill>
              </a:rPr>
              <a:t> 1% family income,* whichever is greater</a:t>
            </a:r>
          </a:p>
          <a:p>
            <a:pPr lvl="1"/>
            <a:r>
              <a:rPr lang="en-US" dirty="0" smtClean="0">
                <a:solidFill>
                  <a:srgbClr val="000000"/>
                </a:solidFill>
              </a:rPr>
              <a:t>2015 - $325 per adult/$162.50 per child (up to $975) </a:t>
            </a:r>
            <a:r>
              <a:rPr lang="en-US" u="sng" dirty="0" smtClean="0">
                <a:solidFill>
                  <a:srgbClr val="000000"/>
                </a:solidFill>
              </a:rPr>
              <a:t>or</a:t>
            </a:r>
            <a:r>
              <a:rPr lang="en-US" dirty="0" smtClean="0">
                <a:solidFill>
                  <a:srgbClr val="000000"/>
                </a:solidFill>
              </a:rPr>
              <a:t> 2% family income,* whichever is greater</a:t>
            </a:r>
          </a:p>
          <a:p>
            <a:pPr lvl="1"/>
            <a:r>
              <a:rPr lang="en-US" dirty="0" smtClean="0">
                <a:solidFill>
                  <a:srgbClr val="000000"/>
                </a:solidFill>
              </a:rPr>
              <a:t>2016 - $695 per adult/$347.50 per child (up to $2,085) </a:t>
            </a:r>
            <a:r>
              <a:rPr lang="en-US" u="sng" dirty="0" smtClean="0">
                <a:solidFill>
                  <a:srgbClr val="000000"/>
                </a:solidFill>
              </a:rPr>
              <a:t>or</a:t>
            </a:r>
            <a:r>
              <a:rPr lang="en-US" dirty="0" smtClean="0">
                <a:solidFill>
                  <a:srgbClr val="000000"/>
                </a:solidFill>
              </a:rPr>
              <a:t> 2.5% family income,* whichever is greater</a:t>
            </a:r>
          </a:p>
          <a:p>
            <a:r>
              <a:rPr lang="en-US" dirty="0" smtClean="0">
                <a:solidFill>
                  <a:srgbClr val="000000"/>
                </a:solidFill>
              </a:rPr>
              <a:t>Pro-rated by number of months w/o coverage</a:t>
            </a:r>
          </a:p>
          <a:p>
            <a:r>
              <a:rPr lang="en-US" dirty="0" smtClean="0">
                <a:solidFill>
                  <a:srgbClr val="000000"/>
                </a:solidFill>
              </a:rPr>
              <a:t>* Maximum is national average premium for a bronze plan</a:t>
            </a:r>
          </a:p>
          <a:p>
            <a:endParaRPr lang="en-US" dirty="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Exceptions to Individual Mandate</a:t>
            </a:r>
            <a:endParaRPr lang="en-US" dirty="0"/>
          </a:p>
        </p:txBody>
      </p:sp>
      <p:sp>
        <p:nvSpPr>
          <p:cNvPr id="3" name="Content Placeholder 2"/>
          <p:cNvSpPr>
            <a:spLocks noGrp="1"/>
          </p:cNvSpPr>
          <p:nvPr>
            <p:ph idx="1"/>
          </p:nvPr>
        </p:nvSpPr>
        <p:spPr/>
        <p:txBody>
          <a:bodyPr>
            <a:normAutofit lnSpcReduction="10000"/>
          </a:bodyPr>
          <a:lstStyle/>
          <a:p>
            <a:pPr>
              <a:spcBef>
                <a:spcPts val="0"/>
              </a:spcBef>
            </a:pPr>
            <a:r>
              <a:rPr lang="en-US" dirty="0" smtClean="0">
                <a:solidFill>
                  <a:srgbClr val="FF0000"/>
                </a:solidFill>
              </a:rPr>
              <a:t>Not lawfully present</a:t>
            </a:r>
          </a:p>
          <a:p>
            <a:pPr>
              <a:spcBef>
                <a:spcPts val="0"/>
              </a:spcBef>
            </a:pPr>
            <a:r>
              <a:rPr lang="en-US" dirty="0" smtClean="0">
                <a:solidFill>
                  <a:srgbClr val="FF0000"/>
                </a:solidFill>
              </a:rPr>
              <a:t>Not a </a:t>
            </a:r>
            <a:r>
              <a:rPr lang="en-US" dirty="0" smtClean="0">
                <a:solidFill>
                  <a:srgbClr val="FF0000"/>
                </a:solidFill>
                <a:hlinkClick r:id="rId3"/>
              </a:rPr>
              <a:t>“resident alien”</a:t>
            </a:r>
            <a:r>
              <a:rPr lang="en-US" dirty="0" smtClean="0">
                <a:solidFill>
                  <a:srgbClr val="FF0000"/>
                </a:solidFill>
              </a:rPr>
              <a:t> under federal tax law</a:t>
            </a:r>
          </a:p>
          <a:p>
            <a:pPr>
              <a:spcBef>
                <a:spcPts val="0"/>
              </a:spcBef>
            </a:pPr>
            <a:r>
              <a:rPr lang="en-US" dirty="0" smtClean="0">
                <a:solidFill>
                  <a:srgbClr val="000000"/>
                </a:solidFill>
              </a:rPr>
              <a:t>Religious objection</a:t>
            </a:r>
          </a:p>
          <a:p>
            <a:pPr>
              <a:spcBef>
                <a:spcPts val="0"/>
              </a:spcBef>
            </a:pPr>
            <a:r>
              <a:rPr lang="en-US" dirty="0" smtClean="0">
                <a:solidFill>
                  <a:schemeClr val="tx1"/>
                </a:solidFill>
              </a:rPr>
              <a:t>Incarcerated</a:t>
            </a:r>
          </a:p>
          <a:p>
            <a:pPr>
              <a:spcBef>
                <a:spcPts val="0"/>
              </a:spcBef>
            </a:pPr>
            <a:r>
              <a:rPr lang="en-US" dirty="0" smtClean="0">
                <a:solidFill>
                  <a:schemeClr val="tx1"/>
                </a:solidFill>
              </a:rPr>
              <a:t>Member of Indian tribe</a:t>
            </a:r>
          </a:p>
          <a:p>
            <a:pPr>
              <a:spcBef>
                <a:spcPts val="0"/>
              </a:spcBef>
            </a:pPr>
            <a:r>
              <a:rPr lang="en-US" dirty="0" smtClean="0">
                <a:solidFill>
                  <a:schemeClr val="tx1"/>
                </a:solidFill>
              </a:rPr>
              <a:t>Income below tax filing threshold ($10,150 for an individual and $20,300 for a married couple filing jointly)</a:t>
            </a:r>
          </a:p>
          <a:p>
            <a:pPr>
              <a:spcBef>
                <a:spcPts val="0"/>
              </a:spcBef>
            </a:pPr>
            <a:r>
              <a:rPr lang="en-US" dirty="0" smtClean="0">
                <a:solidFill>
                  <a:schemeClr val="tx1"/>
                </a:solidFill>
              </a:rPr>
              <a:t>Insurance more expensive than 8% of income</a:t>
            </a:r>
          </a:p>
          <a:p>
            <a:pPr>
              <a:spcBef>
                <a:spcPts val="0"/>
              </a:spcBef>
            </a:pPr>
            <a:r>
              <a:rPr lang="en-US" dirty="0" smtClean="0">
                <a:solidFill>
                  <a:schemeClr val="tx1"/>
                </a:solidFill>
              </a:rPr>
              <a:t>Insurance gap of less than 3 months</a:t>
            </a:r>
          </a:p>
          <a:p>
            <a:pPr>
              <a:spcBef>
                <a:spcPts val="0"/>
              </a:spcBef>
            </a:pPr>
            <a:r>
              <a:rPr lang="en-US" dirty="0" smtClean="0">
                <a:solidFill>
                  <a:schemeClr val="tx1"/>
                </a:solidFill>
              </a:rPr>
              <a:t>Hardship (e.g., homelessness, death of family member, financial hardship)</a:t>
            </a:r>
          </a:p>
          <a:p>
            <a:endParaRPr lang="en-US" dirty="0" smtClean="0">
              <a:solidFill>
                <a:schemeClr val="tx1"/>
              </a:solidFill>
            </a:endParaRPr>
          </a:p>
          <a:p>
            <a:endParaRPr lang="en-US"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Enrollment</a:t>
            </a:r>
            <a:endParaRPr lang="en-US" dirty="0"/>
          </a:p>
        </p:txBody>
      </p:sp>
      <p:sp>
        <p:nvSpPr>
          <p:cNvPr id="3" name="Content Placeholder 2"/>
          <p:cNvSpPr>
            <a:spLocks noGrp="1"/>
          </p:cNvSpPr>
          <p:nvPr>
            <p:ph idx="1"/>
          </p:nvPr>
        </p:nvSpPr>
        <p:spPr/>
        <p:txBody>
          <a:bodyPr/>
          <a:lstStyle/>
          <a:p>
            <a:r>
              <a:rPr lang="en-US" dirty="0" smtClean="0">
                <a:solidFill>
                  <a:srgbClr val="000000"/>
                </a:solidFill>
              </a:rPr>
              <a:t>NO OPEN ENROLLMENT PERIOD FOR MEDI-CAL! </a:t>
            </a:r>
          </a:p>
          <a:p>
            <a:pPr lvl="1"/>
            <a:r>
              <a:rPr lang="en-US" dirty="0" smtClean="0">
                <a:solidFill>
                  <a:srgbClr val="000000"/>
                </a:solidFill>
              </a:rPr>
              <a:t>Can apply at any point throughout the year</a:t>
            </a:r>
          </a:p>
          <a:p>
            <a:r>
              <a:rPr lang="en-US" dirty="0" smtClean="0">
                <a:solidFill>
                  <a:srgbClr val="000000"/>
                </a:solidFill>
              </a:rPr>
              <a:t>First open enrollment for Covered CA ended March 31, 2014</a:t>
            </a:r>
          </a:p>
          <a:p>
            <a:r>
              <a:rPr lang="en-US" dirty="0" smtClean="0">
                <a:solidFill>
                  <a:srgbClr val="000000"/>
                </a:solidFill>
              </a:rPr>
              <a:t>The next open enrollment period is November 1, 2014 – February 15, 2015</a:t>
            </a:r>
          </a:p>
        </p:txBody>
      </p:sp>
      <p:pic>
        <p:nvPicPr>
          <p:cNvPr id="4" name="Picture 3"/>
          <p:cNvPicPr>
            <a:picLocks noChangeAspect="1"/>
          </p:cNvPicPr>
          <p:nvPr/>
        </p:nvPicPr>
        <p:blipFill>
          <a:blip r:embed="rId2"/>
          <a:stretch>
            <a:fillRect/>
          </a:stretch>
        </p:blipFill>
        <p:spPr>
          <a:xfrm>
            <a:off x="2603501" y="4606972"/>
            <a:ext cx="4000500" cy="225102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Enrollment Periods</a:t>
            </a:r>
            <a:endParaRPr lang="en-US" dirty="0"/>
          </a:p>
        </p:txBody>
      </p:sp>
      <p:sp>
        <p:nvSpPr>
          <p:cNvPr id="3" name="Content Placeholder 2"/>
          <p:cNvSpPr>
            <a:spLocks noGrp="1"/>
          </p:cNvSpPr>
          <p:nvPr>
            <p:ph idx="1"/>
          </p:nvPr>
        </p:nvSpPr>
        <p:spPr/>
        <p:txBody>
          <a:bodyPr>
            <a:normAutofit fontScale="92500"/>
          </a:bodyPr>
          <a:lstStyle/>
          <a:p>
            <a:r>
              <a:rPr lang="en-US" dirty="0" smtClean="0">
                <a:solidFill>
                  <a:srgbClr val="000000"/>
                </a:solidFill>
              </a:rPr>
              <a:t>60 day enrollment period triggered by Qualifying Life Event:</a:t>
            </a:r>
          </a:p>
          <a:p>
            <a:pPr lvl="1"/>
            <a:r>
              <a:rPr lang="en-US" dirty="0" smtClean="0">
                <a:solidFill>
                  <a:srgbClr val="FF0000"/>
                </a:solidFill>
              </a:rPr>
              <a:t>Become a citizen, national, or lawfully present person</a:t>
            </a:r>
            <a:endParaRPr lang="en-US" dirty="0" smtClean="0">
              <a:solidFill>
                <a:srgbClr val="000000"/>
              </a:solidFill>
            </a:endParaRPr>
          </a:p>
          <a:p>
            <a:pPr lvl="1"/>
            <a:r>
              <a:rPr lang="en-US" dirty="0" smtClean="0">
                <a:solidFill>
                  <a:srgbClr val="000000"/>
                </a:solidFill>
              </a:rPr>
              <a:t>Loss of coverage</a:t>
            </a:r>
          </a:p>
          <a:p>
            <a:pPr lvl="1"/>
            <a:r>
              <a:rPr lang="en-US" dirty="0" smtClean="0">
                <a:solidFill>
                  <a:srgbClr val="000000"/>
                </a:solidFill>
              </a:rPr>
              <a:t>Marriage/domestic partnership</a:t>
            </a:r>
          </a:p>
          <a:p>
            <a:pPr lvl="1"/>
            <a:r>
              <a:rPr lang="en-US" dirty="0" smtClean="0">
                <a:solidFill>
                  <a:srgbClr val="000000"/>
                </a:solidFill>
              </a:rPr>
              <a:t>Change of address resulting in new plans available (including release from incarceration)</a:t>
            </a:r>
          </a:p>
          <a:p>
            <a:pPr lvl="1"/>
            <a:r>
              <a:rPr lang="en-US" dirty="0" smtClean="0">
                <a:solidFill>
                  <a:srgbClr val="000000"/>
                </a:solidFill>
              </a:rPr>
              <a:t>Change in income</a:t>
            </a:r>
          </a:p>
          <a:p>
            <a:pPr lvl="1"/>
            <a:r>
              <a:rPr lang="en-US" dirty="0" smtClean="0">
                <a:solidFill>
                  <a:srgbClr val="000000"/>
                </a:solidFill>
              </a:rPr>
              <a:t>Have or adopt a child, or place a child in adoption/foster care</a:t>
            </a:r>
          </a:p>
          <a:p>
            <a:pPr lvl="1"/>
            <a:r>
              <a:rPr lang="en-US" dirty="0" smtClean="0">
                <a:solidFill>
                  <a:srgbClr val="000000"/>
                </a:solidFill>
              </a:rPr>
              <a:t>Applied before March 31 but denied </a:t>
            </a:r>
            <a:r>
              <a:rPr lang="en-US" dirty="0" err="1" smtClean="0">
                <a:solidFill>
                  <a:srgbClr val="000000"/>
                </a:solidFill>
              </a:rPr>
              <a:t>Medi</a:t>
            </a:r>
            <a:r>
              <a:rPr lang="en-US" dirty="0" smtClean="0">
                <a:solidFill>
                  <a:srgbClr val="000000"/>
                </a:solidFill>
              </a:rPr>
              <a:t>-Cal after March 31</a:t>
            </a:r>
          </a:p>
          <a:p>
            <a:pPr lvl="1"/>
            <a:r>
              <a:rPr lang="en-US" dirty="0" smtClean="0">
                <a:solidFill>
                  <a:srgbClr val="000000"/>
                </a:solidFill>
              </a:rPr>
              <a:t>Wrong enrollment due to Covered CA, insurance, or CEC</a:t>
            </a:r>
          </a:p>
          <a:p>
            <a:pPr lvl="1"/>
            <a:r>
              <a:rPr lang="en-US" dirty="0" smtClean="0">
                <a:solidFill>
                  <a:schemeClr val="tx1"/>
                </a:solidFill>
              </a:rPr>
              <a:t>Case-by-case decision</a:t>
            </a:r>
            <a:endParaRPr lang="en-US"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a:bodyPr>
          <a:lstStyle/>
          <a:p>
            <a:r>
              <a:rPr lang="en-US" dirty="0" smtClean="0">
                <a:hlinkClick r:id="rId2"/>
              </a:rPr>
              <a:t>ACLU: ACA &amp; Immigrants</a:t>
            </a:r>
            <a:endParaRPr lang="en-US" dirty="0" smtClean="0"/>
          </a:p>
          <a:p>
            <a:pPr lvl="1"/>
            <a:r>
              <a:rPr lang="en-US" dirty="0" smtClean="0"/>
              <a:t>ACLU and CIPC Fact Sheet in </a:t>
            </a:r>
            <a:r>
              <a:rPr lang="en-US" dirty="0" smtClean="0">
                <a:hlinkClick r:id="rId3"/>
              </a:rPr>
              <a:t>English</a:t>
            </a:r>
            <a:r>
              <a:rPr lang="en-US" dirty="0" smtClean="0"/>
              <a:t> and </a:t>
            </a:r>
            <a:r>
              <a:rPr lang="en-US" dirty="0" smtClean="0">
                <a:hlinkClick r:id="rId4"/>
              </a:rPr>
              <a:t>Spanish</a:t>
            </a:r>
            <a:endParaRPr lang="en-US" dirty="0" smtClean="0"/>
          </a:p>
          <a:p>
            <a:pPr lvl="1"/>
            <a:r>
              <a:rPr lang="en-US" dirty="0" smtClean="0"/>
              <a:t>ACLU </a:t>
            </a:r>
            <a:r>
              <a:rPr lang="en-US" dirty="0" smtClean="0">
                <a:hlinkClick r:id="rId5"/>
              </a:rPr>
              <a:t>“Cheat Sheet”</a:t>
            </a:r>
            <a:r>
              <a:rPr lang="en-US" dirty="0" smtClean="0"/>
              <a:t> – English and Spanish</a:t>
            </a:r>
          </a:p>
          <a:p>
            <a:r>
              <a:rPr lang="en-US" dirty="0" smtClean="0">
                <a:hlinkClick r:id="rId6"/>
              </a:rPr>
              <a:t>IRS: Information on Individual Mandate</a:t>
            </a:r>
            <a:endParaRPr lang="en-US" dirty="0" smtClean="0">
              <a:hlinkClick r:id="rId7"/>
            </a:endParaRPr>
          </a:p>
          <a:p>
            <a:r>
              <a:rPr lang="en-US" dirty="0" smtClean="0">
                <a:hlinkClick r:id="rId8"/>
              </a:rPr>
              <a:t>Center on Budget and Policy Priorities: Special Enrollment Periods and Exemptions</a:t>
            </a:r>
            <a:endParaRPr lang="en-US" dirty="0" smtClean="0">
              <a:hlinkClick r:id="rId7"/>
            </a:endParaRPr>
          </a:p>
          <a:p>
            <a:r>
              <a:rPr lang="en-US" dirty="0" smtClean="0">
                <a:hlinkClick r:id="rId9"/>
              </a:rPr>
              <a:t>National Health Law Program</a:t>
            </a:r>
            <a:endParaRPr lang="en-US" dirty="0" smtClean="0">
              <a:hlinkClick r:id="rId7"/>
            </a:endParaRPr>
          </a:p>
        </p:txBody>
      </p:sp>
      <p:pic>
        <p:nvPicPr>
          <p:cNvPr id="2050" name="Picture 2" descr="http://cdn.aclusandiego.org/wp-content/uploads/2014/03/report-icon.jpg"/>
          <p:cNvPicPr>
            <a:picLocks noChangeAspect="1" noChangeArrowheads="1"/>
          </p:cNvPicPr>
          <p:nvPr/>
        </p:nvPicPr>
        <p:blipFill>
          <a:blip r:embed="rId10"/>
          <a:srcRect/>
          <a:stretch>
            <a:fillRect/>
          </a:stretch>
        </p:blipFill>
        <p:spPr bwMode="auto">
          <a:xfrm>
            <a:off x="6161649" y="4317595"/>
            <a:ext cx="2725323" cy="240133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47800"/>
            <a:ext cx="7620000" cy="2590800"/>
          </a:xfrm>
        </p:spPr>
        <p:txBody>
          <a:bodyPr>
            <a:normAutofit fontScale="90000"/>
          </a:bodyPr>
          <a:lstStyle/>
          <a:p>
            <a:r>
              <a:rPr lang="en-US" dirty="0" smtClean="0"/>
              <a:t>Immigrants and </a:t>
            </a:r>
            <a:br>
              <a:rPr lang="en-US" dirty="0" smtClean="0"/>
            </a:br>
            <a:r>
              <a:rPr lang="en-US" dirty="0" smtClean="0"/>
              <a:t>health care In </a:t>
            </a:r>
            <a:br>
              <a:rPr lang="en-US" dirty="0" smtClean="0"/>
            </a:br>
            <a:r>
              <a:rPr lang="en-US" dirty="0" smtClean="0"/>
              <a:t>California</a:t>
            </a:r>
            <a:br>
              <a:rPr lang="en-US" dirty="0" smtClean="0"/>
            </a:br>
            <a:endParaRPr lang="en-US" dirty="0"/>
          </a:p>
        </p:txBody>
      </p:sp>
      <p:sp>
        <p:nvSpPr>
          <p:cNvPr id="3" name="Subtitle 2"/>
          <p:cNvSpPr>
            <a:spLocks noGrp="1"/>
          </p:cNvSpPr>
          <p:nvPr>
            <p:ph type="subTitle" idx="1"/>
          </p:nvPr>
        </p:nvSpPr>
        <p:spPr>
          <a:xfrm>
            <a:off x="2406353" y="5181600"/>
            <a:ext cx="6705600" cy="762000"/>
          </a:xfrm>
        </p:spPr>
        <p:txBody>
          <a:bodyPr>
            <a:normAutofit fontScale="85000" lnSpcReduction="20000"/>
          </a:bodyPr>
          <a:lstStyle/>
          <a:p>
            <a:pPr algn="r"/>
            <a:r>
              <a:rPr lang="en-US" dirty="0" smtClean="0"/>
              <a:t>Gabrielle Lessard</a:t>
            </a:r>
          </a:p>
          <a:p>
            <a:pPr algn="r"/>
            <a:r>
              <a:rPr lang="en-US" dirty="0" smtClean="0"/>
              <a:t>National Immigration Law Center</a:t>
            </a:r>
            <a:endParaRPr lang="en-US" dirty="0"/>
          </a:p>
        </p:txBody>
      </p:sp>
    </p:spTree>
    <p:extLst>
      <p:ext uri="{BB962C8B-B14F-4D97-AF65-F5344CB8AC3E}">
        <p14:creationId xmlns:p14="http://schemas.microsoft.com/office/powerpoint/2010/main" val="288164598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Immigration Law Center</a:t>
            </a:r>
            <a:endParaRPr lang="en-US" dirty="0"/>
          </a:p>
        </p:txBody>
      </p:sp>
      <p:sp>
        <p:nvSpPr>
          <p:cNvPr id="3" name="Content Placeholder 2"/>
          <p:cNvSpPr>
            <a:spLocks noGrp="1"/>
          </p:cNvSpPr>
          <p:nvPr>
            <p:ph sz="quarter" idx="1"/>
          </p:nvPr>
        </p:nvSpPr>
        <p:spPr/>
        <p:txBody>
          <a:bodyPr>
            <a:normAutofit fontScale="92500" lnSpcReduction="20000"/>
          </a:bodyPr>
          <a:lstStyle/>
          <a:p>
            <a:pPr fontAlgn="auto">
              <a:spcBef>
                <a:spcPts val="0"/>
              </a:spcBef>
              <a:spcAft>
                <a:spcPts val="0"/>
              </a:spcAft>
              <a:defRPr/>
            </a:pPr>
            <a:r>
              <a:rPr lang="en-US" altLang="en-US" sz="3200" dirty="0">
                <a:solidFill>
                  <a:schemeClr val="accent2"/>
                </a:solidFill>
              </a:rPr>
              <a:t>Our mission is to defend &amp; advance the rights &amp; opportunities of low-income immigrants and their family members.</a:t>
            </a:r>
          </a:p>
          <a:p>
            <a:pPr fontAlgn="auto">
              <a:spcBef>
                <a:spcPts val="0"/>
              </a:spcBef>
              <a:spcAft>
                <a:spcPts val="0"/>
              </a:spcAft>
              <a:defRPr/>
            </a:pPr>
            <a:endParaRPr lang="en-US" altLang="en-US" sz="3200" dirty="0">
              <a:solidFill>
                <a:schemeClr val="accent2"/>
              </a:solidFill>
            </a:endParaRPr>
          </a:p>
          <a:p>
            <a:pPr fontAlgn="auto">
              <a:spcBef>
                <a:spcPts val="0"/>
              </a:spcBef>
              <a:spcAft>
                <a:spcPts val="0"/>
              </a:spcAft>
              <a:defRPr/>
            </a:pPr>
            <a:r>
              <a:rPr lang="en-US" altLang="en-US" sz="3200" dirty="0">
                <a:solidFill>
                  <a:schemeClr val="accent2"/>
                </a:solidFill>
              </a:rPr>
              <a:t>We envision a U.S. society in which all people </a:t>
            </a:r>
            <a:r>
              <a:rPr lang="en-US" altLang="en-US" sz="3200" dirty="0" smtClean="0">
                <a:solidFill>
                  <a:schemeClr val="accent2"/>
                </a:solidFill>
              </a:rPr>
              <a:t>- </a:t>
            </a:r>
            <a:r>
              <a:rPr lang="en-US" altLang="en-US" sz="3200" dirty="0">
                <a:solidFill>
                  <a:schemeClr val="accent2"/>
                </a:solidFill>
              </a:rPr>
              <a:t>regardless of their race, gender, immigration or economic status </a:t>
            </a:r>
            <a:r>
              <a:rPr lang="en-US" altLang="en-US" sz="3200" dirty="0" smtClean="0">
                <a:solidFill>
                  <a:schemeClr val="accent2"/>
                </a:solidFill>
              </a:rPr>
              <a:t>- </a:t>
            </a:r>
            <a:r>
              <a:rPr lang="en-US" altLang="en-US" sz="3200" dirty="0">
                <a:solidFill>
                  <a:schemeClr val="accent2"/>
                </a:solidFill>
              </a:rPr>
              <a:t>are treated equally, fairly, and humanely, have equal access to justice, education, government resources and economic opportunities, and are able to achieve their full potential as human beings.</a:t>
            </a:r>
          </a:p>
          <a:p>
            <a:pPr fontAlgn="auto">
              <a:spcAft>
                <a:spcPts val="0"/>
              </a:spcAft>
              <a:defRPr/>
            </a:pPr>
            <a:endParaRPr lang="en-US" altLang="en-US" sz="3200" dirty="0">
              <a:solidFill>
                <a:srgbClr val="862110"/>
              </a:solidFill>
            </a:endParaRPr>
          </a:p>
          <a:p>
            <a:endParaRPr lang="en-US" dirty="0"/>
          </a:p>
        </p:txBody>
      </p:sp>
    </p:spTree>
    <p:extLst>
      <p:ext uri="{BB962C8B-B14F-4D97-AF65-F5344CB8AC3E}">
        <p14:creationId xmlns:p14="http://schemas.microsoft.com/office/powerpoint/2010/main" val="28299888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ROAD MAP</a:t>
            </a:r>
            <a:endParaRPr lang="en-US" dirty="0"/>
          </a:p>
        </p:txBody>
      </p:sp>
      <p:sp>
        <p:nvSpPr>
          <p:cNvPr id="3" name="Content Placeholder 2"/>
          <p:cNvSpPr>
            <a:spLocks noGrp="1"/>
          </p:cNvSpPr>
          <p:nvPr>
            <p:ph sz="quarter" idx="1"/>
          </p:nvPr>
        </p:nvSpPr>
        <p:spPr/>
        <p:txBody>
          <a:bodyPr/>
          <a:lstStyle/>
          <a:p>
            <a:endParaRPr lang="en-US" dirty="0" smtClean="0"/>
          </a:p>
          <a:p>
            <a:r>
              <a:rPr lang="en-US" b="1" dirty="0" smtClean="0">
                <a:solidFill>
                  <a:schemeClr val="accent1">
                    <a:lumMod val="75000"/>
                  </a:schemeClr>
                </a:solidFill>
              </a:rPr>
              <a:t>Immigrants in California</a:t>
            </a:r>
          </a:p>
          <a:p>
            <a:r>
              <a:rPr lang="en-US" dirty="0" smtClean="0"/>
              <a:t>Eligibility Requirements</a:t>
            </a:r>
          </a:p>
          <a:p>
            <a:r>
              <a:rPr lang="en-US" dirty="0"/>
              <a:t>Barriers</a:t>
            </a:r>
          </a:p>
          <a:p>
            <a:pPr lvl="1"/>
            <a:endParaRPr lang="en-US" dirty="0" smtClean="0"/>
          </a:p>
          <a:p>
            <a:pPr lvl="1"/>
            <a:endParaRPr lang="en-US" dirty="0"/>
          </a:p>
        </p:txBody>
      </p:sp>
    </p:spTree>
    <p:extLst>
      <p:ext uri="{BB962C8B-B14F-4D97-AF65-F5344CB8AC3E}">
        <p14:creationId xmlns:p14="http://schemas.microsoft.com/office/powerpoint/2010/main" val="267716828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fontAlgn="auto">
              <a:spcAft>
                <a:spcPts val="0"/>
              </a:spcAft>
              <a:defRPr/>
            </a:pPr>
            <a:r>
              <a:rPr lang="en-US" b="1" dirty="0" smtClean="0">
                <a:latin typeface="Lucida Sans Unicode" pitchFamily="34" charset="0"/>
                <a:ea typeface="ＭＳ Ｐゴシック" pitchFamily="34" charset="-128"/>
              </a:rPr>
              <a:t/>
            </a:r>
            <a:br>
              <a:rPr lang="en-US" b="1" dirty="0" smtClean="0">
                <a:latin typeface="Lucida Sans Unicode" pitchFamily="34" charset="0"/>
                <a:ea typeface="ＭＳ Ｐゴシック" pitchFamily="34" charset="-128"/>
              </a:rPr>
            </a:br>
            <a:r>
              <a:rPr lang="en-US" dirty="0" smtClean="0">
                <a:latin typeface="Tahoma" pitchFamily="34" charset="0"/>
                <a:ea typeface="Tahoma" pitchFamily="34" charset="0"/>
                <a:cs typeface="Tahoma" pitchFamily="34" charset="0"/>
              </a:rPr>
              <a:t>Immigrants </a:t>
            </a:r>
            <a:r>
              <a:rPr lang="en-US" dirty="0">
                <a:latin typeface="Tahoma" pitchFamily="34" charset="0"/>
                <a:ea typeface="Tahoma" pitchFamily="34" charset="0"/>
                <a:cs typeface="Tahoma" pitchFamily="34" charset="0"/>
              </a:rPr>
              <a:t>in California</a:t>
            </a:r>
            <a:r>
              <a:rPr lang="en-US" b="1" dirty="0">
                <a:solidFill>
                  <a:srgbClr val="C00000"/>
                </a:solidFill>
                <a:latin typeface="Tahoma" pitchFamily="34" charset="0"/>
                <a:ea typeface="Tahoma" pitchFamily="34" charset="0"/>
                <a:cs typeface="Tahoma" pitchFamily="34" charset="0"/>
              </a:rPr>
              <a:t/>
            </a:r>
            <a:br>
              <a:rPr lang="en-US" b="1" dirty="0">
                <a:solidFill>
                  <a:srgbClr val="C00000"/>
                </a:solidFill>
                <a:latin typeface="Tahoma" pitchFamily="34" charset="0"/>
                <a:ea typeface="Tahoma" pitchFamily="34" charset="0"/>
                <a:cs typeface="Tahoma" pitchFamily="34" charset="0"/>
              </a:rPr>
            </a:br>
            <a:endParaRPr lang="en-US" dirty="0">
              <a:solidFill>
                <a:srgbClr val="C00000"/>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533400" y="1828800"/>
            <a:ext cx="8229600" cy="4648200"/>
          </a:xfrm>
        </p:spPr>
        <p:txBody>
          <a:bodyPr rtlCol="0">
            <a:normAutofit/>
          </a:bodyPr>
          <a:lstStyle/>
          <a:p>
            <a:pPr fontAlgn="auto">
              <a:spcBef>
                <a:spcPts val="700"/>
              </a:spcBef>
              <a:spcAft>
                <a:spcPts val="1200"/>
              </a:spcAft>
              <a:buClr>
                <a:schemeClr val="accent2"/>
              </a:buClr>
              <a:buSzPct val="60000"/>
              <a:buFont typeface="Wingdings" pitchFamily="2" charset="2"/>
              <a:buChar char="u"/>
              <a:defRPr/>
            </a:pPr>
            <a:r>
              <a:rPr lang="en-US" sz="2600" b="1" dirty="0">
                <a:latin typeface="Tahoma" pitchFamily="34" charset="0"/>
                <a:ea typeface="ＭＳ Ｐゴシック" pitchFamily="34" charset="-128"/>
              </a:rPr>
              <a:t>Highest Share in US:</a:t>
            </a:r>
          </a:p>
          <a:p>
            <a:pPr marL="1005840" lvl="2" fontAlgn="auto">
              <a:spcAft>
                <a:spcPts val="1200"/>
              </a:spcAft>
              <a:buClr>
                <a:schemeClr val="accent2"/>
              </a:buClr>
              <a:buSzPct val="60000"/>
              <a:buFont typeface="Wingdings" pitchFamily="2" charset="2"/>
              <a:buChar char="u"/>
              <a:defRPr/>
            </a:pPr>
            <a:r>
              <a:rPr lang="en-US" sz="2600" dirty="0">
                <a:latin typeface="Tahoma" pitchFamily="34" charset="0"/>
                <a:ea typeface="ＭＳ Ｐゴシック" pitchFamily="34" charset="-128"/>
              </a:rPr>
              <a:t> </a:t>
            </a:r>
            <a:r>
              <a:rPr lang="en-US" sz="2600" dirty="0" smtClean="0">
                <a:latin typeface="Tahoma" pitchFamily="34" charset="0"/>
                <a:ea typeface="ＭＳ Ｐゴシック" pitchFamily="34" charset="-128"/>
              </a:rPr>
              <a:t>10.3 </a:t>
            </a:r>
            <a:r>
              <a:rPr lang="en-US" sz="2600" dirty="0">
                <a:latin typeface="Tahoma" pitchFamily="34" charset="0"/>
                <a:ea typeface="ＭＳ Ｐゴシック" pitchFamily="34" charset="-128"/>
              </a:rPr>
              <a:t>million foreign born (27% of </a:t>
            </a:r>
            <a:r>
              <a:rPr lang="en-US" sz="2600" dirty="0" smtClean="0">
                <a:latin typeface="Tahoma" pitchFamily="34" charset="0"/>
                <a:ea typeface="ＭＳ Ｐゴシック" pitchFamily="34" charset="-128"/>
              </a:rPr>
              <a:t>state pop</a:t>
            </a:r>
            <a:r>
              <a:rPr lang="en-US" sz="2600" dirty="0">
                <a:latin typeface="Tahoma" pitchFamily="34" charset="0"/>
                <a:ea typeface="ＭＳ Ｐゴシック" pitchFamily="34" charset="-128"/>
              </a:rPr>
              <a:t>.)</a:t>
            </a:r>
          </a:p>
          <a:p>
            <a:pPr marL="1005840" lvl="2" fontAlgn="auto">
              <a:spcAft>
                <a:spcPts val="1200"/>
              </a:spcAft>
              <a:buClr>
                <a:schemeClr val="accent2"/>
              </a:buClr>
              <a:buSzPct val="60000"/>
              <a:buFont typeface="Wingdings" pitchFamily="2" charset="2"/>
              <a:buChar char="u"/>
              <a:defRPr/>
            </a:pPr>
            <a:r>
              <a:rPr lang="en-US" sz="2600" dirty="0">
                <a:latin typeface="Tahoma" pitchFamily="34" charset="0"/>
                <a:ea typeface="ＭＳ Ｐゴシック" pitchFamily="34" charset="-128"/>
              </a:rPr>
              <a:t> </a:t>
            </a:r>
            <a:r>
              <a:rPr lang="en-US" sz="2600" dirty="0" smtClean="0">
                <a:latin typeface="Tahoma" pitchFamily="34" charset="0"/>
                <a:ea typeface="ＭＳ Ｐゴシック" pitchFamily="34" charset="-128"/>
              </a:rPr>
              <a:t>4.8 </a:t>
            </a:r>
            <a:r>
              <a:rPr lang="en-US" sz="2600" dirty="0">
                <a:latin typeface="Tahoma" pitchFamily="34" charset="0"/>
                <a:ea typeface="ＭＳ Ｐゴシック" pitchFamily="34" charset="-128"/>
              </a:rPr>
              <a:t>million naturalized citizens (47% of immigrants)</a:t>
            </a:r>
          </a:p>
          <a:p>
            <a:pPr marL="1005840" lvl="2" fontAlgn="auto">
              <a:spcAft>
                <a:spcPts val="1200"/>
              </a:spcAft>
              <a:buClr>
                <a:schemeClr val="accent2"/>
              </a:buClr>
              <a:buSzPct val="60000"/>
              <a:buFont typeface="Wingdings" pitchFamily="2" charset="2"/>
              <a:buChar char="u"/>
              <a:defRPr/>
            </a:pPr>
            <a:r>
              <a:rPr lang="en-US" sz="2600" dirty="0">
                <a:latin typeface="Tahoma" pitchFamily="34" charset="0"/>
              </a:rPr>
              <a:t>~</a:t>
            </a:r>
            <a:r>
              <a:rPr lang="en-US" sz="2600" dirty="0" smtClean="0">
                <a:latin typeface="Tahoma" pitchFamily="34" charset="0"/>
              </a:rPr>
              <a:t>2.3 </a:t>
            </a:r>
            <a:r>
              <a:rPr lang="en-US" sz="2600" dirty="0">
                <a:latin typeface="Tahoma" pitchFamily="34" charset="0"/>
              </a:rPr>
              <a:t>million </a:t>
            </a:r>
            <a:r>
              <a:rPr lang="en-US" sz="2600" dirty="0" smtClean="0">
                <a:latin typeface="Tahoma" pitchFamily="34" charset="0"/>
              </a:rPr>
              <a:t>undocumented (7% of state pop.)</a:t>
            </a:r>
          </a:p>
          <a:p>
            <a:pPr marL="1005840" lvl="2" fontAlgn="auto">
              <a:spcAft>
                <a:spcPts val="1200"/>
              </a:spcAft>
              <a:buClr>
                <a:schemeClr val="accent2"/>
              </a:buClr>
              <a:buSzPct val="60000"/>
              <a:buFont typeface="Wingdings" pitchFamily="2" charset="2"/>
              <a:buChar char="u"/>
              <a:defRPr/>
            </a:pPr>
            <a:r>
              <a:rPr lang="en-US" sz="2600" dirty="0" smtClean="0">
                <a:latin typeface="Tahoma" pitchFamily="34" charset="0"/>
              </a:rPr>
              <a:t>~23% of national undocumented population</a:t>
            </a:r>
            <a:endParaRPr lang="en-US" sz="2600" dirty="0">
              <a:latin typeface="Tahoma" pitchFamily="34" charset="0"/>
            </a:endParaRPr>
          </a:p>
        </p:txBody>
      </p:sp>
      <p:pic>
        <p:nvPicPr>
          <p:cNvPr id="5124" name="Picture 4" descr="C:\Users\Gabrielle\AppData\Local\Microsoft\Windows\Temporary Internet Files\Content.IE5\QS1Y61SQ\MC90043694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152400"/>
            <a:ext cx="16383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570502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Mixed-Status Families</a:t>
            </a:r>
            <a:endParaRPr lang="en-US" dirty="0"/>
          </a:p>
        </p:txBody>
      </p:sp>
      <p:sp>
        <p:nvSpPr>
          <p:cNvPr id="3" name="Content Placeholder 2"/>
          <p:cNvSpPr>
            <a:spLocks noGrp="1"/>
          </p:cNvSpPr>
          <p:nvPr>
            <p:ph sz="quarter" idx="1"/>
          </p:nvPr>
        </p:nvSpPr>
        <p:spPr/>
        <p:txBody>
          <a:bodyPr>
            <a:normAutofit/>
          </a:bodyPr>
          <a:lstStyle/>
          <a:p>
            <a:pPr marL="411480">
              <a:spcAft>
                <a:spcPts val="1200"/>
              </a:spcAft>
              <a:buFont typeface="Wingdings" pitchFamily="2" charset="2"/>
              <a:buChar char="u"/>
              <a:defRPr/>
            </a:pPr>
            <a:endParaRPr lang="en-US" sz="3100" dirty="0" smtClean="0">
              <a:latin typeface="Tahoma" pitchFamily="34" charset="0"/>
            </a:endParaRPr>
          </a:p>
          <a:p>
            <a:pPr marL="411480">
              <a:spcAft>
                <a:spcPts val="1200"/>
              </a:spcAft>
              <a:buFont typeface="Wingdings" pitchFamily="2" charset="2"/>
              <a:buChar char="u"/>
              <a:defRPr/>
            </a:pPr>
            <a:r>
              <a:rPr lang="en-US" sz="3200" b="1" dirty="0">
                <a:latin typeface="Tahoma" pitchFamily="34" charset="0"/>
              </a:rPr>
              <a:t>In Families with Citizens:</a:t>
            </a:r>
          </a:p>
          <a:p>
            <a:pPr marL="731520" lvl="1">
              <a:spcAft>
                <a:spcPts val="1200"/>
              </a:spcAft>
              <a:buFont typeface="Wingdings" pitchFamily="2" charset="2"/>
              <a:buChar char="u"/>
              <a:defRPr/>
            </a:pPr>
            <a:r>
              <a:rPr lang="en-US" sz="2800" dirty="0" smtClean="0">
                <a:latin typeface="Tahoma" pitchFamily="34" charset="0"/>
              </a:rPr>
              <a:t>Half of </a:t>
            </a:r>
            <a:r>
              <a:rPr lang="en-US" sz="2800" dirty="0">
                <a:latin typeface="Tahoma" pitchFamily="34" charset="0"/>
              </a:rPr>
              <a:t>California children have </a:t>
            </a:r>
            <a:r>
              <a:rPr lang="en-US" sz="2800" dirty="0" smtClean="0">
                <a:latin typeface="Tahoma" pitchFamily="34" charset="0"/>
              </a:rPr>
              <a:t>at least one immigrant parent </a:t>
            </a:r>
          </a:p>
          <a:p>
            <a:pPr marL="1005840" lvl="2">
              <a:spcAft>
                <a:spcPts val="1200"/>
              </a:spcAft>
              <a:buFont typeface="Wingdings" pitchFamily="2" charset="2"/>
              <a:buChar char="u"/>
              <a:defRPr/>
            </a:pPr>
            <a:r>
              <a:rPr lang="en-US" sz="2500" dirty="0" smtClean="0">
                <a:latin typeface="Tahoma" pitchFamily="34" charset="0"/>
              </a:rPr>
              <a:t>90.4</a:t>
            </a:r>
            <a:r>
              <a:rPr lang="en-US" sz="2500" dirty="0">
                <a:latin typeface="Tahoma" pitchFamily="34" charset="0"/>
              </a:rPr>
              <a:t>% of these kids are citizens</a:t>
            </a:r>
          </a:p>
          <a:p>
            <a:pPr marL="731520" lvl="1">
              <a:spcAft>
                <a:spcPts val="1200"/>
              </a:spcAft>
              <a:buFont typeface="Wingdings" pitchFamily="2" charset="2"/>
              <a:buChar char="u"/>
              <a:defRPr/>
            </a:pPr>
            <a:r>
              <a:rPr lang="en-US" sz="2800" dirty="0" smtClean="0">
                <a:latin typeface="Tahoma" pitchFamily="34" charset="0"/>
              </a:rPr>
              <a:t>13</a:t>
            </a:r>
            <a:r>
              <a:rPr lang="en-US" sz="2800" dirty="0">
                <a:latin typeface="Tahoma" pitchFamily="34" charset="0"/>
              </a:rPr>
              <a:t>% of California children have an undocumented parent</a:t>
            </a:r>
          </a:p>
          <a:p>
            <a:endParaRPr lang="en-US" dirty="0"/>
          </a:p>
        </p:txBody>
      </p:sp>
      <p:pic>
        <p:nvPicPr>
          <p:cNvPr id="1030" name="Picture 6" descr="C:\Users\lessard\AppData\Local\Microsoft\Windows\Temporary Internet Files\Content.IE5\OF8YEYHE\MC90043505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9262" y="5029200"/>
            <a:ext cx="1688837"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8333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smtClean="0"/>
              <a:t>Speakers</a:t>
            </a:r>
            <a:endParaRPr lang="en-US" b="1" dirty="0"/>
          </a:p>
        </p:txBody>
      </p:sp>
      <p:sp>
        <p:nvSpPr>
          <p:cNvPr id="3" name="Content Placeholder 2"/>
          <p:cNvSpPr>
            <a:spLocks noGrp="1"/>
          </p:cNvSpPr>
          <p:nvPr>
            <p:ph idx="1"/>
          </p:nvPr>
        </p:nvSpPr>
        <p:spPr>
          <a:xfrm>
            <a:off x="2514600" y="1371600"/>
            <a:ext cx="6019800" cy="5029200"/>
          </a:xfrm>
        </p:spPr>
        <p:txBody>
          <a:bodyPr>
            <a:noAutofit/>
          </a:bodyPr>
          <a:lstStyle/>
          <a:p>
            <a:pPr>
              <a:buNone/>
            </a:pPr>
            <a:r>
              <a:rPr lang="en-US" sz="2800" b="1" dirty="0" smtClean="0">
                <a:hlinkClick r:id="rId2"/>
              </a:rPr>
              <a:t>Kellen </a:t>
            </a:r>
            <a:r>
              <a:rPr lang="en-US" sz="2800" b="1" dirty="0">
                <a:hlinkClick r:id="rId2"/>
              </a:rPr>
              <a:t>Russoniello</a:t>
            </a:r>
            <a:r>
              <a:rPr lang="en-US" sz="2800" dirty="0"/>
              <a:t>, </a:t>
            </a:r>
            <a:r>
              <a:rPr lang="en-US" sz="2400" dirty="0"/>
              <a:t>Staff Attorney – Health and Drug Policy, ACLU of San Diego &amp; Imperial </a:t>
            </a:r>
            <a:r>
              <a:rPr lang="en-US" sz="2400" dirty="0" smtClean="0"/>
              <a:t>Counties</a:t>
            </a:r>
          </a:p>
          <a:p>
            <a:pPr>
              <a:buNone/>
            </a:pPr>
            <a:endParaRPr lang="en-US" sz="1600" dirty="0" smtClean="0"/>
          </a:p>
          <a:p>
            <a:pPr>
              <a:buNone/>
            </a:pPr>
            <a:r>
              <a:rPr lang="en-US" sz="1600" dirty="0"/>
              <a:t> </a:t>
            </a:r>
            <a:endParaRPr lang="en-US" sz="1600" dirty="0" smtClean="0"/>
          </a:p>
          <a:p>
            <a:pPr>
              <a:buNone/>
            </a:pPr>
            <a:r>
              <a:rPr lang="en-US" sz="2800" b="1" dirty="0" smtClean="0">
                <a:hlinkClick r:id="rId3"/>
              </a:rPr>
              <a:t>Gabrielle </a:t>
            </a:r>
            <a:r>
              <a:rPr lang="en-US" sz="2800" b="1" dirty="0" err="1">
                <a:hlinkClick r:id="rId3"/>
              </a:rPr>
              <a:t>Lessard</a:t>
            </a:r>
            <a:r>
              <a:rPr lang="en-US" sz="2800" dirty="0"/>
              <a:t>, </a:t>
            </a:r>
            <a:r>
              <a:rPr lang="en-US" sz="2400" dirty="0"/>
              <a:t>Health Policy Attorney, National Immigration Law Center </a:t>
            </a:r>
            <a:endParaRPr lang="en-US" sz="2400" dirty="0" smtClean="0"/>
          </a:p>
          <a:p>
            <a:pPr>
              <a:buNone/>
            </a:pPr>
            <a:endParaRPr lang="en-US" sz="1100" b="1" dirty="0" smtClean="0"/>
          </a:p>
          <a:p>
            <a:pPr>
              <a:buNone/>
            </a:pPr>
            <a:endParaRPr lang="en-US" sz="1100" b="1" dirty="0" smtClean="0"/>
          </a:p>
          <a:p>
            <a:pPr>
              <a:buNone/>
            </a:pPr>
            <a:endParaRPr lang="en-US" sz="2800" b="1" dirty="0" smtClean="0"/>
          </a:p>
          <a:p>
            <a:pPr>
              <a:buNone/>
            </a:pPr>
            <a:r>
              <a:rPr lang="en-US" sz="2800" b="1" dirty="0" err="1" smtClean="0">
                <a:hlinkClick r:id="rId4"/>
              </a:rPr>
              <a:t>Betzabel</a:t>
            </a:r>
            <a:r>
              <a:rPr lang="en-US" sz="2800" b="1" dirty="0" smtClean="0">
                <a:hlinkClick r:id="rId4"/>
              </a:rPr>
              <a:t> </a:t>
            </a:r>
            <a:r>
              <a:rPr lang="en-US" sz="2800" b="1" dirty="0" err="1">
                <a:hlinkClick r:id="rId4"/>
              </a:rPr>
              <a:t>Estudillo</a:t>
            </a:r>
            <a:r>
              <a:rPr lang="en-US" sz="2800" dirty="0"/>
              <a:t>, </a:t>
            </a:r>
            <a:r>
              <a:rPr lang="en-US" sz="2400" dirty="0"/>
              <a:t>Health Policy Coordinator, California Immigrant Policy Center </a:t>
            </a:r>
            <a:r>
              <a:rPr lang="en-US" sz="2800" dirty="0" smtClean="0"/>
              <a:t/>
            </a:r>
            <a:br>
              <a:rPr lang="en-US" sz="2800" dirty="0" smtClean="0"/>
            </a:br>
            <a:endParaRPr lang="en-US" sz="2800" dirty="0"/>
          </a:p>
        </p:txBody>
      </p:sp>
      <p:pic>
        <p:nvPicPr>
          <p:cNvPr id="4" name="Picture 3" descr="BE(1).jpg"/>
          <p:cNvPicPr>
            <a:picLocks noChangeAspect="1"/>
          </p:cNvPicPr>
          <p:nvPr/>
        </p:nvPicPr>
        <p:blipFill>
          <a:blip r:embed="rId5" cstate="print"/>
          <a:stretch>
            <a:fillRect/>
          </a:stretch>
        </p:blipFill>
        <p:spPr>
          <a:xfrm>
            <a:off x="838200" y="4876801"/>
            <a:ext cx="1300906" cy="1676400"/>
          </a:xfrm>
          <a:prstGeom prst="rect">
            <a:avLst/>
          </a:prstGeom>
        </p:spPr>
      </p:pic>
      <p:pic>
        <p:nvPicPr>
          <p:cNvPr id="5" name="Picture 4" descr="kellen-crop.jpg"/>
          <p:cNvPicPr>
            <a:picLocks noChangeAspect="1"/>
          </p:cNvPicPr>
          <p:nvPr/>
        </p:nvPicPr>
        <p:blipFill>
          <a:blip r:embed="rId6" cstate="print"/>
          <a:stretch>
            <a:fillRect/>
          </a:stretch>
        </p:blipFill>
        <p:spPr>
          <a:xfrm>
            <a:off x="838200" y="1219200"/>
            <a:ext cx="1294384" cy="1676400"/>
          </a:xfrm>
          <a:prstGeom prst="rect">
            <a:avLst/>
          </a:prstGeom>
        </p:spPr>
      </p:pic>
      <p:pic>
        <p:nvPicPr>
          <p:cNvPr id="6" name="Picture 5" descr="Gabrielle_150.jpg"/>
          <p:cNvPicPr>
            <a:picLocks noChangeAspect="1"/>
          </p:cNvPicPr>
          <p:nvPr/>
        </p:nvPicPr>
        <p:blipFill>
          <a:blip r:embed="rId7" cstate="print"/>
          <a:stretch>
            <a:fillRect/>
          </a:stretch>
        </p:blipFill>
        <p:spPr>
          <a:xfrm>
            <a:off x="838200" y="3048000"/>
            <a:ext cx="1295400" cy="1727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Insurance and Health Care Access</a:t>
            </a:r>
            <a:endParaRPr lang="en-US" dirty="0"/>
          </a:p>
        </p:txBody>
      </p:sp>
      <p:sp>
        <p:nvSpPr>
          <p:cNvPr id="3" name="Content Placeholder 2"/>
          <p:cNvSpPr>
            <a:spLocks noGrp="1"/>
          </p:cNvSpPr>
          <p:nvPr>
            <p:ph sz="quarter" idx="1"/>
          </p:nvPr>
        </p:nvSpPr>
        <p:spPr/>
        <p:txBody>
          <a:bodyPr>
            <a:normAutofit/>
          </a:bodyPr>
          <a:lstStyle/>
          <a:p>
            <a:r>
              <a:rPr lang="en-US" sz="2400" dirty="0" smtClean="0">
                <a:latin typeface="Arial" panose="020B0604020202020204" pitchFamily="34" charset="0"/>
                <a:cs typeface="Arial" panose="020B0604020202020204" pitchFamily="34" charset="0"/>
              </a:rPr>
              <a:t>Immigrants are more likely </a:t>
            </a:r>
            <a:r>
              <a:rPr lang="en-US" sz="2400" dirty="0">
                <a:latin typeface="Arial" panose="020B0604020202020204" pitchFamily="34" charset="0"/>
                <a:cs typeface="Arial" panose="020B0604020202020204" pitchFamily="34" charset="0"/>
              </a:rPr>
              <a:t>than the US-born to be uninsured </a:t>
            </a: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Immigrants use fewer health care services than U.S. citizens with the same insurance status (MPI, 2013)</a:t>
            </a:r>
          </a:p>
          <a:p>
            <a:r>
              <a:rPr lang="en-US" sz="2400" dirty="0" smtClean="0">
                <a:latin typeface="Arial" panose="020B0604020202020204" pitchFamily="34" charset="0"/>
                <a:cs typeface="Arial" panose="020B0604020202020204" pitchFamily="34" charset="0"/>
              </a:rPr>
              <a:t>Undocumented immigrants use fewer health care services than citizens and lawful permanent residents with the same insurance status (UCLA, 2014) </a:t>
            </a:r>
          </a:p>
          <a:p>
            <a:endParaRPr lang="en-US" sz="2400" dirty="0" smtClean="0">
              <a:latin typeface="Arial" panose="020B0604020202020204" pitchFamily="34" charset="0"/>
              <a:cs typeface="Arial" panose="020B0604020202020204" pitchFamily="34" charset="0"/>
            </a:endParaRPr>
          </a:p>
          <a:p>
            <a:pPr>
              <a:lnSpc>
                <a:spcPct val="60000"/>
              </a:lnSpc>
            </a:pPr>
            <a:endParaRPr lang="en-US" sz="2400" dirty="0" smtClean="0">
              <a:latin typeface="Arial" panose="020B0604020202020204" pitchFamily="34" charset="0"/>
              <a:cs typeface="Arial" panose="020B0604020202020204" pitchFamily="34" charset="0"/>
            </a:endParaRPr>
          </a:p>
        </p:txBody>
      </p:sp>
      <p:sp>
        <p:nvSpPr>
          <p:cNvPr id="6" name="Rectangle 1"/>
          <p:cNvSpPr>
            <a:spLocks noChangeArrowheads="1"/>
          </p:cNvSpPr>
          <p:nvPr/>
        </p:nvSpPr>
        <p:spPr bwMode="auto">
          <a:xfrm>
            <a:off x="1878013" y="32527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457200" algn="l"/>
              </a:tabLst>
              <a:defRPr>
                <a:solidFill>
                  <a:schemeClr val="tx1"/>
                </a:solidFill>
                <a:latin typeface="Arial" pitchFamily="34" charset="0"/>
                <a:cs typeface="Arial" pitchFamily="34" charset="0"/>
              </a:defRPr>
            </a:lvl1pPr>
            <a:lvl2pPr fontAlgn="base">
              <a:spcBef>
                <a:spcPct val="0"/>
              </a:spcBef>
              <a:spcAft>
                <a:spcPct val="0"/>
              </a:spcAft>
              <a:tabLst>
                <a:tab pos="457200" algn="l"/>
              </a:tabLst>
              <a:defRPr>
                <a:solidFill>
                  <a:schemeClr val="tx1"/>
                </a:solidFill>
                <a:latin typeface="Arial" pitchFamily="34" charset="0"/>
                <a:cs typeface="Arial" pitchFamily="34" charset="0"/>
              </a:defRPr>
            </a:lvl2pPr>
            <a:lvl3pPr fontAlgn="base">
              <a:spcBef>
                <a:spcPct val="0"/>
              </a:spcBef>
              <a:spcAft>
                <a:spcPct val="0"/>
              </a:spcAft>
              <a:tabLst>
                <a:tab pos="457200" algn="l"/>
              </a:tabLst>
              <a:defRPr>
                <a:solidFill>
                  <a:schemeClr val="tx1"/>
                </a:solidFill>
                <a:latin typeface="Arial" pitchFamily="34" charset="0"/>
                <a:cs typeface="Arial" pitchFamily="34" charset="0"/>
              </a:defRPr>
            </a:lvl3pPr>
            <a:lvl4pPr fontAlgn="base">
              <a:spcBef>
                <a:spcPct val="0"/>
              </a:spcBef>
              <a:spcAft>
                <a:spcPct val="0"/>
              </a:spcAft>
              <a:tabLst>
                <a:tab pos="457200" algn="l"/>
              </a:tabLst>
              <a:defRPr>
                <a:solidFill>
                  <a:schemeClr val="tx1"/>
                </a:solidFill>
                <a:latin typeface="Arial" pitchFamily="34" charset="0"/>
                <a:cs typeface="Arial" pitchFamily="34" charset="0"/>
              </a:defRPr>
            </a:lvl4pPr>
            <a:lvl5pPr fontAlgn="base">
              <a:spcBef>
                <a:spcPct val="0"/>
              </a:spcBef>
              <a:spcAft>
                <a:spcPct val="0"/>
              </a:spcAft>
              <a:tabLst>
                <a:tab pos="457200" algn="l"/>
              </a:tabLst>
              <a:defRPr>
                <a:solidFill>
                  <a:schemeClr val="tx1"/>
                </a:solidFill>
                <a:latin typeface="Arial" pitchFamily="34" charset="0"/>
                <a:cs typeface="Arial" pitchFamily="34" charset="0"/>
              </a:defRPr>
            </a:lvl5pPr>
            <a:lvl6pPr fontAlgn="base">
              <a:spcBef>
                <a:spcPct val="0"/>
              </a:spcBef>
              <a:spcAft>
                <a:spcPct val="0"/>
              </a:spcAft>
              <a:tabLst>
                <a:tab pos="457200" algn="l"/>
              </a:tabLst>
              <a:defRPr>
                <a:solidFill>
                  <a:schemeClr val="tx1"/>
                </a:solidFill>
                <a:latin typeface="Arial" pitchFamily="34" charset="0"/>
                <a:cs typeface="Arial" pitchFamily="34" charset="0"/>
              </a:defRPr>
            </a:lvl6pPr>
            <a:lvl7pPr fontAlgn="base">
              <a:spcBef>
                <a:spcPct val="0"/>
              </a:spcBef>
              <a:spcAft>
                <a:spcPct val="0"/>
              </a:spcAft>
              <a:tabLst>
                <a:tab pos="457200" algn="l"/>
              </a:tabLst>
              <a:defRPr>
                <a:solidFill>
                  <a:schemeClr val="tx1"/>
                </a:solidFill>
                <a:latin typeface="Arial" pitchFamily="34" charset="0"/>
                <a:cs typeface="Arial" pitchFamily="34" charset="0"/>
              </a:defRPr>
            </a:lvl7pPr>
            <a:lvl8pPr fontAlgn="base">
              <a:spcBef>
                <a:spcPct val="0"/>
              </a:spcBef>
              <a:spcAft>
                <a:spcPct val="0"/>
              </a:spcAft>
              <a:tabLst>
                <a:tab pos="457200" algn="l"/>
              </a:tabLst>
              <a:defRPr>
                <a:solidFill>
                  <a:schemeClr val="tx1"/>
                </a:solidFill>
                <a:latin typeface="Arial" pitchFamily="34" charset="0"/>
                <a:cs typeface="Arial" pitchFamily="34" charset="0"/>
              </a:defRPr>
            </a:lvl8pPr>
            <a:lvl9pPr fontAlgn="base">
              <a:spcBef>
                <a:spcPct val="0"/>
              </a:spcBef>
              <a:spcAft>
                <a:spcPct val="0"/>
              </a:spcAft>
              <a:tabLst>
                <a:tab pos="457200" algn="l"/>
              </a:tabLst>
              <a:defRPr>
                <a:solidFill>
                  <a:schemeClr val="tx1"/>
                </a:solidFill>
                <a:latin typeface="Arial" pitchFamily="34" charset="0"/>
                <a:cs typeface="Arial" pitchFamily="34" charset="0"/>
              </a:defRPr>
            </a:lvl9pPr>
          </a:lstStyle>
          <a:p>
            <a:pPr defTabSz="914400"/>
            <a:endParaRPr lang="en-US" altLang="en-US" smtClean="0">
              <a:solidFill>
                <a:prstClr val="black"/>
              </a:solidFill>
            </a:endParaRPr>
          </a:p>
        </p:txBody>
      </p:sp>
      <p:pic>
        <p:nvPicPr>
          <p:cNvPr id="1033" name="Picture 9" descr="C:\Users\lessard\AppData\Local\Microsoft\Windows\Temporary Internet Files\Content.IE5\Z4D7G2LO\MC90043614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4607482"/>
            <a:ext cx="1898650" cy="184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15302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ROAD MAP</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Immigrants in California</a:t>
            </a:r>
          </a:p>
          <a:p>
            <a:r>
              <a:rPr lang="en-US" b="1" dirty="0" smtClean="0">
                <a:solidFill>
                  <a:schemeClr val="accent1">
                    <a:lumMod val="75000"/>
                  </a:schemeClr>
                </a:solidFill>
              </a:rPr>
              <a:t>Eligibility Requirements</a:t>
            </a:r>
          </a:p>
          <a:p>
            <a:r>
              <a:rPr lang="en-US" dirty="0"/>
              <a:t>Barriers</a:t>
            </a:r>
          </a:p>
          <a:p>
            <a:pPr lvl="1"/>
            <a:endParaRPr lang="en-US" dirty="0" smtClean="0"/>
          </a:p>
          <a:p>
            <a:pPr lvl="1"/>
            <a:endParaRPr lang="en-US" dirty="0"/>
          </a:p>
        </p:txBody>
      </p:sp>
    </p:spTree>
    <p:extLst>
      <p:ext uri="{BB962C8B-B14F-4D97-AF65-F5344CB8AC3E}">
        <p14:creationId xmlns:p14="http://schemas.microsoft.com/office/powerpoint/2010/main" val="406393397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Immigration Process	</a:t>
            </a:r>
            <a:endParaRPr lang="en-US" dirty="0"/>
          </a:p>
        </p:txBody>
      </p:sp>
      <p:sp>
        <p:nvSpPr>
          <p:cNvPr id="5" name="Content Placeholder 4"/>
          <p:cNvSpPr>
            <a:spLocks noGrp="1"/>
          </p:cNvSpPr>
          <p:nvPr>
            <p:ph sz="quarter" idx="1"/>
          </p:nvPr>
        </p:nvSpPr>
        <p:spPr>
          <a:xfrm>
            <a:off x="612648" y="1524000"/>
            <a:ext cx="8153400" cy="4572000"/>
          </a:xfrm>
        </p:spPr>
        <p:txBody>
          <a:bodyPr>
            <a:normAutofit/>
          </a:bodyPr>
          <a:lstStyle/>
          <a:p>
            <a:r>
              <a:rPr lang="en-US" dirty="0" smtClean="0"/>
              <a:t>Noncitizens enter the US lawfully:</a:t>
            </a:r>
          </a:p>
          <a:p>
            <a:pPr lvl="1"/>
            <a:r>
              <a:rPr lang="en-US" sz="2500" dirty="0"/>
              <a:t>As </a:t>
            </a:r>
            <a:r>
              <a:rPr lang="en-US" sz="2500" dirty="0" smtClean="0">
                <a:solidFill>
                  <a:schemeClr val="accent1">
                    <a:lumMod val="75000"/>
                  </a:schemeClr>
                </a:solidFill>
              </a:rPr>
              <a:t>immigrants </a:t>
            </a:r>
            <a:r>
              <a:rPr lang="en-US" sz="2500" dirty="0" smtClean="0"/>
              <a:t>on a path to lawful permanent resident (LPR) status</a:t>
            </a:r>
            <a:endParaRPr lang="en-US" sz="2500" dirty="0"/>
          </a:p>
          <a:p>
            <a:pPr lvl="1"/>
            <a:r>
              <a:rPr lang="en-US" dirty="0" smtClean="0"/>
              <a:t>As </a:t>
            </a:r>
            <a:r>
              <a:rPr lang="en-US" dirty="0" smtClean="0">
                <a:solidFill>
                  <a:schemeClr val="accent1">
                    <a:lumMod val="75000"/>
                  </a:schemeClr>
                </a:solidFill>
              </a:rPr>
              <a:t>nonimmigrants</a:t>
            </a:r>
            <a:r>
              <a:rPr lang="en-US" dirty="0" smtClean="0"/>
              <a:t> admitted for a temporary stay </a:t>
            </a:r>
          </a:p>
          <a:p>
            <a:pPr lvl="1"/>
            <a:r>
              <a:rPr lang="en-US" dirty="0" smtClean="0"/>
              <a:t>As </a:t>
            </a:r>
            <a:r>
              <a:rPr lang="en-US" dirty="0" smtClean="0">
                <a:solidFill>
                  <a:schemeClr val="accent1">
                    <a:lumMod val="75000"/>
                  </a:schemeClr>
                </a:solidFill>
              </a:rPr>
              <a:t>refugees</a:t>
            </a:r>
            <a:r>
              <a:rPr lang="en-US" dirty="0" smtClean="0"/>
              <a:t> admitted because they </a:t>
            </a:r>
            <a:r>
              <a:rPr lang="en-US" sz="2500" dirty="0" smtClean="0"/>
              <a:t>face </a:t>
            </a:r>
            <a:r>
              <a:rPr lang="en-US" sz="2500" dirty="0"/>
              <a:t>persecution due to race, religion, nationality, political opinion, or membership in a particular social </a:t>
            </a:r>
            <a:r>
              <a:rPr lang="en-US" sz="2500" dirty="0" smtClean="0"/>
              <a:t>group</a:t>
            </a:r>
          </a:p>
          <a:p>
            <a:pPr lvl="2"/>
            <a:r>
              <a:rPr lang="en-US" sz="2200" dirty="0" smtClean="0"/>
              <a:t>Can adjust to LPR status</a:t>
            </a:r>
          </a:p>
          <a:p>
            <a:pPr lvl="2"/>
            <a:r>
              <a:rPr lang="en-US" sz="2200" dirty="0" err="1" smtClean="0"/>
              <a:t>Asylees</a:t>
            </a:r>
            <a:r>
              <a:rPr lang="en-US" sz="2200" dirty="0" smtClean="0"/>
              <a:t> are similar to refugees but apply for the status </a:t>
            </a:r>
          </a:p>
          <a:p>
            <a:pPr marL="685800" lvl="2" indent="0">
              <a:buNone/>
            </a:pPr>
            <a:r>
              <a:rPr lang="en-US" sz="2200" dirty="0" smtClean="0"/>
              <a:t>after entering the US  </a:t>
            </a:r>
          </a:p>
        </p:txBody>
      </p:sp>
    </p:spTree>
    <p:extLst>
      <p:ext uri="{BB962C8B-B14F-4D97-AF65-F5344CB8AC3E}">
        <p14:creationId xmlns:p14="http://schemas.microsoft.com/office/powerpoint/2010/main" val="13727364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randombar(horizontal)">
                                      <p:cBhvr>
                                        <p:cTn id="7" dur="500"/>
                                        <p:tgtEl>
                                          <p:spTgt spid="5">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randombar(horizontal)">
                                      <p:cBhvr>
                                        <p:cTn id="10" dur="500"/>
                                        <p:tgtEl>
                                          <p:spTgt spid="5">
                                            <p:txEl>
                                              <p:pRg st="1" end="1"/>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randombar(horizontal)">
                                      <p:cBhvr>
                                        <p:cTn id="13" dur="500"/>
                                        <p:tgtEl>
                                          <p:spTgt spid="5">
                                            <p:txEl>
                                              <p:pRg st="2" end="2"/>
                                            </p:tx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randombar(horizontal)">
                                      <p:cBhvr>
                                        <p:cTn id="16" dur="500"/>
                                        <p:tgtEl>
                                          <p:spTgt spid="5">
                                            <p:txEl>
                                              <p:pRg st="3" end="3"/>
                                            </p:txEl>
                                          </p:spTgt>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randombar(horizontal)">
                                      <p:cBhvr>
                                        <p:cTn id="19" dur="500"/>
                                        <p:tgtEl>
                                          <p:spTgt spid="5">
                                            <p:txEl>
                                              <p:pRg st="4" end="4"/>
                                            </p:txEl>
                                          </p:spTgt>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randombar(horizontal)">
                                      <p:cBhvr>
                                        <p:cTn id="22" dur="500"/>
                                        <p:tgtEl>
                                          <p:spTgt spid="5">
                                            <p:txEl>
                                              <p:pRg st="5" end="5"/>
                                            </p:txEl>
                                          </p:spTgt>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randombar(horizontal)">
                                      <p:cBhvr>
                                        <p:cTn id="25"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Undocumented Immigrants</a:t>
            </a:r>
            <a:endParaRPr lang="en-US" dirty="0"/>
          </a:p>
        </p:txBody>
      </p:sp>
      <p:sp>
        <p:nvSpPr>
          <p:cNvPr id="3" name="Content Placeholder 2"/>
          <p:cNvSpPr>
            <a:spLocks noGrp="1"/>
          </p:cNvSpPr>
          <p:nvPr>
            <p:ph sz="quarter" idx="1"/>
          </p:nvPr>
        </p:nvSpPr>
        <p:spPr/>
        <p:txBody>
          <a:bodyPr/>
          <a:lstStyle/>
          <a:p>
            <a:r>
              <a:rPr lang="en-US" dirty="0"/>
              <a:t>Entered without inspection</a:t>
            </a:r>
          </a:p>
          <a:p>
            <a:endParaRPr lang="en-US" dirty="0" smtClean="0"/>
          </a:p>
          <a:p>
            <a:r>
              <a:rPr lang="en-US" dirty="0" smtClean="0"/>
              <a:t>Stayed </a:t>
            </a:r>
            <a:r>
              <a:rPr lang="en-US" dirty="0"/>
              <a:t>past the expiration of a temporary visa</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0" y="3276600"/>
            <a:ext cx="5791200" cy="2938571"/>
          </a:xfrm>
          <a:prstGeom prst="rect">
            <a:avLst/>
          </a:prstGeom>
        </p:spPr>
      </p:pic>
    </p:spTree>
    <p:extLst>
      <p:ext uri="{BB962C8B-B14F-4D97-AF65-F5344CB8AC3E}">
        <p14:creationId xmlns:p14="http://schemas.microsoft.com/office/powerpoint/2010/main" val="13091786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Deferred Action for Childhood Arrivals</a:t>
            </a:r>
            <a:endParaRPr lang="en-US" dirty="0"/>
          </a:p>
        </p:txBody>
      </p:sp>
      <p:sp>
        <p:nvSpPr>
          <p:cNvPr id="3" name="Content Placeholder 2"/>
          <p:cNvSpPr>
            <a:spLocks noGrp="1"/>
          </p:cNvSpPr>
          <p:nvPr>
            <p:ph sz="quarter" idx="1"/>
          </p:nvPr>
        </p:nvSpPr>
        <p:spPr/>
        <p:txBody>
          <a:bodyPr>
            <a:normAutofit/>
          </a:bodyPr>
          <a:lstStyle/>
          <a:p>
            <a:endParaRPr lang="en-US" sz="1100" dirty="0" smtClean="0"/>
          </a:p>
          <a:p>
            <a:pPr marL="0" indent="0">
              <a:buNone/>
            </a:pPr>
            <a:r>
              <a:rPr lang="en-US" dirty="0" smtClean="0">
                <a:solidFill>
                  <a:schemeClr val="accent1">
                    <a:lumMod val="50000"/>
                  </a:schemeClr>
                </a:solidFill>
              </a:rPr>
              <a:t>Deferred Action for Childhood Arrivals (DACA)</a:t>
            </a:r>
          </a:p>
          <a:p>
            <a:pPr lvl="1">
              <a:buFont typeface="Wingdings" panose="05000000000000000000" pitchFamily="2" charset="2"/>
              <a:buChar char="§"/>
            </a:pPr>
            <a:r>
              <a:rPr lang="en-US" dirty="0" smtClean="0"/>
              <a:t>Undocumented immigrants who arrived in U.S. before age 16 (“Dreamers”)</a:t>
            </a:r>
          </a:p>
          <a:p>
            <a:pPr lvl="1">
              <a:buFont typeface="Wingdings" panose="05000000000000000000" pitchFamily="2" charset="2"/>
              <a:buChar char="§"/>
            </a:pPr>
            <a:r>
              <a:rPr lang="en-US" dirty="0" smtClean="0"/>
              <a:t>Enrolled in or completed education leading to employment</a:t>
            </a:r>
          </a:p>
          <a:p>
            <a:pPr lvl="1">
              <a:buFont typeface="Wingdings" panose="05000000000000000000" pitchFamily="2" charset="2"/>
              <a:buChar char="§"/>
            </a:pPr>
            <a:r>
              <a:rPr lang="en-US" dirty="0" smtClean="0"/>
              <a:t>Continuously present since </a:t>
            </a:r>
          </a:p>
          <a:p>
            <a:pPr marL="365760" lvl="1" indent="0">
              <a:buNone/>
            </a:pPr>
            <a:r>
              <a:rPr lang="en-US" dirty="0"/>
              <a:t>	</a:t>
            </a:r>
            <a:r>
              <a:rPr lang="en-US" dirty="0" smtClean="0"/>
              <a:t>June 15, 2007 </a:t>
            </a:r>
          </a:p>
          <a:p>
            <a:pPr marL="0" indent="0">
              <a:buNone/>
            </a:pP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57801" y="4559403"/>
            <a:ext cx="3858490" cy="21557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454075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Coverage Options in CA</a:t>
            </a:r>
            <a:endParaRPr lang="en-US" b="1" dirty="0"/>
          </a:p>
        </p:txBody>
      </p:sp>
      <p:sp>
        <p:nvSpPr>
          <p:cNvPr id="3" name="Content Placeholder 2"/>
          <p:cNvSpPr>
            <a:spLocks noGrp="1"/>
          </p:cNvSpPr>
          <p:nvPr>
            <p:ph idx="1"/>
          </p:nvPr>
        </p:nvSpPr>
        <p:spPr>
          <a:xfrm>
            <a:off x="612648" y="1600200"/>
            <a:ext cx="8153400" cy="4724400"/>
          </a:xfrm>
        </p:spPr>
        <p:txBody>
          <a:bodyPr>
            <a:normAutofit lnSpcReduction="10000"/>
          </a:bodyPr>
          <a:lstStyle/>
          <a:p>
            <a:r>
              <a:rPr lang="en-US" sz="2800" b="1" dirty="0" smtClean="0"/>
              <a:t>Covered California </a:t>
            </a:r>
            <a:r>
              <a:rPr lang="en-US" sz="2800" dirty="0" smtClean="0"/>
              <a:t>– state health insurance marketplace/exchange</a:t>
            </a:r>
          </a:p>
          <a:p>
            <a:pPr marL="742950" lvl="2" indent="-342900"/>
            <a:r>
              <a:rPr lang="en-US" sz="2800" dirty="0">
                <a:cs typeface="Tahoma" pitchFamily="34" charset="0"/>
              </a:rPr>
              <a:t>Premium tax credits for families earning up to &lt;400% FPL, and cost-sharing reductions for &lt;250% </a:t>
            </a:r>
            <a:r>
              <a:rPr lang="en-US" sz="2800" dirty="0" smtClean="0">
                <a:cs typeface="Tahoma" pitchFamily="34" charset="0"/>
              </a:rPr>
              <a:t>FPL</a:t>
            </a:r>
            <a:endParaRPr lang="en-US" sz="2800" dirty="0" smtClean="0"/>
          </a:p>
          <a:p>
            <a:r>
              <a:rPr lang="en-US" sz="2800" b="1" dirty="0" err="1" smtClean="0"/>
              <a:t>Medi</a:t>
            </a:r>
            <a:r>
              <a:rPr lang="en-US" sz="2800" b="1" dirty="0" smtClean="0"/>
              <a:t>-Cal expansion </a:t>
            </a:r>
            <a:r>
              <a:rPr lang="en-US" sz="2800" dirty="0" smtClean="0"/>
              <a:t>– to 138% of federal poverty level (FPL)</a:t>
            </a:r>
          </a:p>
          <a:p>
            <a:r>
              <a:rPr lang="en-US" sz="2800" b="1" dirty="0" smtClean="0"/>
              <a:t>Other safety net programs</a:t>
            </a:r>
          </a:p>
          <a:p>
            <a:pPr lvl="1"/>
            <a:r>
              <a:rPr lang="en-US" sz="2800" dirty="0" smtClean="0"/>
              <a:t>E.g., federally-qualified health centers (</a:t>
            </a:r>
            <a:r>
              <a:rPr lang="en-US" sz="2800" dirty="0" err="1" smtClean="0"/>
              <a:t>FQHCs</a:t>
            </a:r>
            <a:r>
              <a:rPr lang="en-US" sz="2800" dirty="0" smtClean="0"/>
              <a:t>), community clinics, migrant health clinics, public hospitals, charity care</a:t>
            </a:r>
          </a:p>
          <a:p>
            <a:pPr>
              <a:buNone/>
            </a:pPr>
            <a:endParaRPr lang="en-US" sz="2800" dirty="0" smtClean="0"/>
          </a:p>
          <a:p>
            <a:endParaRPr lang="en-US" dirty="0">
              <a:solidFill>
                <a:srgbClr val="862110"/>
              </a:solidFill>
            </a:endParaRPr>
          </a:p>
        </p:txBody>
      </p:sp>
    </p:spTree>
    <p:extLst>
      <p:ext uri="{BB962C8B-B14F-4D97-AF65-F5344CB8AC3E}">
        <p14:creationId xmlns:p14="http://schemas.microsoft.com/office/powerpoint/2010/main" val="20129993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Federal Benefits Eligibility</a:t>
            </a:r>
            <a:endParaRPr lang="en-US" dirty="0"/>
          </a:p>
        </p:txBody>
      </p:sp>
      <p:sp>
        <p:nvSpPr>
          <p:cNvPr id="5" name="Content Placeholder 4"/>
          <p:cNvSpPr>
            <a:spLocks noGrp="1"/>
          </p:cNvSpPr>
          <p:nvPr>
            <p:ph sz="quarter" idx="1"/>
          </p:nvPr>
        </p:nvSpPr>
        <p:spPr>
          <a:xfrm>
            <a:off x="612648" y="1524000"/>
            <a:ext cx="8153400" cy="4572000"/>
          </a:xfrm>
        </p:spPr>
        <p:txBody>
          <a:bodyPr>
            <a:normAutofit fontScale="92500" lnSpcReduction="10000"/>
          </a:bodyPr>
          <a:lstStyle/>
          <a:p>
            <a:endParaRPr lang="en-US" dirty="0" smtClean="0"/>
          </a:p>
          <a:p>
            <a:r>
              <a:rPr lang="en-US" dirty="0" smtClean="0"/>
              <a:t>In </a:t>
            </a:r>
            <a:r>
              <a:rPr lang="en-US" dirty="0"/>
              <a:t>1996, </a:t>
            </a:r>
            <a:r>
              <a:rPr lang="en-US" dirty="0" smtClean="0"/>
              <a:t>Congress divided lawfully present immigrants into two categories for </a:t>
            </a:r>
            <a:r>
              <a:rPr lang="en-US" dirty="0"/>
              <a:t>federal benefits eligibility purposes: </a:t>
            </a:r>
          </a:p>
          <a:p>
            <a:pPr lvl="3">
              <a:buFont typeface="Wingdings" panose="05000000000000000000" pitchFamily="2" charset="2"/>
              <a:buChar char="Ø"/>
            </a:pPr>
            <a:r>
              <a:rPr lang="en-US" sz="2800" dirty="0">
                <a:solidFill>
                  <a:schemeClr val="accent2">
                    <a:lumMod val="75000"/>
                  </a:schemeClr>
                </a:solidFill>
              </a:rPr>
              <a:t>“qualified” </a:t>
            </a:r>
            <a:r>
              <a:rPr lang="en-US" sz="2800" dirty="0" smtClean="0">
                <a:solidFill>
                  <a:schemeClr val="accent2">
                    <a:lumMod val="75000"/>
                  </a:schemeClr>
                </a:solidFill>
              </a:rPr>
              <a:t>and “</a:t>
            </a:r>
            <a:r>
              <a:rPr lang="en-US" sz="2800" dirty="0">
                <a:solidFill>
                  <a:schemeClr val="accent2">
                    <a:lumMod val="75000"/>
                  </a:schemeClr>
                </a:solidFill>
              </a:rPr>
              <a:t>not qualified</a:t>
            </a:r>
            <a:r>
              <a:rPr lang="en-US" sz="2800" dirty="0" smtClean="0">
                <a:solidFill>
                  <a:schemeClr val="accent2">
                    <a:lumMod val="75000"/>
                  </a:schemeClr>
                </a:solidFill>
              </a:rPr>
              <a:t>”</a:t>
            </a:r>
          </a:p>
          <a:p>
            <a:pPr lvl="3">
              <a:buFont typeface="Wingdings" panose="05000000000000000000" pitchFamily="2" charset="2"/>
              <a:buChar char="Ø"/>
            </a:pPr>
            <a:endParaRPr lang="en-US" sz="2800" dirty="0" smtClean="0"/>
          </a:p>
          <a:p>
            <a:r>
              <a:rPr lang="en-US" dirty="0" smtClean="0"/>
              <a:t>Qualified Immigrants can receive federal benefits, but many are barred from receiving federal benefits until they have been in the U.S. for five years</a:t>
            </a:r>
          </a:p>
          <a:p>
            <a:pPr lvl="1"/>
            <a:r>
              <a:rPr lang="en-US" dirty="0" smtClean="0"/>
              <a:t>California uses state funds to provide benefits during this ‘five year bar’</a:t>
            </a:r>
            <a:endParaRPr lang="en-US" dirty="0"/>
          </a:p>
        </p:txBody>
      </p:sp>
      <p:pic>
        <p:nvPicPr>
          <p:cNvPr id="1027" name="Picture 3" descr="C:\Users\lessard\AppData\Local\Microsoft\Windows\Temporary Internet Files\Content.IE5\AK16F85M\MC90009470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23849" y="152400"/>
            <a:ext cx="1913224"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19205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1000"/>
                                        <p:tgtEl>
                                          <p:spTgt spid="5">
                                            <p:txEl>
                                              <p:pRg st="2" end="2"/>
                                            </p:txEl>
                                          </p:spTgt>
                                        </p:tgtEl>
                                      </p:cBhvr>
                                    </p:animEffect>
                                    <p:anim calcmode="lin" valueType="num">
                                      <p:cBhvr>
                                        <p:cTn id="13"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1000"/>
                                        <p:tgtEl>
                                          <p:spTgt spid="5">
                                            <p:txEl>
                                              <p:pRg st="4" end="4"/>
                                            </p:txEl>
                                          </p:spTgt>
                                        </p:tgtEl>
                                      </p:cBhvr>
                                    </p:animEffect>
                                    <p:anim calcmode="lin" valueType="num">
                                      <p:cBhvr>
                                        <p:cTn id="20"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1000"/>
                                        <p:tgtEl>
                                          <p:spTgt spid="5">
                                            <p:txEl>
                                              <p:pRg st="5" end="5"/>
                                            </p:txEl>
                                          </p:spTgt>
                                        </p:tgtEl>
                                      </p:cBhvr>
                                    </p:animEffect>
                                    <p:anim calcmode="lin" valueType="num">
                                      <p:cBhvr>
                                        <p:cTn id="25"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Qualified Immigrants</a:t>
            </a:r>
            <a:endParaRPr lang="en-US" dirty="0"/>
          </a:p>
        </p:txBody>
      </p:sp>
      <p:sp>
        <p:nvSpPr>
          <p:cNvPr id="5" name="Content Placeholder 4"/>
          <p:cNvSpPr>
            <a:spLocks noGrp="1"/>
          </p:cNvSpPr>
          <p:nvPr>
            <p:ph sz="quarter" idx="1"/>
          </p:nvPr>
        </p:nvSpPr>
        <p:spPr>
          <a:xfrm>
            <a:off x="612648" y="1600200"/>
            <a:ext cx="8153400" cy="4800600"/>
          </a:xfrm>
        </p:spPr>
        <p:txBody>
          <a:bodyPr>
            <a:normAutofit lnSpcReduction="10000"/>
          </a:bodyPr>
          <a:lstStyle/>
          <a:p>
            <a:pPr marL="285750" indent="-285750">
              <a:buClr>
                <a:schemeClr val="tx2">
                  <a:lumMod val="60000"/>
                  <a:lumOff val="40000"/>
                </a:schemeClr>
              </a:buClr>
              <a:buFont typeface="Arial" panose="020B0604020202020204" pitchFamily="34" charset="0"/>
              <a:buChar char="•"/>
            </a:pPr>
            <a:r>
              <a:rPr lang="en-US" sz="3200" dirty="0"/>
              <a:t>Lawful Permanent Residents (LPR)</a:t>
            </a:r>
          </a:p>
          <a:p>
            <a:pPr marL="285750" indent="-285750">
              <a:buClr>
                <a:schemeClr val="tx2">
                  <a:lumMod val="60000"/>
                  <a:lumOff val="40000"/>
                </a:schemeClr>
              </a:buClr>
              <a:buFont typeface="Arial" panose="020B0604020202020204" pitchFamily="34" charset="0"/>
              <a:buChar char="•"/>
            </a:pPr>
            <a:r>
              <a:rPr lang="en-US" sz="3200" dirty="0" smtClean="0"/>
              <a:t>Refugees </a:t>
            </a:r>
          </a:p>
          <a:p>
            <a:pPr marL="285750" indent="-285750">
              <a:buClr>
                <a:schemeClr val="tx2">
                  <a:lumMod val="60000"/>
                  <a:lumOff val="40000"/>
                </a:schemeClr>
              </a:buClr>
              <a:buFont typeface="Arial" panose="020B0604020202020204" pitchFamily="34" charset="0"/>
              <a:buChar char="•"/>
            </a:pPr>
            <a:r>
              <a:rPr lang="en-US" sz="3200" dirty="0" err="1" smtClean="0"/>
              <a:t>Asylees</a:t>
            </a:r>
            <a:r>
              <a:rPr lang="en-US" sz="3200" dirty="0" smtClean="0"/>
              <a:t> </a:t>
            </a:r>
          </a:p>
          <a:p>
            <a:pPr marL="285750" indent="-285750">
              <a:buClr>
                <a:schemeClr val="tx2">
                  <a:lumMod val="60000"/>
                  <a:lumOff val="40000"/>
                </a:schemeClr>
              </a:buClr>
              <a:buFont typeface="Arial" panose="020B0604020202020204" pitchFamily="34" charset="0"/>
              <a:buChar char="•"/>
            </a:pPr>
            <a:r>
              <a:rPr lang="en-US" sz="3200" dirty="0"/>
              <a:t>Certain domestic violence </a:t>
            </a:r>
            <a:r>
              <a:rPr lang="en-US" sz="3200" dirty="0" smtClean="0"/>
              <a:t>survivors </a:t>
            </a:r>
            <a:r>
              <a:rPr lang="en-US" sz="3200" dirty="0"/>
              <a:t>and their </a:t>
            </a:r>
            <a:r>
              <a:rPr lang="en-US" sz="3200" dirty="0" smtClean="0"/>
              <a:t>family members</a:t>
            </a:r>
          </a:p>
          <a:p>
            <a:pPr marL="285750" indent="-285750">
              <a:buClr>
                <a:schemeClr val="tx2">
                  <a:lumMod val="60000"/>
                  <a:lumOff val="40000"/>
                </a:schemeClr>
              </a:buClr>
              <a:buFont typeface="Arial" panose="020B0604020202020204" pitchFamily="34" charset="0"/>
              <a:buChar char="•"/>
            </a:pPr>
            <a:r>
              <a:rPr lang="en-US" sz="3200" dirty="0"/>
              <a:t>Certain </a:t>
            </a:r>
            <a:r>
              <a:rPr lang="en-US" sz="3200" dirty="0" smtClean="0"/>
              <a:t>trafficking survivors </a:t>
            </a:r>
            <a:r>
              <a:rPr lang="en-US" sz="3200" dirty="0"/>
              <a:t>and their family </a:t>
            </a:r>
            <a:r>
              <a:rPr lang="en-US" sz="3200" dirty="0" smtClean="0"/>
              <a:t>members</a:t>
            </a:r>
          </a:p>
          <a:p>
            <a:pPr marL="285750" lvl="1" indent="-285750">
              <a:spcBef>
                <a:spcPts val="700"/>
              </a:spcBef>
              <a:buClr>
                <a:schemeClr val="tx2">
                  <a:lumMod val="60000"/>
                  <a:lumOff val="40000"/>
                </a:schemeClr>
              </a:buClr>
              <a:buSzPct val="60000"/>
              <a:buFont typeface="Arial" panose="020B0604020202020204" pitchFamily="34" charset="0"/>
              <a:buChar char="•"/>
            </a:pPr>
            <a:r>
              <a:rPr lang="en-US" sz="3200" dirty="0"/>
              <a:t>Iraqi or Afghani special immigrants (worked for US)</a:t>
            </a:r>
          </a:p>
          <a:p>
            <a:pPr marL="285750" indent="-285750">
              <a:buClr>
                <a:schemeClr val="tx2">
                  <a:lumMod val="60000"/>
                  <a:lumOff val="40000"/>
                </a:schemeClr>
              </a:buClr>
              <a:buFont typeface="Arial" panose="020B0604020202020204" pitchFamily="34" charset="0"/>
              <a:buChar char="•"/>
            </a:pPr>
            <a:endParaRPr lang="en-US" sz="3200" dirty="0" smtClean="0"/>
          </a:p>
          <a:p>
            <a:pPr marL="285750" indent="-285750">
              <a:buClr>
                <a:schemeClr val="tx2">
                  <a:lumMod val="60000"/>
                  <a:lumOff val="40000"/>
                </a:schemeClr>
              </a:buClr>
              <a:buFont typeface="Arial" panose="020B0604020202020204" pitchFamily="34" charset="0"/>
              <a:buChar char="•"/>
            </a:pPr>
            <a:endParaRPr lang="en-US" sz="3200" dirty="0" smtClean="0"/>
          </a:p>
          <a:p>
            <a:endParaRPr lang="en-US" dirty="0"/>
          </a:p>
        </p:txBody>
      </p:sp>
    </p:spTree>
    <p:extLst>
      <p:ext uri="{BB962C8B-B14F-4D97-AF65-F5344CB8AC3E}">
        <p14:creationId xmlns:p14="http://schemas.microsoft.com/office/powerpoint/2010/main" val="141276571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Qualified Immigrants</a:t>
            </a:r>
            <a:endParaRPr lang="en-US" dirty="0"/>
          </a:p>
        </p:txBody>
      </p:sp>
      <p:sp>
        <p:nvSpPr>
          <p:cNvPr id="3" name="Content Placeholder 2"/>
          <p:cNvSpPr>
            <a:spLocks noGrp="1"/>
          </p:cNvSpPr>
          <p:nvPr>
            <p:ph sz="quarter" idx="1"/>
          </p:nvPr>
        </p:nvSpPr>
        <p:spPr/>
        <p:txBody>
          <a:bodyPr>
            <a:normAutofit/>
          </a:bodyPr>
          <a:lstStyle/>
          <a:p>
            <a:pPr marL="285750" indent="-285750">
              <a:buClr>
                <a:schemeClr val="tx2">
                  <a:lumMod val="60000"/>
                  <a:lumOff val="40000"/>
                </a:schemeClr>
              </a:buClr>
              <a:buFont typeface="Arial" panose="020B0604020202020204" pitchFamily="34" charset="0"/>
              <a:buChar char="•"/>
            </a:pPr>
            <a:r>
              <a:rPr lang="en-US" sz="3200" dirty="0"/>
              <a:t>Other humanitarian entrants:</a:t>
            </a:r>
          </a:p>
          <a:p>
            <a:pPr marL="605790" lvl="1" indent="-285750">
              <a:buClr>
                <a:schemeClr val="tx2">
                  <a:lumMod val="60000"/>
                  <a:lumOff val="40000"/>
                </a:schemeClr>
              </a:buClr>
              <a:buFont typeface="Arial" panose="020B0604020202020204" pitchFamily="34" charset="0"/>
              <a:buChar char="•"/>
            </a:pPr>
            <a:r>
              <a:rPr lang="en-US" altLang="en-US" dirty="0" smtClean="0"/>
              <a:t>Persons </a:t>
            </a:r>
            <a:r>
              <a:rPr lang="en-US" altLang="en-US" dirty="0"/>
              <a:t>granted withholding of deportation or removal</a:t>
            </a:r>
          </a:p>
          <a:p>
            <a:pPr marL="605790" lvl="1" indent="-285750">
              <a:buClr>
                <a:schemeClr val="tx2">
                  <a:lumMod val="60000"/>
                  <a:lumOff val="40000"/>
                </a:schemeClr>
              </a:buClr>
              <a:buFont typeface="Arial" panose="020B0604020202020204" pitchFamily="34" charset="0"/>
              <a:buChar char="•"/>
            </a:pPr>
            <a:r>
              <a:rPr lang="en-US" dirty="0"/>
              <a:t>Certain conditional entrants (granted before 4/1980)</a:t>
            </a:r>
          </a:p>
          <a:p>
            <a:pPr marL="605790" lvl="1" indent="-285750">
              <a:buClr>
                <a:schemeClr val="tx2">
                  <a:lumMod val="60000"/>
                  <a:lumOff val="40000"/>
                </a:schemeClr>
              </a:buClr>
              <a:buFont typeface="Arial" panose="020B0604020202020204" pitchFamily="34" charset="0"/>
              <a:buChar char="•"/>
            </a:pPr>
            <a:r>
              <a:rPr lang="en-US" dirty="0"/>
              <a:t>Certain Cuban/Haitian entrants</a:t>
            </a:r>
          </a:p>
          <a:p>
            <a:pPr marL="605790" lvl="1" indent="-285750">
              <a:buClr>
                <a:schemeClr val="tx2">
                  <a:lumMod val="60000"/>
                  <a:lumOff val="40000"/>
                </a:schemeClr>
              </a:buClr>
              <a:buFont typeface="Arial" panose="020B0604020202020204" pitchFamily="34" charset="0"/>
              <a:buChar char="•"/>
            </a:pPr>
            <a:r>
              <a:rPr lang="en-US" dirty="0"/>
              <a:t>Humanitarian and Public Interest </a:t>
            </a:r>
            <a:r>
              <a:rPr lang="en-US" dirty="0" smtClean="0"/>
              <a:t>Parolees</a:t>
            </a:r>
          </a:p>
          <a:p>
            <a:pPr marL="605790" lvl="1" indent="-285750">
              <a:buClr>
                <a:schemeClr val="tx2">
                  <a:lumMod val="60000"/>
                  <a:lumOff val="40000"/>
                </a:schemeClr>
              </a:buClr>
              <a:buFont typeface="Arial" panose="020B0604020202020204" pitchFamily="34" charset="0"/>
              <a:buChar char="•"/>
            </a:pPr>
            <a:endParaRPr lang="en-US" dirty="0"/>
          </a:p>
          <a:p>
            <a:pPr marL="605790" lvl="1" indent="-285750">
              <a:buClr>
                <a:schemeClr val="tx2">
                  <a:lumMod val="60000"/>
                  <a:lumOff val="40000"/>
                </a:schemeClr>
              </a:buClr>
              <a:buFont typeface="Arial" panose="020B0604020202020204" pitchFamily="34" charset="0"/>
              <a:buChar char="•"/>
            </a:pPr>
            <a:endParaRPr lang="en-US" dirty="0" smtClean="0"/>
          </a:p>
          <a:p>
            <a:pPr marL="320040" lvl="1" indent="0">
              <a:buClr>
                <a:schemeClr val="tx2">
                  <a:lumMod val="60000"/>
                  <a:lumOff val="40000"/>
                </a:schemeClr>
              </a:buClr>
              <a:buNone/>
            </a:pPr>
            <a:r>
              <a:rPr lang="en-US" sz="1800" dirty="0" smtClean="0"/>
              <a:t>For a full list, see “</a:t>
            </a:r>
            <a:r>
              <a:rPr lang="en-US" sz="1800" b="1" dirty="0" smtClean="0">
                <a:hlinkClick r:id="rId2"/>
              </a:rPr>
              <a:t>‘</a:t>
            </a:r>
            <a:r>
              <a:rPr lang="en-US" sz="1800" b="1" dirty="0" smtClean="0">
                <a:solidFill>
                  <a:schemeClr val="accent1">
                    <a:lumMod val="75000"/>
                  </a:schemeClr>
                </a:solidFill>
                <a:hlinkClick r:id="rId2"/>
              </a:rPr>
              <a:t>Lawfully Present’ Individuals Eligible under the Affordable Care Act</a:t>
            </a:r>
            <a:r>
              <a:rPr lang="en-US" sz="1800" dirty="0" smtClean="0"/>
              <a:t>”</a:t>
            </a:r>
            <a:r>
              <a:rPr lang="en-US" sz="1800" b="1" dirty="0" smtClean="0"/>
              <a:t> </a:t>
            </a:r>
            <a:r>
              <a:rPr lang="en-US" sz="1800" dirty="0"/>
              <a:t>at http://nilc.org/document.html?id=809</a:t>
            </a:r>
            <a:endParaRPr lang="en-US" sz="1800" b="1" dirty="0" smtClean="0"/>
          </a:p>
          <a:p>
            <a:pPr marL="320040" lvl="1" indent="0">
              <a:buClr>
                <a:schemeClr val="tx2">
                  <a:lumMod val="60000"/>
                  <a:lumOff val="40000"/>
                </a:schemeClr>
              </a:buClr>
              <a:buNone/>
            </a:pPr>
            <a:endParaRPr lang="en-US" dirty="0"/>
          </a:p>
          <a:p>
            <a:endParaRPr lang="en-US" dirty="0"/>
          </a:p>
        </p:txBody>
      </p:sp>
    </p:spTree>
    <p:extLst>
      <p:ext uri="{BB962C8B-B14F-4D97-AF65-F5344CB8AC3E}">
        <p14:creationId xmlns:p14="http://schemas.microsoft.com/office/powerpoint/2010/main" val="41167513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Flexibility</a:t>
            </a:r>
            <a:endParaRPr lang="en-US" dirty="0"/>
          </a:p>
        </p:txBody>
      </p:sp>
      <p:sp>
        <p:nvSpPr>
          <p:cNvPr id="3" name="Content Placeholder 2"/>
          <p:cNvSpPr>
            <a:spLocks noGrp="1"/>
          </p:cNvSpPr>
          <p:nvPr>
            <p:ph sz="quarter" idx="1"/>
          </p:nvPr>
        </p:nvSpPr>
        <p:spPr/>
        <p:txBody>
          <a:bodyPr>
            <a:normAutofit/>
          </a:bodyPr>
          <a:lstStyle/>
          <a:p>
            <a:r>
              <a:rPr lang="en-US" dirty="0"/>
              <a:t>Under the “unborn child” option in CHIP, states can opt to provide prenatal services to pregnant </a:t>
            </a:r>
            <a:r>
              <a:rPr lang="en-US" dirty="0" smtClean="0"/>
              <a:t>women regardless of </a:t>
            </a:r>
            <a:r>
              <a:rPr lang="en-US" dirty="0"/>
              <a:t>immigration </a:t>
            </a:r>
            <a:r>
              <a:rPr lang="en-US" dirty="0" smtClean="0"/>
              <a:t>status</a:t>
            </a:r>
          </a:p>
          <a:p>
            <a:r>
              <a:rPr lang="en-US" dirty="0" smtClean="0"/>
              <a:t>States </a:t>
            </a:r>
            <a:r>
              <a:rPr lang="en-US" dirty="0"/>
              <a:t>can </a:t>
            </a:r>
            <a:r>
              <a:rPr lang="en-US" dirty="0" smtClean="0"/>
              <a:t>use their own funds to provide Medicaid/CHIP to:</a:t>
            </a:r>
          </a:p>
          <a:p>
            <a:pPr lvl="1"/>
            <a:r>
              <a:rPr lang="en-US" dirty="0" smtClean="0"/>
              <a:t>Qualified immigrants during the five year bar</a:t>
            </a:r>
          </a:p>
          <a:p>
            <a:pPr lvl="1"/>
            <a:r>
              <a:rPr lang="en-US" dirty="0" smtClean="0"/>
              <a:t>People Permanently Residing Under Color of Law (PRUCOL)  </a:t>
            </a:r>
          </a:p>
          <a:p>
            <a:r>
              <a:rPr lang="en-US" dirty="0" smtClean="0"/>
              <a:t>California has exercised all of these options</a:t>
            </a:r>
          </a:p>
          <a:p>
            <a:endParaRPr lang="en-US" dirty="0"/>
          </a:p>
          <a:p>
            <a:pPr lvl="1"/>
            <a:endParaRPr lang="en-US" dirty="0"/>
          </a:p>
          <a:p>
            <a:endParaRPr lang="en-US" dirty="0"/>
          </a:p>
        </p:txBody>
      </p:sp>
    </p:spTree>
    <p:extLst>
      <p:ext uri="{BB962C8B-B14F-4D97-AF65-F5344CB8AC3E}">
        <p14:creationId xmlns:p14="http://schemas.microsoft.com/office/powerpoint/2010/main" val="25590590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Vertical)">
                                      <p:cBhvr>
                                        <p:cTn id="15" dur="500"/>
                                        <p:tgtEl>
                                          <p:spTgt spid="3">
                                            <p:txEl>
                                              <p:pRg st="2" end="2"/>
                                            </p:tx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arn(inVertic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arn(inVertical)">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2921" y="1286933"/>
            <a:ext cx="6498158" cy="1724867"/>
          </a:xfrm>
        </p:spPr>
        <p:txBody>
          <a:bodyPr/>
          <a:lstStyle/>
          <a:p>
            <a:r>
              <a:rPr lang="en-US" dirty="0" smtClean="0"/>
              <a:t>Basics of the Affordable Care Act</a:t>
            </a:r>
            <a:endParaRPr lang="en-US" dirty="0"/>
          </a:p>
        </p:txBody>
      </p:sp>
      <p:sp>
        <p:nvSpPr>
          <p:cNvPr id="3" name="Subtitle 2"/>
          <p:cNvSpPr>
            <a:spLocks noGrp="1"/>
          </p:cNvSpPr>
          <p:nvPr>
            <p:ph type="subTitle" idx="1"/>
          </p:nvPr>
        </p:nvSpPr>
        <p:spPr>
          <a:xfrm>
            <a:off x="1322921" y="3011800"/>
            <a:ext cx="6498159" cy="1320592"/>
          </a:xfrm>
        </p:spPr>
        <p:txBody>
          <a:bodyPr>
            <a:normAutofit fontScale="92500" lnSpcReduction="20000"/>
          </a:bodyPr>
          <a:lstStyle/>
          <a:p>
            <a:r>
              <a:rPr lang="en-US" dirty="0" smtClean="0">
                <a:solidFill>
                  <a:srgbClr val="000000"/>
                </a:solidFill>
              </a:rPr>
              <a:t>Kellen Russoniello</a:t>
            </a:r>
          </a:p>
          <a:p>
            <a:r>
              <a:rPr lang="en-US" dirty="0" smtClean="0">
                <a:solidFill>
                  <a:srgbClr val="000000"/>
                </a:solidFill>
              </a:rPr>
              <a:t>Staff Attorney – Health and Drug Policy</a:t>
            </a:r>
          </a:p>
          <a:p>
            <a:r>
              <a:rPr lang="en-US" dirty="0" smtClean="0">
                <a:solidFill>
                  <a:srgbClr val="000000"/>
                </a:solidFill>
              </a:rPr>
              <a:t>ACLU of San Diego and Imperial Counties</a:t>
            </a:r>
          </a:p>
          <a:p>
            <a:r>
              <a:rPr lang="en-US" dirty="0" smtClean="0">
                <a:solidFill>
                  <a:srgbClr val="000000"/>
                </a:solidFill>
                <a:hlinkClick r:id="rId2"/>
              </a:rPr>
              <a:t>krussoniello@aclusandiego.org</a:t>
            </a:r>
            <a:endParaRPr lang="en-US" dirty="0" smtClean="0">
              <a:solidFill>
                <a:srgbClr val="000000"/>
              </a:solidFill>
            </a:endParaRPr>
          </a:p>
          <a:p>
            <a:r>
              <a:rPr lang="en-US" dirty="0" smtClean="0">
                <a:solidFill>
                  <a:srgbClr val="000000"/>
                </a:solidFill>
              </a:rPr>
              <a:t>May 13, 2014</a:t>
            </a:r>
          </a:p>
          <a:p>
            <a:endParaRPr lang="en-US" dirty="0"/>
          </a:p>
        </p:txBody>
      </p:sp>
      <p:pic>
        <p:nvPicPr>
          <p:cNvPr id="4" name="Picture 3"/>
          <p:cNvPicPr>
            <a:picLocks noChangeAspect="1"/>
          </p:cNvPicPr>
          <p:nvPr/>
        </p:nvPicPr>
        <p:blipFill>
          <a:blip r:embed="rId3"/>
          <a:stretch>
            <a:fillRect/>
          </a:stretch>
        </p:blipFill>
        <p:spPr>
          <a:xfrm>
            <a:off x="2362200" y="4619604"/>
            <a:ext cx="4258733" cy="193381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Eligibility for Covered California</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181324995"/>
              </p:ext>
            </p:extLst>
          </p:nvPr>
        </p:nvGraphicFramePr>
        <p:xfrm>
          <a:off x="609600" y="1589088"/>
          <a:ext cx="3886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4"/>
          <p:cNvSpPr>
            <a:spLocks noGrp="1"/>
          </p:cNvSpPr>
          <p:nvPr>
            <p:ph sz="quarter" idx="2"/>
          </p:nvPr>
        </p:nvSpPr>
        <p:spPr/>
        <p:txBody>
          <a:bodyPr>
            <a:normAutofit fontScale="92500" lnSpcReduction="20000"/>
          </a:bodyPr>
          <a:lstStyle/>
          <a:p>
            <a:pPr marL="0" indent="0">
              <a:buNone/>
            </a:pPr>
            <a:r>
              <a:rPr lang="en-US" b="1" dirty="0" smtClean="0">
                <a:solidFill>
                  <a:schemeClr val="accent2">
                    <a:lumMod val="75000"/>
                  </a:schemeClr>
                </a:solidFill>
              </a:rPr>
              <a:t>lawfully present </a:t>
            </a:r>
            <a:r>
              <a:rPr lang="en-US" dirty="0" smtClean="0"/>
              <a:t>immigrants are eligible to purchase health coverage through state health care marketplaces</a:t>
            </a:r>
          </a:p>
          <a:p>
            <a:pPr>
              <a:buFont typeface="Wingdings" panose="05000000000000000000" pitchFamily="2" charset="2"/>
              <a:buChar char="Ø"/>
            </a:pPr>
            <a:r>
              <a:rPr lang="en-US" dirty="0" smtClean="0"/>
              <a:t>no five-year bar</a:t>
            </a:r>
          </a:p>
          <a:p>
            <a:pPr marL="0" indent="0">
              <a:buNone/>
            </a:pPr>
            <a:endParaRPr lang="en-US" dirty="0" smtClean="0">
              <a:solidFill>
                <a:schemeClr val="accent2">
                  <a:lumMod val="75000"/>
                </a:schemeClr>
              </a:solidFill>
            </a:endParaRPr>
          </a:p>
          <a:p>
            <a:pPr marL="0" indent="0">
              <a:buNone/>
            </a:pPr>
            <a:r>
              <a:rPr lang="en-US" dirty="0" smtClean="0">
                <a:solidFill>
                  <a:schemeClr val="accent2">
                    <a:lumMod val="75000"/>
                  </a:schemeClr>
                </a:solidFill>
              </a:rPr>
              <a:t>exception:</a:t>
            </a:r>
            <a:endParaRPr lang="en-US" dirty="0" smtClean="0"/>
          </a:p>
          <a:p>
            <a:pPr marL="0" indent="0">
              <a:buNone/>
            </a:pPr>
            <a:r>
              <a:rPr lang="en-US" dirty="0" smtClean="0"/>
              <a:t>People who received deferred action through DACA are specifically excluded </a:t>
            </a:r>
            <a:endParaRPr lang="en-US" dirty="0"/>
          </a:p>
        </p:txBody>
      </p:sp>
    </p:spTree>
    <p:extLst>
      <p:ext uri="{BB962C8B-B14F-4D97-AF65-F5344CB8AC3E}">
        <p14:creationId xmlns:p14="http://schemas.microsoft.com/office/powerpoint/2010/main" val="371879277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Lawfully Present Immigrants</a:t>
            </a:r>
            <a:endParaRPr lang="en-US" dirty="0"/>
          </a:p>
        </p:txBody>
      </p:sp>
      <p:sp>
        <p:nvSpPr>
          <p:cNvPr id="6" name="Content Placeholder 5"/>
          <p:cNvSpPr>
            <a:spLocks noGrp="1"/>
          </p:cNvSpPr>
          <p:nvPr>
            <p:ph sz="quarter" idx="1"/>
          </p:nvPr>
        </p:nvSpPr>
        <p:spPr>
          <a:xfrm>
            <a:off x="612648" y="1600200"/>
            <a:ext cx="8153400" cy="4724400"/>
          </a:xfrm>
        </p:spPr>
        <p:txBody>
          <a:bodyPr>
            <a:normAutofit fontScale="92500" lnSpcReduction="20000"/>
          </a:bodyPr>
          <a:lstStyle/>
          <a:p>
            <a:pPr fontAlgn="auto">
              <a:lnSpc>
                <a:spcPct val="124000"/>
              </a:lnSpc>
              <a:spcBef>
                <a:spcPts val="0"/>
              </a:spcBef>
              <a:spcAft>
                <a:spcPts val="0"/>
              </a:spcAft>
              <a:buClr>
                <a:schemeClr val="tx1"/>
              </a:buClr>
              <a:buSzPct val="100000"/>
              <a:buFont typeface="Arial" panose="020B0604020202020204" pitchFamily="34" charset="0"/>
              <a:buChar char="•"/>
              <a:defRPr/>
            </a:pPr>
            <a:r>
              <a:rPr lang="en-US" altLang="en-US" sz="2400" dirty="0">
                <a:latin typeface="Arial" panose="020B0604020202020204" pitchFamily="34" charset="0"/>
                <a:cs typeface="Arial" panose="020B0604020202020204" pitchFamily="34" charset="0"/>
              </a:rPr>
              <a:t>All </a:t>
            </a:r>
            <a:r>
              <a:rPr lang="en-US" altLang="en-US" sz="2400" dirty="0" smtClean="0">
                <a:latin typeface="Arial" panose="020B0604020202020204" pitchFamily="34" charset="0"/>
                <a:cs typeface="Arial" panose="020B0604020202020204" pitchFamily="34" charset="0"/>
              </a:rPr>
              <a:t>“qualified</a:t>
            </a:r>
            <a:r>
              <a:rPr lang="en-US" altLang="en-US" sz="2400" dirty="0">
                <a:latin typeface="Arial" panose="020B0604020202020204" pitchFamily="34" charset="0"/>
                <a:cs typeface="Arial" panose="020B0604020202020204" pitchFamily="34" charset="0"/>
              </a:rPr>
              <a:t>” immigrants</a:t>
            </a:r>
          </a:p>
          <a:p>
            <a:pPr fontAlgn="auto">
              <a:lnSpc>
                <a:spcPct val="124000"/>
              </a:lnSpc>
              <a:spcBef>
                <a:spcPts val="0"/>
              </a:spcBef>
              <a:spcAft>
                <a:spcPts val="0"/>
              </a:spcAft>
              <a:buClr>
                <a:schemeClr val="tx1"/>
              </a:buClr>
              <a:buSzPct val="100000"/>
              <a:buFont typeface="Arial" panose="020B0604020202020204" pitchFamily="34" charset="0"/>
              <a:buChar char="•"/>
              <a:defRPr/>
            </a:pPr>
            <a:r>
              <a:rPr lang="en-US" altLang="en-US" sz="2400" dirty="0" smtClean="0">
                <a:latin typeface="Arial" panose="020B0604020202020204" pitchFamily="34" charset="0"/>
                <a:cs typeface="Arial" panose="020B0604020202020204" pitchFamily="34" charset="0"/>
              </a:rPr>
              <a:t>People </a:t>
            </a:r>
            <a:r>
              <a:rPr lang="en-US" altLang="en-US" sz="2400" dirty="0">
                <a:latin typeface="Arial" panose="020B0604020202020204" pitchFamily="34" charset="0"/>
                <a:cs typeface="Arial" panose="020B0604020202020204" pitchFamily="34" charset="0"/>
              </a:rPr>
              <a:t>with permission to stay </a:t>
            </a:r>
            <a:r>
              <a:rPr lang="en-US" altLang="en-US" sz="2400" dirty="0" smtClean="0">
                <a:latin typeface="Arial" panose="020B0604020202020204" pitchFamily="34" charset="0"/>
                <a:cs typeface="Arial" panose="020B0604020202020204" pitchFamily="34" charset="0"/>
              </a:rPr>
              <a:t>in </a:t>
            </a:r>
            <a:r>
              <a:rPr lang="en-US" altLang="en-US" sz="2400" dirty="0">
                <a:latin typeface="Arial" panose="020B0604020202020204" pitchFamily="34" charset="0"/>
                <a:cs typeface="Arial" panose="020B0604020202020204" pitchFamily="34" charset="0"/>
              </a:rPr>
              <a:t>the U.S. indefinitely </a:t>
            </a:r>
          </a:p>
          <a:p>
            <a:pPr lvl="1">
              <a:lnSpc>
                <a:spcPct val="124000"/>
              </a:lnSpc>
              <a:spcBef>
                <a:spcPts val="0"/>
              </a:spcBef>
              <a:buClr>
                <a:schemeClr val="tx1"/>
              </a:buClr>
              <a:buSzPct val="100000"/>
              <a:buFont typeface="Arial" panose="020B0604020202020204" pitchFamily="34" charset="0"/>
              <a:buChar char="•"/>
              <a:defRPr/>
            </a:pPr>
            <a:r>
              <a:rPr lang="en-US" altLang="en-US" sz="2400" dirty="0">
                <a:latin typeface="Arial" panose="020B0604020202020204" pitchFamily="34" charset="0"/>
                <a:cs typeface="Arial" panose="020B0604020202020204" pitchFamily="34" charset="0"/>
              </a:rPr>
              <a:t>temporary protected status </a:t>
            </a:r>
            <a:r>
              <a:rPr lang="en-US" altLang="en-US" sz="2400" dirty="0" smtClean="0">
                <a:latin typeface="Arial" panose="020B0604020202020204" pitchFamily="34" charset="0"/>
                <a:cs typeface="Arial" panose="020B0604020202020204" pitchFamily="34" charset="0"/>
              </a:rPr>
              <a:t>(TPS)</a:t>
            </a:r>
            <a:endParaRPr lang="en-US" altLang="en-US" sz="2400" dirty="0">
              <a:latin typeface="Arial" panose="020B0604020202020204" pitchFamily="34" charset="0"/>
              <a:cs typeface="Arial" panose="020B0604020202020204" pitchFamily="34" charset="0"/>
            </a:endParaRPr>
          </a:p>
          <a:p>
            <a:pPr lvl="1">
              <a:lnSpc>
                <a:spcPct val="124000"/>
              </a:lnSpc>
              <a:spcBef>
                <a:spcPts val="0"/>
              </a:spcBef>
              <a:buClr>
                <a:schemeClr val="tx1"/>
              </a:buClr>
              <a:buSzPct val="100000"/>
              <a:buFont typeface="Arial" panose="020B0604020202020204" pitchFamily="34" charset="0"/>
              <a:buChar char="•"/>
              <a:defRPr/>
            </a:pPr>
            <a:r>
              <a:rPr lang="en-US" altLang="en-US" sz="2400" dirty="0">
                <a:latin typeface="Arial" panose="020B0604020202020204" pitchFamily="34" charset="0"/>
                <a:cs typeface="Arial" panose="020B0604020202020204" pitchFamily="34" charset="0"/>
              </a:rPr>
              <a:t>most </a:t>
            </a:r>
            <a:r>
              <a:rPr lang="en-US" altLang="en-US" sz="2400" dirty="0" smtClean="0">
                <a:latin typeface="Arial" panose="020B0604020202020204" pitchFamily="34" charset="0"/>
                <a:cs typeface="Arial" panose="020B0604020202020204" pitchFamily="34" charset="0"/>
              </a:rPr>
              <a:t>with deferred action</a:t>
            </a:r>
          </a:p>
          <a:p>
            <a:pPr marL="388620" indent="-342900">
              <a:lnSpc>
                <a:spcPct val="124000"/>
              </a:lnSpc>
              <a:spcBef>
                <a:spcPts val="0"/>
              </a:spcBef>
              <a:buClr>
                <a:schemeClr val="tx1"/>
              </a:buClr>
              <a:buSzPct val="100000"/>
              <a:buFont typeface="Arial" panose="020B0604020202020204" pitchFamily="34" charset="0"/>
              <a:buChar char="•"/>
              <a:defRPr/>
            </a:pPr>
            <a:r>
              <a:rPr lang="en-US" altLang="en-US" sz="2400" dirty="0" smtClean="0">
                <a:latin typeface="Arial" panose="020B0604020202020204" pitchFamily="34" charset="0"/>
                <a:cs typeface="Arial" panose="020B0604020202020204" pitchFamily="34" charset="0"/>
              </a:rPr>
              <a:t>Applicants for LPR and certain other statuses</a:t>
            </a:r>
            <a:endParaRPr lang="en-US" altLang="en-US" sz="2400" dirty="0">
              <a:latin typeface="Arial" panose="020B0604020202020204" pitchFamily="34" charset="0"/>
              <a:cs typeface="Arial" panose="020B0604020202020204" pitchFamily="34" charset="0"/>
            </a:endParaRPr>
          </a:p>
          <a:p>
            <a:pPr fontAlgn="auto">
              <a:lnSpc>
                <a:spcPct val="124000"/>
              </a:lnSpc>
              <a:spcBef>
                <a:spcPts val="0"/>
              </a:spcBef>
              <a:spcAft>
                <a:spcPts val="0"/>
              </a:spcAft>
              <a:buClr>
                <a:schemeClr val="tx1"/>
              </a:buClr>
              <a:buSzPct val="100000"/>
              <a:buFont typeface="Arial" panose="020B0604020202020204" pitchFamily="34" charset="0"/>
              <a:buChar char="•"/>
              <a:defRPr/>
            </a:pPr>
            <a:r>
              <a:rPr lang="en-US" altLang="en-US" sz="2400" dirty="0">
                <a:latin typeface="Arial" panose="020B0604020202020204" pitchFamily="34" charset="0"/>
                <a:cs typeface="Arial" panose="020B0604020202020204" pitchFamily="34" charset="0"/>
              </a:rPr>
              <a:t>People with valid nonimmigrant status not in violation of the terms of their </a:t>
            </a:r>
            <a:r>
              <a:rPr lang="en-US" altLang="en-US" sz="2400" dirty="0" smtClean="0">
                <a:latin typeface="Arial" panose="020B0604020202020204" pitchFamily="34" charset="0"/>
                <a:cs typeface="Arial" panose="020B0604020202020204" pitchFamily="34" charset="0"/>
              </a:rPr>
              <a:t>visas</a:t>
            </a:r>
          </a:p>
          <a:p>
            <a:pPr marL="0" indent="0" fontAlgn="auto">
              <a:lnSpc>
                <a:spcPct val="124000"/>
              </a:lnSpc>
              <a:spcBef>
                <a:spcPts val="0"/>
              </a:spcBef>
              <a:spcAft>
                <a:spcPts val="0"/>
              </a:spcAft>
              <a:buClr>
                <a:schemeClr val="tx1"/>
              </a:buClr>
              <a:buSzPct val="100000"/>
              <a:buNone/>
              <a:defRPr/>
            </a:pPr>
            <a:endParaRPr lang="en-US" altLang="en-US" dirty="0" smtClean="0">
              <a:latin typeface="Arial" panose="020B0604020202020204" pitchFamily="34" charset="0"/>
              <a:cs typeface="Arial" panose="020B0604020202020204" pitchFamily="34" charset="0"/>
            </a:endParaRPr>
          </a:p>
          <a:p>
            <a:pPr marL="0" indent="0" fontAlgn="auto">
              <a:lnSpc>
                <a:spcPct val="124000"/>
              </a:lnSpc>
              <a:spcBef>
                <a:spcPts val="0"/>
              </a:spcBef>
              <a:spcAft>
                <a:spcPts val="0"/>
              </a:spcAft>
              <a:buClr>
                <a:schemeClr val="tx1"/>
              </a:buClr>
              <a:buSzPct val="100000"/>
              <a:buNone/>
              <a:defRPr/>
            </a:pPr>
            <a:endParaRPr lang="en-US" altLang="en-US" dirty="0" smtClean="0">
              <a:latin typeface="Arial" panose="020B0604020202020204" pitchFamily="34" charset="0"/>
              <a:cs typeface="Arial" panose="020B0604020202020204" pitchFamily="34" charset="0"/>
            </a:endParaRPr>
          </a:p>
          <a:p>
            <a:pPr marL="0" indent="0" fontAlgn="auto">
              <a:lnSpc>
                <a:spcPct val="124000"/>
              </a:lnSpc>
              <a:spcBef>
                <a:spcPts val="0"/>
              </a:spcBef>
              <a:spcAft>
                <a:spcPts val="0"/>
              </a:spcAft>
              <a:buClr>
                <a:schemeClr val="tx1"/>
              </a:buClr>
              <a:buSzPct val="100000"/>
              <a:buNone/>
              <a:defRPr/>
            </a:pPr>
            <a:r>
              <a:rPr lang="en-US" altLang="en-US" sz="2600" dirty="0" smtClean="0">
                <a:latin typeface="Arial" panose="020B0604020202020204" pitchFamily="34" charset="0"/>
                <a:cs typeface="Arial" panose="020B0604020202020204" pitchFamily="34" charset="0"/>
              </a:rPr>
              <a:t>Complete list:</a:t>
            </a:r>
          </a:p>
          <a:p>
            <a:pPr marL="0" indent="0" fontAlgn="auto">
              <a:lnSpc>
                <a:spcPct val="124000"/>
              </a:lnSpc>
              <a:spcBef>
                <a:spcPts val="0"/>
              </a:spcBef>
              <a:spcAft>
                <a:spcPts val="0"/>
              </a:spcAft>
              <a:buClr>
                <a:schemeClr val="tx1"/>
              </a:buClr>
              <a:buSzPct val="100000"/>
              <a:buNone/>
              <a:defRPr/>
            </a:pPr>
            <a:r>
              <a:rPr lang="en-US" altLang="en-US" sz="2600" dirty="0" smtClean="0">
                <a:latin typeface="Arial" panose="020B0604020202020204" pitchFamily="34" charset="0"/>
                <a:cs typeface="Arial" panose="020B0604020202020204" pitchFamily="34" charset="0"/>
              </a:rPr>
              <a:t>https</a:t>
            </a:r>
            <a:r>
              <a:rPr lang="en-US" altLang="en-US" sz="2600" dirty="0">
                <a:latin typeface="Arial" panose="020B0604020202020204" pitchFamily="34" charset="0"/>
                <a:cs typeface="Arial" panose="020B0604020202020204" pitchFamily="34" charset="0"/>
              </a:rPr>
              <a:t>://www.healthcare.gov/immigration-status-and-the-marketplace/ </a:t>
            </a:r>
          </a:p>
          <a:p>
            <a:endParaRPr lang="en-US" dirty="0"/>
          </a:p>
        </p:txBody>
      </p:sp>
      <p:pic>
        <p:nvPicPr>
          <p:cNvPr id="7" name="Picture 4" descr="C:\Users\Gabrielle\AppData\Local\Microsoft\Windows\Temporary Internet Files\Content.IE5\3PTGWXD3\MC90041072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43494" y="3764280"/>
            <a:ext cx="1668681" cy="155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98625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xEl>
                                              <p:pRg st="5" end="5"/>
                                            </p:txEl>
                                          </p:spTgt>
                                        </p:tgtEl>
                                        <p:attrNameLst>
                                          <p:attrName>style.visibility</p:attrName>
                                        </p:attrNameLst>
                                      </p:cBhvr>
                                      <p:to>
                                        <p:strVal val="visible"/>
                                      </p:to>
                                    </p:set>
                                    <p:animEffect transition="in" filter="fade">
                                      <p:cBhvr>
                                        <p:cTn id="28" dur="500"/>
                                        <p:tgtEl>
                                          <p:spTgt spid="6">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
                                            <p:txEl>
                                              <p:pRg st="8" end="8"/>
                                            </p:txEl>
                                          </p:spTgt>
                                        </p:tgtEl>
                                        <p:attrNameLst>
                                          <p:attrName>style.visibility</p:attrName>
                                        </p:attrNameLst>
                                      </p:cBhvr>
                                      <p:to>
                                        <p:strVal val="visible"/>
                                      </p:to>
                                    </p:set>
                                    <p:animEffect transition="in" filter="fade">
                                      <p:cBhvr>
                                        <p:cTn id="33" dur="500"/>
                                        <p:tgtEl>
                                          <p:spTgt spid="6">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
                                            <p:txEl>
                                              <p:pRg st="9" end="9"/>
                                            </p:txEl>
                                          </p:spTgt>
                                        </p:tgtEl>
                                        <p:attrNameLst>
                                          <p:attrName>style.visibility</p:attrName>
                                        </p:attrNameLst>
                                      </p:cBhvr>
                                      <p:to>
                                        <p:strVal val="visible"/>
                                      </p:to>
                                    </p:set>
                                    <p:animEffect transition="in" filter="fade">
                                      <p:cBhvr>
                                        <p:cTn id="38"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DACA</a:t>
            </a:r>
            <a:endParaRPr lang="en-US" dirty="0"/>
          </a:p>
        </p:txBody>
      </p:sp>
      <p:sp>
        <p:nvSpPr>
          <p:cNvPr id="4" name="Content Placeholder 3"/>
          <p:cNvSpPr>
            <a:spLocks noGrp="1"/>
          </p:cNvSpPr>
          <p:nvPr>
            <p:ph sz="quarter" idx="1"/>
          </p:nvPr>
        </p:nvSpPr>
        <p:spPr>
          <a:xfrm>
            <a:off x="228600" y="1676400"/>
            <a:ext cx="8229600" cy="4495800"/>
          </a:xfrm>
        </p:spPr>
        <p:txBody>
          <a:bodyPr>
            <a:normAutofit fontScale="92500" lnSpcReduction="10000"/>
          </a:bodyPr>
          <a:lstStyle/>
          <a:p>
            <a:r>
              <a:rPr lang="en-US" sz="2800" dirty="0"/>
              <a:t>Excluded from access to federally-facilitated, partnership, and state-run marketplaces/exchanges</a:t>
            </a:r>
          </a:p>
          <a:p>
            <a:pPr lvl="1"/>
            <a:r>
              <a:rPr lang="en-US" dirty="0"/>
              <a:t>No premium tax credits and cost-sharing reductions</a:t>
            </a:r>
          </a:p>
          <a:p>
            <a:pPr lvl="1"/>
            <a:r>
              <a:rPr lang="en-US" dirty="0"/>
              <a:t>Exempt from the individual mandate</a:t>
            </a:r>
          </a:p>
          <a:p>
            <a:r>
              <a:rPr lang="en-US" sz="2800" dirty="0"/>
              <a:t>No access to </a:t>
            </a:r>
            <a:r>
              <a:rPr lang="en-US" sz="2800" dirty="0" smtClean="0"/>
              <a:t>federally-matched Medicaid </a:t>
            </a:r>
            <a:r>
              <a:rPr lang="en-US" sz="2800" dirty="0"/>
              <a:t>and </a:t>
            </a:r>
            <a:r>
              <a:rPr lang="en-US" sz="2800" dirty="0" smtClean="0"/>
              <a:t>CHIP</a:t>
            </a:r>
          </a:p>
          <a:p>
            <a:endParaRPr lang="en-US" sz="2800" dirty="0" smtClean="0"/>
          </a:p>
          <a:p>
            <a:r>
              <a:rPr lang="en-US" sz="2800" dirty="0" smtClean="0"/>
              <a:t>California </a:t>
            </a:r>
            <a:r>
              <a:rPr lang="en-US" sz="2800" dirty="0"/>
              <a:t>classifies DACA recipients as </a:t>
            </a:r>
            <a:r>
              <a:rPr lang="en-US" sz="2800" dirty="0" smtClean="0"/>
              <a:t>PRUCOL</a:t>
            </a:r>
          </a:p>
          <a:p>
            <a:pPr lvl="1"/>
            <a:r>
              <a:rPr lang="en-US" sz="2100" dirty="0" smtClean="0"/>
              <a:t>Can </a:t>
            </a:r>
            <a:r>
              <a:rPr lang="en-US" sz="2100" dirty="0"/>
              <a:t>receive </a:t>
            </a:r>
            <a:r>
              <a:rPr lang="en-US" sz="2100" dirty="0" err="1"/>
              <a:t>Medi</a:t>
            </a:r>
            <a:r>
              <a:rPr lang="en-US" sz="2100" dirty="0"/>
              <a:t>-Cal if otherwise eligible</a:t>
            </a:r>
          </a:p>
          <a:p>
            <a:pPr marL="0" indent="0">
              <a:buNone/>
            </a:pPr>
            <a:endParaRPr lang="en-US" dirty="0"/>
          </a:p>
          <a:p>
            <a:pPr marL="0" indent="0">
              <a:buNone/>
            </a:pPr>
            <a:r>
              <a:rPr lang="en-US" sz="2300" dirty="0" smtClean="0"/>
              <a:t>For FAQ on DACA and Access to </a:t>
            </a:r>
            <a:r>
              <a:rPr lang="en-US" sz="2300" dirty="0"/>
              <a:t>Health Care see http://nilc.org/acadacafaq.html</a:t>
            </a:r>
          </a:p>
        </p:txBody>
      </p:sp>
    </p:spTree>
    <p:extLst>
      <p:ext uri="{BB962C8B-B14F-4D97-AF65-F5344CB8AC3E}">
        <p14:creationId xmlns:p14="http://schemas.microsoft.com/office/powerpoint/2010/main" val="15840884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fade">
                                      <p:cBhvr>
                                        <p:cTn id="24" dur="1000"/>
                                        <p:tgtEl>
                                          <p:spTgt spid="4">
                                            <p:txEl>
                                              <p:pRg st="3" end="3"/>
                                            </p:txEl>
                                          </p:spTgt>
                                        </p:tgtEl>
                                      </p:cBhvr>
                                    </p:animEffect>
                                    <p:anim calcmode="lin" valueType="num">
                                      <p:cBhvr>
                                        <p:cTn id="2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Effect transition="in" filter="fade">
                                      <p:cBhvr>
                                        <p:cTn id="31" dur="1000"/>
                                        <p:tgtEl>
                                          <p:spTgt spid="4">
                                            <p:txEl>
                                              <p:pRg st="5" end="5"/>
                                            </p:txEl>
                                          </p:spTgt>
                                        </p:tgtEl>
                                      </p:cBhvr>
                                    </p:animEffect>
                                    <p:anim calcmode="lin" valueType="num">
                                      <p:cBhvr>
                                        <p:cTn id="32"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4">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Effect transition="in" filter="fade">
                                      <p:cBhvr>
                                        <p:cTn id="36" dur="1000"/>
                                        <p:tgtEl>
                                          <p:spTgt spid="4">
                                            <p:txEl>
                                              <p:pRg st="6" end="6"/>
                                            </p:txEl>
                                          </p:spTgt>
                                        </p:tgtEl>
                                      </p:cBhvr>
                                    </p:animEffect>
                                    <p:anim calcmode="lin" valueType="num">
                                      <p:cBhvr>
                                        <p:cTn id="37"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Effect transition="in" filter="fade">
                                      <p:cBhvr>
                                        <p:cTn id="43" dur="1000"/>
                                        <p:tgtEl>
                                          <p:spTgt spid="4">
                                            <p:txEl>
                                              <p:pRg st="8" end="8"/>
                                            </p:txEl>
                                          </p:spTgt>
                                        </p:tgtEl>
                                      </p:cBhvr>
                                    </p:animEffect>
                                    <p:anim calcmode="lin" valueType="num">
                                      <p:cBhvr>
                                        <p:cTn id="44"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5"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Undocumented Immigrants</a:t>
            </a:r>
            <a:endParaRPr lang="en-US" dirty="0"/>
          </a:p>
        </p:txBody>
      </p:sp>
      <p:sp>
        <p:nvSpPr>
          <p:cNvPr id="3" name="Content Placeholder 2"/>
          <p:cNvSpPr>
            <a:spLocks noGrp="1"/>
          </p:cNvSpPr>
          <p:nvPr>
            <p:ph sz="quarter" idx="1"/>
          </p:nvPr>
        </p:nvSpPr>
        <p:spPr>
          <a:xfrm>
            <a:off x="612648" y="1524000"/>
            <a:ext cx="8153400" cy="4572000"/>
          </a:xfrm>
        </p:spPr>
        <p:txBody>
          <a:bodyPr>
            <a:noAutofit/>
          </a:bodyPr>
          <a:lstStyle/>
          <a:p>
            <a:pPr>
              <a:buFont typeface="Arial" panose="020B0604020202020204" pitchFamily="34" charset="0"/>
              <a:buChar char="•"/>
            </a:pPr>
            <a:r>
              <a:rPr lang="en-US" sz="2400" dirty="0" smtClean="0"/>
              <a:t>Undocumented residents can receive restricted-scope </a:t>
            </a:r>
            <a:r>
              <a:rPr lang="en-US" sz="2400" dirty="0" err="1" smtClean="0"/>
              <a:t>Medi</a:t>
            </a:r>
            <a:r>
              <a:rPr lang="en-US" sz="2400" dirty="0" smtClean="0"/>
              <a:t>-Cal</a:t>
            </a:r>
          </a:p>
          <a:p>
            <a:pPr>
              <a:lnSpc>
                <a:spcPct val="90000"/>
              </a:lnSpc>
              <a:spcBef>
                <a:spcPts val="1200"/>
              </a:spcBef>
              <a:buFont typeface="Wingdings" pitchFamily="2" charset="2"/>
              <a:buChar char="§"/>
            </a:pPr>
            <a:r>
              <a:rPr lang="en-US" altLang="en-US" sz="2400" dirty="0" smtClean="0"/>
              <a:t>Remain </a:t>
            </a:r>
            <a:r>
              <a:rPr lang="en-US" altLang="en-US" sz="2400" dirty="0"/>
              <a:t>eligible for health programs that are available regardless of immigration status (e.g., public </a:t>
            </a:r>
            <a:r>
              <a:rPr lang="en-US" altLang="en-US" sz="2400" dirty="0" smtClean="0"/>
              <a:t>health programs)</a:t>
            </a:r>
            <a:endParaRPr lang="en-US" altLang="en-US" sz="2400" dirty="0"/>
          </a:p>
          <a:p>
            <a:pPr>
              <a:lnSpc>
                <a:spcPct val="90000"/>
              </a:lnSpc>
              <a:spcBef>
                <a:spcPts val="1200"/>
              </a:spcBef>
              <a:buFont typeface="Wingdings" pitchFamily="2" charset="2"/>
              <a:buChar char="§"/>
            </a:pPr>
            <a:r>
              <a:rPr lang="en-US" altLang="en-US" sz="2400" dirty="0"/>
              <a:t>Hospitals must still provide emergency care regardless of insurance or immigration status</a:t>
            </a:r>
          </a:p>
          <a:p>
            <a:pPr>
              <a:lnSpc>
                <a:spcPct val="90000"/>
              </a:lnSpc>
              <a:spcBef>
                <a:spcPts val="1200"/>
              </a:spcBef>
              <a:buFont typeface="Wingdings" pitchFamily="2" charset="2"/>
              <a:buChar char="§"/>
            </a:pPr>
            <a:r>
              <a:rPr lang="en-US" altLang="en-US" sz="2400" dirty="0"/>
              <a:t>Community health centers can continue to provide non-emergency health care regardless of immigration status </a:t>
            </a:r>
          </a:p>
          <a:p>
            <a:pPr>
              <a:lnSpc>
                <a:spcPct val="90000"/>
              </a:lnSpc>
              <a:spcBef>
                <a:spcPts val="1200"/>
              </a:spcBef>
              <a:buFont typeface="Wingdings" pitchFamily="2" charset="2"/>
              <a:buChar char="§"/>
            </a:pPr>
            <a:r>
              <a:rPr lang="en-US" altLang="en-US" sz="2400" dirty="0"/>
              <a:t>Eligible to be covered by </a:t>
            </a:r>
            <a:r>
              <a:rPr lang="en-US" altLang="en-US" sz="2400" dirty="0" smtClean="0"/>
              <a:t>employer-sponsored </a:t>
            </a:r>
            <a:r>
              <a:rPr lang="en-US" altLang="en-US" sz="2400" dirty="0"/>
              <a:t>group health insurance </a:t>
            </a:r>
          </a:p>
          <a:p>
            <a:pPr>
              <a:lnSpc>
                <a:spcPct val="90000"/>
              </a:lnSpc>
              <a:spcBef>
                <a:spcPts val="1200"/>
              </a:spcBef>
              <a:buFont typeface="Wingdings" pitchFamily="2" charset="2"/>
              <a:buChar char="§"/>
            </a:pPr>
            <a:r>
              <a:rPr lang="en-US" altLang="en-US" sz="2400" dirty="0"/>
              <a:t>Insurance companies may offer insurance policies outside the state exchange(s) that are available to undocumented</a:t>
            </a:r>
          </a:p>
          <a:p>
            <a:endParaRPr lang="en-US" sz="2400" dirty="0"/>
          </a:p>
        </p:txBody>
      </p:sp>
    </p:spTree>
    <p:extLst>
      <p:ext uri="{BB962C8B-B14F-4D97-AF65-F5344CB8AC3E}">
        <p14:creationId xmlns:p14="http://schemas.microsoft.com/office/powerpoint/2010/main" val="31273005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a:latin typeface="Tahoma" pitchFamily="34" charset="0"/>
                <a:cs typeface="Tahoma" pitchFamily="34" charset="0"/>
              </a:rPr>
              <a:t>CA Programs Available Regardless of Status</a:t>
            </a:r>
            <a:endParaRPr lang="en-US" dirty="0"/>
          </a:p>
        </p:txBody>
      </p:sp>
      <p:sp>
        <p:nvSpPr>
          <p:cNvPr id="10" name="Content Placeholder 9"/>
          <p:cNvSpPr>
            <a:spLocks noGrp="1"/>
          </p:cNvSpPr>
          <p:nvPr>
            <p:ph sz="quarter" idx="1"/>
          </p:nvPr>
        </p:nvSpPr>
        <p:spPr/>
        <p:txBody>
          <a:bodyPr>
            <a:normAutofit fontScale="70000" lnSpcReduction="20000"/>
          </a:bodyPr>
          <a:lstStyle/>
          <a:p>
            <a:pPr marL="233363" indent="-233363">
              <a:spcBef>
                <a:spcPct val="0"/>
              </a:spcBef>
              <a:buFont typeface="Wingdings" pitchFamily="2" charset="2"/>
              <a:buChar char="Ø"/>
            </a:pPr>
            <a:endParaRPr lang="en-US" b="1" dirty="0" smtClean="0">
              <a:solidFill>
                <a:srgbClr val="C00000"/>
              </a:solidFill>
              <a:latin typeface="Tahoma" pitchFamily="34" charset="0"/>
              <a:cs typeface="Tahoma" pitchFamily="34" charset="0"/>
            </a:endParaRPr>
          </a:p>
          <a:p>
            <a:pPr marL="233363" indent="-233363">
              <a:lnSpc>
                <a:spcPct val="120000"/>
              </a:lnSpc>
              <a:spcBef>
                <a:spcPct val="0"/>
              </a:spcBef>
              <a:buFont typeface="Wingdings" pitchFamily="2" charset="2"/>
              <a:buChar char="Ø"/>
            </a:pPr>
            <a:r>
              <a:rPr lang="en-US" sz="2600" b="1" dirty="0" smtClean="0">
                <a:latin typeface="Arial" panose="020B0604020202020204" pitchFamily="34" charset="0"/>
                <a:cs typeface="Arial" panose="020B0604020202020204" pitchFamily="34" charset="0"/>
              </a:rPr>
              <a:t>Emergency </a:t>
            </a:r>
            <a:r>
              <a:rPr lang="en-US" sz="2600" b="1" dirty="0" err="1">
                <a:latin typeface="Arial" panose="020B0604020202020204" pitchFamily="34" charset="0"/>
                <a:cs typeface="Arial" panose="020B0604020202020204" pitchFamily="34" charset="0"/>
              </a:rPr>
              <a:t>Medi</a:t>
            </a:r>
            <a:r>
              <a:rPr lang="en-US" sz="2600" b="1" dirty="0">
                <a:latin typeface="Arial" panose="020B0604020202020204" pitchFamily="34" charset="0"/>
                <a:cs typeface="Arial" panose="020B0604020202020204" pitchFamily="34" charset="0"/>
              </a:rPr>
              <a:t>-Cal</a:t>
            </a:r>
          </a:p>
          <a:p>
            <a:pPr marL="233363" indent="-233363">
              <a:lnSpc>
                <a:spcPct val="120000"/>
              </a:lnSpc>
              <a:spcBef>
                <a:spcPct val="0"/>
              </a:spcBef>
              <a:buFont typeface="Wingdings" pitchFamily="2" charset="2"/>
              <a:buChar char="Ø"/>
            </a:pPr>
            <a:r>
              <a:rPr lang="en-US" sz="2600" dirty="0">
                <a:latin typeface="Arial" panose="020B0604020202020204" pitchFamily="34" charset="0"/>
                <a:cs typeface="Arial" panose="020B0604020202020204" pitchFamily="34" charset="0"/>
              </a:rPr>
              <a:t>Prenatal care (</a:t>
            </a:r>
            <a:r>
              <a:rPr lang="en-US" sz="2600" dirty="0" err="1">
                <a:latin typeface="Arial" panose="020B0604020202020204" pitchFamily="34" charset="0"/>
                <a:cs typeface="Arial" panose="020B0604020202020204" pitchFamily="34" charset="0"/>
              </a:rPr>
              <a:t>Medi</a:t>
            </a:r>
            <a:r>
              <a:rPr lang="en-US" sz="2600" dirty="0">
                <a:latin typeface="Arial" panose="020B0604020202020204" pitchFamily="34" charset="0"/>
                <a:cs typeface="Arial" panose="020B0604020202020204" pitchFamily="34" charset="0"/>
              </a:rPr>
              <a:t>-Cal)</a:t>
            </a:r>
          </a:p>
          <a:p>
            <a:pPr marL="233363" indent="-233363">
              <a:lnSpc>
                <a:spcPct val="120000"/>
              </a:lnSpc>
              <a:spcBef>
                <a:spcPct val="0"/>
              </a:spcBef>
              <a:buFont typeface="Wingdings" pitchFamily="2" charset="2"/>
              <a:buChar char="Ø"/>
            </a:pPr>
            <a:r>
              <a:rPr lang="en-US" sz="2600" dirty="0">
                <a:latin typeface="Arial" panose="020B0604020202020204" pitchFamily="34" charset="0"/>
                <a:cs typeface="Arial" panose="020B0604020202020204" pitchFamily="34" charset="0"/>
              </a:rPr>
              <a:t>Access for Infants and Mothers (AIM)</a:t>
            </a:r>
          </a:p>
          <a:p>
            <a:pPr marL="233363" indent="-233363">
              <a:lnSpc>
                <a:spcPct val="120000"/>
              </a:lnSpc>
              <a:spcBef>
                <a:spcPct val="0"/>
              </a:spcBef>
              <a:buFont typeface="Wingdings" pitchFamily="2" charset="2"/>
              <a:buChar char="Ø"/>
            </a:pPr>
            <a:r>
              <a:rPr lang="en-US" sz="2600" dirty="0">
                <a:latin typeface="Arial" panose="020B0604020202020204" pitchFamily="34" charset="0"/>
                <a:cs typeface="Arial" panose="020B0604020202020204" pitchFamily="34" charset="0"/>
              </a:rPr>
              <a:t>Long-term care</a:t>
            </a:r>
          </a:p>
          <a:p>
            <a:pPr marL="233363" indent="-233363">
              <a:lnSpc>
                <a:spcPct val="120000"/>
              </a:lnSpc>
              <a:spcBef>
                <a:spcPct val="0"/>
              </a:spcBef>
              <a:buFont typeface="Wingdings" pitchFamily="2" charset="2"/>
              <a:buChar char="Ø"/>
            </a:pPr>
            <a:r>
              <a:rPr lang="en-US" sz="2600" dirty="0">
                <a:latin typeface="Arial" panose="020B0604020202020204" pitchFamily="34" charset="0"/>
                <a:cs typeface="Arial" panose="020B0604020202020204" pitchFamily="34" charset="0"/>
              </a:rPr>
              <a:t>Early Breast Cancer </a:t>
            </a:r>
            <a:r>
              <a:rPr lang="en-US" sz="2600" dirty="0" smtClean="0">
                <a:latin typeface="Arial" panose="020B0604020202020204" pitchFamily="34" charset="0"/>
                <a:cs typeface="Arial" panose="020B0604020202020204" pitchFamily="34" charset="0"/>
              </a:rPr>
              <a:t>Detection</a:t>
            </a:r>
          </a:p>
          <a:p>
            <a:pPr marL="233363" indent="-233363">
              <a:lnSpc>
                <a:spcPct val="120000"/>
              </a:lnSpc>
              <a:spcBef>
                <a:spcPct val="0"/>
              </a:spcBef>
              <a:buFont typeface="Wingdings" pitchFamily="2" charset="2"/>
              <a:buChar char="Ø"/>
            </a:pPr>
            <a:r>
              <a:rPr lang="en-US" sz="2600" dirty="0" smtClean="0">
                <a:latin typeface="Arial" panose="020B0604020202020204" pitchFamily="34" charset="0"/>
                <a:cs typeface="Arial" panose="020B0604020202020204" pitchFamily="34" charset="0"/>
              </a:rPr>
              <a:t>Breast </a:t>
            </a:r>
            <a:r>
              <a:rPr lang="en-US" sz="2600" dirty="0">
                <a:latin typeface="Arial" panose="020B0604020202020204" pitchFamily="34" charset="0"/>
                <a:cs typeface="Arial" panose="020B0604020202020204" pitchFamily="34" charset="0"/>
              </a:rPr>
              <a:t>and Cervical Cancer Treatment </a:t>
            </a:r>
          </a:p>
          <a:p>
            <a:pPr marL="233363" indent="-233363">
              <a:lnSpc>
                <a:spcPct val="120000"/>
              </a:lnSpc>
              <a:spcBef>
                <a:spcPct val="0"/>
              </a:spcBef>
              <a:buFont typeface="Wingdings" pitchFamily="2" charset="2"/>
              <a:buChar char="Ø"/>
            </a:pPr>
            <a:r>
              <a:rPr lang="en-US" sz="2600" dirty="0">
                <a:latin typeface="Arial" panose="020B0604020202020204" pitchFamily="34" charset="0"/>
                <a:cs typeface="Arial" panose="020B0604020202020204" pitchFamily="34" charset="0"/>
              </a:rPr>
              <a:t>California Children’s Services (CCS)</a:t>
            </a:r>
          </a:p>
          <a:p>
            <a:pPr marL="233363" indent="-233363">
              <a:lnSpc>
                <a:spcPct val="120000"/>
              </a:lnSpc>
              <a:spcBef>
                <a:spcPct val="0"/>
              </a:spcBef>
              <a:buFont typeface="Wingdings" pitchFamily="2" charset="2"/>
              <a:buChar char="Ø"/>
            </a:pPr>
            <a:r>
              <a:rPr lang="en-US" sz="2600" dirty="0" smtClean="0">
                <a:latin typeface="Arial" panose="020B0604020202020204" pitchFamily="34" charset="0"/>
                <a:cs typeface="Arial" panose="020B0604020202020204" pitchFamily="34" charset="0"/>
              </a:rPr>
              <a:t>Children’s </a:t>
            </a:r>
            <a:r>
              <a:rPr lang="en-US" sz="2600" dirty="0">
                <a:latin typeface="Arial" panose="020B0604020202020204" pitchFamily="34" charset="0"/>
                <a:cs typeface="Arial" panose="020B0604020202020204" pitchFamily="34" charset="0"/>
              </a:rPr>
              <a:t>Health </a:t>
            </a:r>
            <a:r>
              <a:rPr lang="en-US" sz="2600" dirty="0" smtClean="0">
                <a:latin typeface="Arial" panose="020B0604020202020204" pitchFamily="34" charset="0"/>
                <a:cs typeface="Arial" panose="020B0604020202020204" pitchFamily="34" charset="0"/>
              </a:rPr>
              <a:t>Initiatives</a:t>
            </a:r>
            <a:endParaRPr lang="en-US" sz="2600" dirty="0">
              <a:latin typeface="Arial" panose="020B0604020202020204" pitchFamily="34" charset="0"/>
              <a:cs typeface="Arial" panose="020B0604020202020204" pitchFamily="34" charset="0"/>
            </a:endParaRPr>
          </a:p>
          <a:p>
            <a:pPr marL="233363" indent="-233363">
              <a:lnSpc>
                <a:spcPct val="120000"/>
              </a:lnSpc>
              <a:spcBef>
                <a:spcPct val="0"/>
              </a:spcBef>
              <a:buFont typeface="Wingdings" pitchFamily="2" charset="2"/>
              <a:buChar char="Ø"/>
            </a:pPr>
            <a:r>
              <a:rPr lang="en-US" sz="2600" dirty="0">
                <a:latin typeface="Arial" panose="020B0604020202020204" pitchFamily="34" charset="0"/>
                <a:cs typeface="Arial" panose="020B0604020202020204" pitchFamily="34" charset="0"/>
              </a:rPr>
              <a:t>Health Programs in some counties (Healthy </a:t>
            </a:r>
            <a:r>
              <a:rPr lang="en-US" sz="2600" dirty="0" smtClean="0">
                <a:latin typeface="Arial" panose="020B0604020202020204" pitchFamily="34" charset="0"/>
                <a:cs typeface="Arial" panose="020B0604020202020204" pitchFamily="34" charset="0"/>
              </a:rPr>
              <a:t>SF, Healthy Way LA Unmatched)</a:t>
            </a:r>
            <a:endParaRPr lang="en-US" sz="2600" dirty="0">
              <a:latin typeface="Arial" panose="020B0604020202020204" pitchFamily="34" charset="0"/>
              <a:cs typeface="Arial" panose="020B0604020202020204" pitchFamily="34" charset="0"/>
            </a:endParaRPr>
          </a:p>
        </p:txBody>
      </p:sp>
      <p:sp>
        <p:nvSpPr>
          <p:cNvPr id="11" name="Content Placeholder 10"/>
          <p:cNvSpPr>
            <a:spLocks noGrp="1"/>
          </p:cNvSpPr>
          <p:nvPr>
            <p:ph sz="quarter" idx="2"/>
          </p:nvPr>
        </p:nvSpPr>
        <p:spPr/>
        <p:txBody>
          <a:bodyPr>
            <a:normAutofit fontScale="70000" lnSpcReduction="20000"/>
          </a:bodyPr>
          <a:lstStyle/>
          <a:p>
            <a:pPr marL="233363" indent="-233363">
              <a:lnSpc>
                <a:spcPct val="110000"/>
              </a:lnSpc>
              <a:spcBef>
                <a:spcPct val="0"/>
              </a:spcBef>
              <a:buFont typeface="Wingdings" pitchFamily="2" charset="2"/>
              <a:buChar char="Ø"/>
              <a:tabLst>
                <a:tab pos="233363" algn="l"/>
              </a:tabLst>
            </a:pPr>
            <a:endParaRPr lang="en-US" sz="3200" b="1" dirty="0" smtClean="0">
              <a:solidFill>
                <a:srgbClr val="C00000"/>
              </a:solidFill>
              <a:latin typeface="Tahoma" pitchFamily="34" charset="0"/>
              <a:cs typeface="Tahoma" pitchFamily="34" charset="0"/>
            </a:endParaRPr>
          </a:p>
          <a:p>
            <a:pPr marL="233363" indent="-233363">
              <a:lnSpc>
                <a:spcPct val="120000"/>
              </a:lnSpc>
              <a:spcBef>
                <a:spcPct val="0"/>
              </a:spcBef>
              <a:buFont typeface="Wingdings" pitchFamily="2" charset="2"/>
              <a:buChar char="Ø"/>
              <a:tabLst>
                <a:tab pos="233363" algn="l"/>
              </a:tabLst>
            </a:pPr>
            <a:r>
              <a:rPr lang="en-US" sz="2600" b="1" dirty="0" smtClean="0">
                <a:latin typeface="Arial" panose="020B0604020202020204" pitchFamily="34" charset="0"/>
                <a:cs typeface="Arial" panose="020B0604020202020204" pitchFamily="34" charset="0"/>
              </a:rPr>
              <a:t>Community </a:t>
            </a:r>
            <a:r>
              <a:rPr lang="en-US" sz="2600" b="1" dirty="0">
                <a:latin typeface="Arial" panose="020B0604020202020204" pitchFamily="34" charset="0"/>
                <a:cs typeface="Arial" panose="020B0604020202020204" pitchFamily="34" charset="0"/>
              </a:rPr>
              <a:t>clinics</a:t>
            </a:r>
          </a:p>
          <a:p>
            <a:pPr marL="233363" indent="-233363">
              <a:lnSpc>
                <a:spcPct val="120000"/>
              </a:lnSpc>
              <a:spcBef>
                <a:spcPct val="0"/>
              </a:spcBef>
              <a:buFont typeface="Wingdings" pitchFamily="2" charset="2"/>
              <a:buChar char="Ø"/>
              <a:tabLst>
                <a:tab pos="233363" algn="l"/>
              </a:tabLst>
            </a:pPr>
            <a:r>
              <a:rPr lang="en-US" sz="2600" dirty="0">
                <a:latin typeface="Arial" panose="020B0604020202020204" pitchFamily="34" charset="0"/>
                <a:cs typeface="Arial" panose="020B0604020202020204" pitchFamily="34" charset="0"/>
              </a:rPr>
              <a:t>Child Health and Disability Prevention Program (CHDP) and CHDP “Gateway” </a:t>
            </a:r>
          </a:p>
          <a:p>
            <a:pPr marL="233363" indent="-233363">
              <a:lnSpc>
                <a:spcPct val="120000"/>
              </a:lnSpc>
              <a:spcBef>
                <a:spcPct val="0"/>
              </a:spcBef>
              <a:buFont typeface="Wingdings" pitchFamily="2" charset="2"/>
              <a:buChar char="Ø"/>
              <a:tabLst>
                <a:tab pos="233363" algn="l"/>
              </a:tabLst>
            </a:pPr>
            <a:r>
              <a:rPr lang="en-US" sz="2600" dirty="0">
                <a:latin typeface="Arial" panose="020B0604020202020204" pitchFamily="34" charset="0"/>
                <a:cs typeface="Arial" panose="020B0604020202020204" pitchFamily="34" charset="0"/>
              </a:rPr>
              <a:t>Family PACT</a:t>
            </a:r>
          </a:p>
          <a:p>
            <a:pPr marL="233363" indent="-233363">
              <a:lnSpc>
                <a:spcPct val="120000"/>
              </a:lnSpc>
              <a:spcBef>
                <a:spcPct val="0"/>
              </a:spcBef>
              <a:buFont typeface="Wingdings" pitchFamily="2" charset="2"/>
              <a:buChar char="Ø"/>
              <a:tabLst>
                <a:tab pos="233363" algn="l"/>
              </a:tabLst>
            </a:pPr>
            <a:r>
              <a:rPr lang="en-US" sz="2600" dirty="0">
                <a:latin typeface="Arial" panose="020B0604020202020204" pitchFamily="34" charset="0"/>
                <a:cs typeface="Arial" panose="020B0604020202020204" pitchFamily="34" charset="0"/>
              </a:rPr>
              <a:t>Minor consent services</a:t>
            </a:r>
          </a:p>
          <a:p>
            <a:pPr marL="233363" indent="-233363">
              <a:lnSpc>
                <a:spcPct val="120000"/>
              </a:lnSpc>
              <a:spcBef>
                <a:spcPct val="0"/>
              </a:spcBef>
              <a:buFont typeface="Wingdings" pitchFamily="2" charset="2"/>
              <a:buChar char="Ø"/>
              <a:tabLst>
                <a:tab pos="233363" algn="l"/>
              </a:tabLst>
            </a:pPr>
            <a:r>
              <a:rPr lang="en-US" sz="2600" dirty="0">
                <a:latin typeface="Arial" panose="020B0604020202020204" pitchFamily="34" charset="0"/>
                <a:cs typeface="Arial" panose="020B0604020202020204" pitchFamily="34" charset="0"/>
              </a:rPr>
              <a:t>Mental health services</a:t>
            </a:r>
          </a:p>
          <a:p>
            <a:pPr marL="233363" indent="-233363">
              <a:lnSpc>
                <a:spcPct val="120000"/>
              </a:lnSpc>
              <a:spcBef>
                <a:spcPct val="0"/>
              </a:spcBef>
              <a:buFont typeface="Wingdings" pitchFamily="2" charset="2"/>
              <a:buChar char="Ø"/>
              <a:tabLst>
                <a:tab pos="233363" algn="l"/>
              </a:tabLst>
            </a:pPr>
            <a:r>
              <a:rPr lang="en-US" sz="2600" dirty="0">
                <a:latin typeface="Arial" panose="020B0604020202020204" pitchFamily="34" charset="0"/>
                <a:cs typeface="Arial" panose="020B0604020202020204" pitchFamily="34" charset="0"/>
              </a:rPr>
              <a:t>Regional Center Services </a:t>
            </a:r>
          </a:p>
          <a:p>
            <a:pPr marL="233363" indent="-233363">
              <a:lnSpc>
                <a:spcPct val="120000"/>
              </a:lnSpc>
              <a:spcBef>
                <a:spcPct val="0"/>
              </a:spcBef>
              <a:buFont typeface="Wingdings" pitchFamily="2" charset="2"/>
              <a:buChar char="Ø"/>
              <a:tabLst>
                <a:tab pos="233363" algn="l"/>
              </a:tabLst>
            </a:pPr>
            <a:r>
              <a:rPr lang="en-US" sz="2600" dirty="0">
                <a:latin typeface="Arial" panose="020B0604020202020204" pitchFamily="34" charset="0"/>
                <a:cs typeface="Arial" panose="020B0604020202020204" pitchFamily="34" charset="0"/>
              </a:rPr>
              <a:t>Women Infants and Children (WIC)</a:t>
            </a:r>
          </a:p>
          <a:p>
            <a:pPr marL="233363" indent="-233363">
              <a:lnSpc>
                <a:spcPct val="120000"/>
              </a:lnSpc>
              <a:spcBef>
                <a:spcPct val="0"/>
              </a:spcBef>
              <a:buFont typeface="Wingdings" pitchFamily="2" charset="2"/>
              <a:buChar char="Ø"/>
              <a:tabLst>
                <a:tab pos="233363" algn="l"/>
              </a:tabLst>
            </a:pPr>
            <a:r>
              <a:rPr lang="en-US" sz="2600" dirty="0">
                <a:latin typeface="Arial" panose="020B0604020202020204" pitchFamily="34" charset="0"/>
                <a:cs typeface="Arial" panose="020B0604020202020204" pitchFamily="34" charset="0"/>
              </a:rPr>
              <a:t>School lunch and breakfast</a:t>
            </a:r>
          </a:p>
          <a:p>
            <a:pPr>
              <a:lnSpc>
                <a:spcPct val="120000"/>
              </a:lnSpc>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540634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ROAD MAP</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Immigrants in California</a:t>
            </a:r>
          </a:p>
          <a:p>
            <a:r>
              <a:rPr lang="en-US" dirty="0" smtClean="0"/>
              <a:t>Eligibility Requirements</a:t>
            </a:r>
          </a:p>
          <a:p>
            <a:r>
              <a:rPr lang="en-US" b="1" dirty="0">
                <a:solidFill>
                  <a:schemeClr val="accent1">
                    <a:lumMod val="75000"/>
                  </a:schemeClr>
                </a:solidFill>
              </a:rPr>
              <a:t>Barriers</a:t>
            </a:r>
          </a:p>
          <a:p>
            <a:pPr lvl="1"/>
            <a:endParaRPr lang="en-US" dirty="0" smtClean="0"/>
          </a:p>
          <a:p>
            <a:pPr lvl="1"/>
            <a:endParaRPr lang="en-US" dirty="0"/>
          </a:p>
        </p:txBody>
      </p:sp>
    </p:spTree>
    <p:extLst>
      <p:ext uri="{BB962C8B-B14F-4D97-AF65-F5344CB8AC3E}">
        <p14:creationId xmlns:p14="http://schemas.microsoft.com/office/powerpoint/2010/main" val="111507277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2">
                    <a:lumMod val="75000"/>
                  </a:schemeClr>
                </a:solidFill>
              </a:rPr>
              <a:t>Barriers</a:t>
            </a:r>
            <a:endParaRPr lang="en-US" dirty="0">
              <a:solidFill>
                <a:schemeClr val="accent2">
                  <a:lumMod val="75000"/>
                </a:schemeClr>
              </a:solidFill>
            </a:endParaRPr>
          </a:p>
        </p:txBody>
      </p:sp>
      <p:sp>
        <p:nvSpPr>
          <p:cNvPr id="17411" name="Content Placeholder 2"/>
          <p:cNvSpPr>
            <a:spLocks noGrp="1"/>
          </p:cNvSpPr>
          <p:nvPr>
            <p:ph idx="1"/>
          </p:nvPr>
        </p:nvSpPr>
        <p:spPr>
          <a:xfrm>
            <a:off x="457200" y="1524000"/>
            <a:ext cx="8229600" cy="4876800"/>
          </a:xfrm>
        </p:spPr>
        <p:txBody>
          <a:bodyPr>
            <a:normAutofit/>
          </a:bodyPr>
          <a:lstStyle/>
          <a:p>
            <a:r>
              <a:rPr lang="en-US" altLang="en-US" sz="2800" dirty="0" smtClean="0">
                <a:latin typeface="Arial" panose="020B0604020202020204" pitchFamily="34" charset="0"/>
                <a:cs typeface="Arial" panose="020B0604020202020204" pitchFamily="34" charset="0"/>
              </a:rPr>
              <a:t>Lack of information/misinformation</a:t>
            </a:r>
          </a:p>
          <a:p>
            <a:pPr lvl="1"/>
            <a:r>
              <a:rPr lang="en-US" altLang="en-US" dirty="0" smtClean="0">
                <a:latin typeface="Arial" panose="020B0604020202020204" pitchFamily="34" charset="0"/>
                <a:cs typeface="Arial" panose="020B0604020202020204" pitchFamily="34" charset="0"/>
              </a:rPr>
              <a:t>Concern that receiving benefits or having medical debt will interfere with ability to adjust immigration status (“public charge”)</a:t>
            </a:r>
          </a:p>
          <a:p>
            <a:pPr lvl="1"/>
            <a:r>
              <a:rPr lang="en-US" altLang="en-US" dirty="0" smtClean="0">
                <a:latin typeface="Arial" panose="020B0604020202020204" pitchFamily="34" charset="0"/>
                <a:cs typeface="Arial" panose="020B0604020202020204" pitchFamily="34" charset="0"/>
              </a:rPr>
              <a:t>Fears about jeopardizing family members</a:t>
            </a:r>
          </a:p>
          <a:p>
            <a:pPr lvl="1"/>
            <a:r>
              <a:rPr lang="en-US" altLang="en-US" dirty="0" smtClean="0">
                <a:latin typeface="Arial" panose="020B0604020202020204" pitchFamily="34" charset="0"/>
                <a:cs typeface="Arial" panose="020B0604020202020204" pitchFamily="34" charset="0"/>
              </a:rPr>
              <a:t>Belief that benefits will need to be repaid</a:t>
            </a:r>
          </a:p>
          <a:p>
            <a:pPr lvl="1"/>
            <a:endParaRPr lang="en-US" altLang="en-US" dirty="0" smtClean="0">
              <a:latin typeface="Arial" panose="020B0604020202020204" pitchFamily="34" charset="0"/>
              <a:cs typeface="Arial" panose="020B0604020202020204" pitchFamily="34" charset="0"/>
            </a:endParaRPr>
          </a:p>
          <a:p>
            <a:r>
              <a:rPr lang="en-US" altLang="en-US" dirty="0" smtClean="0">
                <a:latin typeface="Arial" panose="020B0604020202020204" pitchFamily="34" charset="0"/>
                <a:cs typeface="Arial" panose="020B0604020202020204" pitchFamily="34" charset="0"/>
              </a:rPr>
              <a:t>Confusion </a:t>
            </a:r>
            <a:r>
              <a:rPr lang="en-US" altLang="en-US" dirty="0">
                <a:latin typeface="Arial" panose="020B0604020202020204" pitchFamily="34" charset="0"/>
                <a:cs typeface="Arial" panose="020B0604020202020204" pitchFamily="34" charset="0"/>
              </a:rPr>
              <a:t>about </a:t>
            </a:r>
            <a:r>
              <a:rPr lang="en-US" altLang="en-US" dirty="0" smtClean="0">
                <a:latin typeface="Arial" panose="020B0604020202020204" pitchFamily="34" charset="0"/>
                <a:cs typeface="Arial" panose="020B0604020202020204" pitchFamily="34" charset="0"/>
              </a:rPr>
              <a:t>eligibility</a:t>
            </a:r>
          </a:p>
          <a:p>
            <a:r>
              <a:rPr lang="en-US" altLang="en-US" sz="2800" dirty="0" smtClean="0">
                <a:latin typeface="Arial" panose="020B0604020202020204" pitchFamily="34" charset="0"/>
                <a:cs typeface="Arial" panose="020B0604020202020204" pitchFamily="34" charset="0"/>
              </a:rPr>
              <a:t>Problems in application process</a:t>
            </a:r>
          </a:p>
          <a:p>
            <a:r>
              <a:rPr lang="en-US" altLang="en-US" sz="2800" dirty="0" smtClean="0">
                <a:latin typeface="Arial" panose="020B0604020202020204" pitchFamily="34" charset="0"/>
                <a:cs typeface="Arial" panose="020B0604020202020204" pitchFamily="34" charset="0"/>
              </a:rPr>
              <a:t>Language </a:t>
            </a:r>
            <a:r>
              <a:rPr lang="en-US" altLang="en-US" sz="2800" dirty="0">
                <a:latin typeface="Arial" panose="020B0604020202020204" pitchFamily="34" charset="0"/>
                <a:cs typeface="Arial" panose="020B0604020202020204" pitchFamily="34" charset="0"/>
              </a:rPr>
              <a:t>barriers</a:t>
            </a:r>
          </a:p>
          <a:p>
            <a:pPr lvl="1"/>
            <a:endParaRPr lang="en-US" altLang="en-US" dirty="0" smtClean="0"/>
          </a:p>
        </p:txBody>
      </p:sp>
      <p:pic>
        <p:nvPicPr>
          <p:cNvPr id="17412" name="Picture 2" descr="C:\Users\Gabrielle\AppData\Local\Microsoft\Windows\Temporary Internet Files\Content.IE5\G8UJ1FP9\MP900386071[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1223"/>
          <a:stretch/>
        </p:blipFill>
        <p:spPr bwMode="auto">
          <a:xfrm>
            <a:off x="6750069" y="4572000"/>
            <a:ext cx="2351759"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46976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fade">
                                      <p:cBhvr>
                                        <p:cTn id="7" dur="500"/>
                                        <p:tgtEl>
                                          <p:spTgt spid="1741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411">
                                            <p:txEl>
                                              <p:pRg st="1" end="1"/>
                                            </p:txEl>
                                          </p:spTgt>
                                        </p:tgtEl>
                                        <p:attrNameLst>
                                          <p:attrName>style.visibility</p:attrName>
                                        </p:attrNameLst>
                                      </p:cBhvr>
                                      <p:to>
                                        <p:strVal val="visible"/>
                                      </p:to>
                                    </p:set>
                                    <p:animEffect transition="in" filter="fade">
                                      <p:cBhvr>
                                        <p:cTn id="10" dur="500"/>
                                        <p:tgtEl>
                                          <p:spTgt spid="1741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411">
                                            <p:txEl>
                                              <p:pRg st="2" end="2"/>
                                            </p:txEl>
                                          </p:spTgt>
                                        </p:tgtEl>
                                        <p:attrNameLst>
                                          <p:attrName>style.visibility</p:attrName>
                                        </p:attrNameLst>
                                      </p:cBhvr>
                                      <p:to>
                                        <p:strVal val="visible"/>
                                      </p:to>
                                    </p:set>
                                    <p:animEffect transition="in" filter="fade">
                                      <p:cBhvr>
                                        <p:cTn id="13" dur="500"/>
                                        <p:tgtEl>
                                          <p:spTgt spid="17411">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411">
                                            <p:txEl>
                                              <p:pRg st="3" end="3"/>
                                            </p:txEl>
                                          </p:spTgt>
                                        </p:tgtEl>
                                        <p:attrNameLst>
                                          <p:attrName>style.visibility</p:attrName>
                                        </p:attrNameLst>
                                      </p:cBhvr>
                                      <p:to>
                                        <p:strVal val="visible"/>
                                      </p:to>
                                    </p:set>
                                    <p:animEffect transition="in" filter="fade">
                                      <p:cBhvr>
                                        <p:cTn id="16" dur="500"/>
                                        <p:tgtEl>
                                          <p:spTgt spid="17411">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7411">
                                            <p:txEl>
                                              <p:pRg st="5" end="5"/>
                                            </p:txEl>
                                          </p:spTgt>
                                        </p:tgtEl>
                                        <p:attrNameLst>
                                          <p:attrName>style.visibility</p:attrName>
                                        </p:attrNameLst>
                                      </p:cBhvr>
                                      <p:to>
                                        <p:strVal val="visible"/>
                                      </p:to>
                                    </p:set>
                                    <p:animEffect transition="in" filter="fade">
                                      <p:cBhvr>
                                        <p:cTn id="21" dur="500"/>
                                        <p:tgtEl>
                                          <p:spTgt spid="17411">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7411">
                                            <p:txEl>
                                              <p:pRg st="6" end="6"/>
                                            </p:txEl>
                                          </p:spTgt>
                                        </p:tgtEl>
                                        <p:attrNameLst>
                                          <p:attrName>style.visibility</p:attrName>
                                        </p:attrNameLst>
                                      </p:cBhvr>
                                      <p:to>
                                        <p:strVal val="visible"/>
                                      </p:to>
                                    </p:set>
                                    <p:animEffect transition="in" filter="fade">
                                      <p:cBhvr>
                                        <p:cTn id="26" dur="500"/>
                                        <p:tgtEl>
                                          <p:spTgt spid="17411">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7411">
                                            <p:txEl>
                                              <p:pRg st="7" end="7"/>
                                            </p:txEl>
                                          </p:spTgt>
                                        </p:tgtEl>
                                        <p:attrNameLst>
                                          <p:attrName>style.visibility</p:attrName>
                                        </p:attrNameLst>
                                      </p:cBhvr>
                                      <p:to>
                                        <p:strVal val="visible"/>
                                      </p:to>
                                    </p:set>
                                    <p:animEffect transition="in" filter="fade">
                                      <p:cBhvr>
                                        <p:cTn id="31" dur="500"/>
                                        <p:tgtEl>
                                          <p:spTgt spid="174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Charge</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smtClean="0">
                <a:latin typeface="Arial" panose="020B0604020202020204" pitchFamily="34" charset="0"/>
                <a:cs typeface="Arial" panose="020B0604020202020204" pitchFamily="34" charset="0"/>
              </a:rPr>
              <a:t>A “public charge” is a person considered </a:t>
            </a:r>
            <a:r>
              <a:rPr lang="en-US" dirty="0">
                <a:latin typeface="Arial" panose="020B0604020202020204" pitchFamily="34" charset="0"/>
                <a:cs typeface="Arial" panose="020B0604020202020204" pitchFamily="34" charset="0"/>
              </a:rPr>
              <a:t>primarily dependent on the government for subsistence, as demonstrated </a:t>
            </a:r>
            <a:r>
              <a:rPr lang="en-US" dirty="0" smtClean="0">
                <a:latin typeface="Arial" panose="020B0604020202020204" pitchFamily="34" charset="0"/>
                <a:cs typeface="Arial" panose="020B0604020202020204" pitchFamily="34" charset="0"/>
              </a:rPr>
              <a:t>by:</a:t>
            </a:r>
          </a:p>
          <a:p>
            <a:pPr lvl="1"/>
            <a:r>
              <a:rPr lang="en-US" sz="2900" dirty="0" smtClean="0">
                <a:latin typeface="Arial" panose="020B0604020202020204" pitchFamily="34" charset="0"/>
                <a:cs typeface="Arial" panose="020B0604020202020204" pitchFamily="34" charset="0"/>
              </a:rPr>
              <a:t>receipt </a:t>
            </a:r>
            <a:r>
              <a:rPr lang="en-US" sz="2900" dirty="0">
                <a:latin typeface="Arial" panose="020B0604020202020204" pitchFamily="34" charset="0"/>
                <a:cs typeface="Arial" panose="020B0604020202020204" pitchFamily="34" charset="0"/>
              </a:rPr>
              <a:t>of public cash assistance for income maintenance </a:t>
            </a:r>
            <a:r>
              <a:rPr lang="en-US" sz="2900" dirty="0" smtClean="0">
                <a:latin typeface="Arial" panose="020B0604020202020204" pitchFamily="34" charset="0"/>
                <a:cs typeface="Arial" panose="020B0604020202020204" pitchFamily="34" charset="0"/>
              </a:rPr>
              <a:t>or</a:t>
            </a:r>
          </a:p>
          <a:p>
            <a:pPr lvl="1"/>
            <a:r>
              <a:rPr lang="en-US" sz="2900" dirty="0" smtClean="0">
                <a:latin typeface="Arial" panose="020B0604020202020204" pitchFamily="34" charset="0"/>
                <a:cs typeface="Arial" panose="020B0604020202020204" pitchFamily="34" charset="0"/>
              </a:rPr>
              <a:t>institutionalization </a:t>
            </a:r>
            <a:r>
              <a:rPr lang="en-US" sz="2900" dirty="0">
                <a:latin typeface="Arial" panose="020B0604020202020204" pitchFamily="34" charset="0"/>
                <a:cs typeface="Arial" panose="020B0604020202020204" pitchFamily="34" charset="0"/>
              </a:rPr>
              <a:t>for long-term care at government </a:t>
            </a:r>
            <a:r>
              <a:rPr lang="en-US" sz="2900" dirty="0" smtClean="0">
                <a:latin typeface="Arial" panose="020B0604020202020204" pitchFamily="34" charset="0"/>
                <a:cs typeface="Arial" panose="020B0604020202020204" pitchFamily="34" charset="0"/>
              </a:rPr>
              <a:t>expense</a:t>
            </a:r>
          </a:p>
          <a:p>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A </a:t>
            </a:r>
            <a:r>
              <a:rPr lang="en-US" dirty="0">
                <a:latin typeface="Arial" panose="020B0604020202020204" pitchFamily="34" charset="0"/>
                <a:cs typeface="Arial" panose="020B0604020202020204" pitchFamily="34" charset="0"/>
              </a:rPr>
              <a:t>person who is found likely to become a </a:t>
            </a:r>
            <a:r>
              <a:rPr lang="en-US" b="1" dirty="0">
                <a:latin typeface="Arial" panose="020B0604020202020204" pitchFamily="34" charset="0"/>
                <a:cs typeface="Arial" panose="020B0604020202020204" pitchFamily="34" charset="0"/>
              </a:rPr>
              <a:t>public charge </a:t>
            </a:r>
            <a:r>
              <a:rPr lang="en-US" dirty="0">
                <a:latin typeface="Arial" panose="020B0604020202020204" pitchFamily="34" charset="0"/>
                <a:cs typeface="Arial" panose="020B0604020202020204" pitchFamily="34" charset="0"/>
              </a:rPr>
              <a:t>may be denied: </a:t>
            </a:r>
          </a:p>
          <a:p>
            <a:pPr lvl="1"/>
            <a:r>
              <a:rPr lang="en-US" sz="2900" dirty="0">
                <a:latin typeface="Arial" panose="020B0604020202020204" pitchFamily="34" charset="0"/>
                <a:cs typeface="Arial" panose="020B0604020202020204" pitchFamily="34" charset="0"/>
              </a:rPr>
              <a:t>Admission to the U.S., or</a:t>
            </a:r>
          </a:p>
          <a:p>
            <a:pPr lvl="1"/>
            <a:r>
              <a:rPr lang="en-US" sz="2900" dirty="0">
                <a:latin typeface="Arial" panose="020B0604020202020204" pitchFamily="34" charset="0"/>
                <a:cs typeface="Arial" panose="020B0604020202020204" pitchFamily="34" charset="0"/>
              </a:rPr>
              <a:t>Lawful permanent resident status </a:t>
            </a:r>
          </a:p>
          <a:p>
            <a:endParaRPr lang="en-US" dirty="0" smtClean="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Public charge is not a concern for:</a:t>
            </a:r>
          </a:p>
          <a:p>
            <a:pPr lvl="1"/>
            <a:r>
              <a:rPr lang="en-US" sz="2900" dirty="0">
                <a:latin typeface="Arial" panose="020B0604020202020204" pitchFamily="34" charset="0"/>
                <a:cs typeface="Arial" panose="020B0604020202020204" pitchFamily="34" charset="0"/>
              </a:rPr>
              <a:t>Medical benefits other than long-term care</a:t>
            </a:r>
          </a:p>
          <a:p>
            <a:pPr lvl="1"/>
            <a:r>
              <a:rPr lang="en-US" sz="2900" dirty="0">
                <a:latin typeface="Arial" panose="020B0604020202020204" pitchFamily="34" charset="0"/>
                <a:cs typeface="Arial" panose="020B0604020202020204" pitchFamily="34" charset="0"/>
              </a:rPr>
              <a:t>Other non-cash benefits (e.g., SNAP)</a:t>
            </a:r>
          </a:p>
          <a:p>
            <a:pPr lvl="1"/>
            <a:r>
              <a:rPr lang="en-US" sz="2900" dirty="0">
                <a:latin typeface="Arial" panose="020B0604020202020204" pitchFamily="34" charset="0"/>
                <a:cs typeface="Arial" panose="020B0604020202020204" pitchFamily="34" charset="0"/>
              </a:rPr>
              <a:t>People who are already LPRs</a:t>
            </a:r>
          </a:p>
          <a:p>
            <a:pPr lvl="1"/>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4572000"/>
            <a:ext cx="2168236" cy="1678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00650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down)">
                                      <p:cBhvr>
                                        <p:cTn id="18" dur="500"/>
                                        <p:tgtEl>
                                          <p:spTgt spid="3">
                                            <p:txEl>
                                              <p:pRg st="4" end="4"/>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down)">
                                      <p:cBhvr>
                                        <p:cTn id="21" dur="500"/>
                                        <p:tgtEl>
                                          <p:spTgt spid="3">
                                            <p:txEl>
                                              <p:pRg st="5" end="5"/>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wipe(down)">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wipe(down)">
                                      <p:cBhvr>
                                        <p:cTn id="29" dur="500"/>
                                        <p:tgtEl>
                                          <p:spTgt spid="3">
                                            <p:txEl>
                                              <p:pRg st="8" end="8"/>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wipe(down)">
                                      <p:cBhvr>
                                        <p:cTn id="32" dur="500"/>
                                        <p:tgtEl>
                                          <p:spTgt spid="3">
                                            <p:txEl>
                                              <p:pRg st="9" end="9"/>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wipe(down)">
                                      <p:cBhvr>
                                        <p:cTn id="35" dur="500"/>
                                        <p:tgtEl>
                                          <p:spTgt spid="3">
                                            <p:txEl>
                                              <p:pRg st="10" end="10"/>
                                            </p:txEl>
                                          </p:spTgt>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wipe(down)">
                                      <p:cBhvr>
                                        <p:cTn id="38"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 Verification</a:t>
            </a:r>
            <a:endParaRPr lang="en-US" dirty="0"/>
          </a:p>
        </p:txBody>
      </p:sp>
      <p:sp>
        <p:nvSpPr>
          <p:cNvPr id="9" name="Content Placeholder 8"/>
          <p:cNvSpPr>
            <a:spLocks noGrp="1"/>
          </p:cNvSpPr>
          <p:nvPr>
            <p:ph sz="quarter" idx="1"/>
          </p:nvPr>
        </p:nvSpPr>
        <p:spPr>
          <a:xfrm>
            <a:off x="612648" y="1447800"/>
            <a:ext cx="8153400" cy="5029200"/>
          </a:xfrm>
        </p:spPr>
        <p:txBody>
          <a:bodyPr>
            <a:normAutofit/>
          </a:bodyPr>
          <a:lstStyle/>
          <a:p>
            <a:pPr fontAlgn="auto">
              <a:spcAft>
                <a:spcPts val="0"/>
              </a:spcAft>
              <a:defRPr/>
            </a:pPr>
            <a:r>
              <a:rPr lang="en-US" sz="2800" dirty="0"/>
              <a:t>Citizenship or lawful presence is verified for </a:t>
            </a:r>
            <a:r>
              <a:rPr lang="en-US" sz="2800" dirty="0" smtClean="0"/>
              <a:t>all applicants</a:t>
            </a:r>
          </a:p>
          <a:p>
            <a:pPr fontAlgn="auto">
              <a:spcAft>
                <a:spcPts val="0"/>
              </a:spcAft>
              <a:defRPr/>
            </a:pPr>
            <a:r>
              <a:rPr lang="en-US" sz="2600" dirty="0" smtClean="0"/>
              <a:t>Status </a:t>
            </a:r>
            <a:r>
              <a:rPr lang="en-US" sz="2600" dirty="0"/>
              <a:t>is </a:t>
            </a:r>
            <a:r>
              <a:rPr lang="en-US" sz="2600" dirty="0" smtClean="0"/>
              <a:t>verified </a:t>
            </a:r>
            <a:r>
              <a:rPr lang="en-US" sz="2600" dirty="0"/>
              <a:t>electronically </a:t>
            </a:r>
            <a:r>
              <a:rPr lang="en-US" sz="2600" dirty="0" smtClean="0"/>
              <a:t>through</a:t>
            </a:r>
            <a:r>
              <a:rPr lang="en-US" sz="2600" dirty="0"/>
              <a:t>:</a:t>
            </a:r>
          </a:p>
          <a:p>
            <a:pPr lvl="1">
              <a:defRPr/>
            </a:pPr>
            <a:r>
              <a:rPr lang="en-US" dirty="0"/>
              <a:t>Social Security Administration (SSA) for citizens.</a:t>
            </a:r>
          </a:p>
          <a:p>
            <a:pPr lvl="1">
              <a:defRPr/>
            </a:pPr>
            <a:r>
              <a:rPr lang="en-US" dirty="0"/>
              <a:t>U.S. Citizenship and Immigration Services (USCIS) for noncitizens via the Systematic Alien Verification for Entitlements (SAVE) database.</a:t>
            </a:r>
          </a:p>
          <a:p>
            <a:pPr fontAlgn="auto">
              <a:spcAft>
                <a:spcPts val="0"/>
              </a:spcAft>
              <a:defRPr/>
            </a:pPr>
            <a:r>
              <a:rPr lang="en-US" sz="2600" dirty="0"/>
              <a:t>Income is verified electronically by the IRS</a:t>
            </a:r>
          </a:p>
          <a:p>
            <a:pPr marL="617220" lvl="2" indent="-342900">
              <a:defRPr/>
            </a:pPr>
            <a:r>
              <a:rPr lang="en-US" dirty="0"/>
              <a:t>If unable to verify status or income electronically, enrollees have an opportunity to provide other </a:t>
            </a:r>
            <a:r>
              <a:rPr lang="en-US" dirty="0" smtClean="0"/>
              <a:t>documents by upload, mail or fax.</a:t>
            </a:r>
            <a:endParaRPr lang="en-US" dirty="0"/>
          </a:p>
        </p:txBody>
      </p:sp>
    </p:spTree>
    <p:extLst>
      <p:ext uri="{BB962C8B-B14F-4D97-AF65-F5344CB8AC3E}">
        <p14:creationId xmlns:p14="http://schemas.microsoft.com/office/powerpoint/2010/main" val="40194942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arn(inVertic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barn(inVertical)">
                                      <p:cBhvr>
                                        <p:cTn id="12" dur="500"/>
                                        <p:tgtEl>
                                          <p:spTgt spid="9">
                                            <p:txEl>
                                              <p:pRg st="1" end="1"/>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Effect transition="in" filter="barn(inVertical)">
                                      <p:cBhvr>
                                        <p:cTn id="15" dur="500"/>
                                        <p:tgtEl>
                                          <p:spTgt spid="9">
                                            <p:txEl>
                                              <p:pRg st="2" end="2"/>
                                            </p:tx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9">
                                            <p:txEl>
                                              <p:pRg st="3" end="3"/>
                                            </p:txEl>
                                          </p:spTgt>
                                        </p:tgtEl>
                                        <p:attrNameLst>
                                          <p:attrName>style.visibility</p:attrName>
                                        </p:attrNameLst>
                                      </p:cBhvr>
                                      <p:to>
                                        <p:strVal val="visible"/>
                                      </p:to>
                                    </p:set>
                                    <p:animEffect transition="in" filter="barn(inVertical)">
                                      <p:cBhvr>
                                        <p:cTn id="18" dur="500"/>
                                        <p:tgtEl>
                                          <p:spTgt spid="9">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animEffect transition="in" filter="barn(inVertical)">
                                      <p:cBhvr>
                                        <p:cTn id="23" dur="500"/>
                                        <p:tgtEl>
                                          <p:spTgt spid="9">
                                            <p:txEl>
                                              <p:pRg st="4" end="4"/>
                                            </p:txEl>
                                          </p:spTgt>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9">
                                            <p:txEl>
                                              <p:pRg st="5" end="5"/>
                                            </p:txEl>
                                          </p:spTgt>
                                        </p:tgtEl>
                                        <p:attrNameLst>
                                          <p:attrName>style.visibility</p:attrName>
                                        </p:attrNameLst>
                                      </p:cBhvr>
                                      <p:to>
                                        <p:strVal val="visible"/>
                                      </p:to>
                                    </p:set>
                                    <p:animEffect transition="in" filter="barn(inVertical)">
                                      <p:cBhvr>
                                        <p:cTn id="26" dur="5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SSNs</a:t>
            </a:r>
            <a:endParaRPr lang="en-US" dirty="0"/>
          </a:p>
        </p:txBody>
      </p:sp>
      <p:sp>
        <p:nvSpPr>
          <p:cNvPr id="5" name="Content Placeholder 4"/>
          <p:cNvSpPr>
            <a:spLocks noGrp="1"/>
          </p:cNvSpPr>
          <p:nvPr>
            <p:ph sz="quarter" idx="1"/>
          </p:nvPr>
        </p:nvSpPr>
        <p:spPr>
          <a:xfrm>
            <a:off x="612648" y="1524000"/>
            <a:ext cx="8153400" cy="4572000"/>
          </a:xfrm>
        </p:spPr>
        <p:txBody>
          <a:bodyPr>
            <a:normAutofit fontScale="92500"/>
          </a:bodyPr>
          <a:lstStyle/>
          <a:p>
            <a:pPr fontAlgn="auto">
              <a:spcAft>
                <a:spcPts val="0"/>
              </a:spcAft>
              <a:defRPr/>
            </a:pPr>
            <a:r>
              <a:rPr lang="en-US" dirty="0"/>
              <a:t>Only </a:t>
            </a:r>
            <a:r>
              <a:rPr lang="en-US" dirty="0" smtClean="0"/>
              <a:t>individuals who </a:t>
            </a:r>
            <a:r>
              <a:rPr lang="en-US" dirty="0"/>
              <a:t>are </a:t>
            </a:r>
            <a:r>
              <a:rPr lang="en-US" i="1" dirty="0"/>
              <a:t>applying</a:t>
            </a:r>
            <a:r>
              <a:rPr lang="en-US" dirty="0"/>
              <a:t> for benefits are required to provide </a:t>
            </a:r>
            <a:r>
              <a:rPr lang="en-US" dirty="0" smtClean="0"/>
              <a:t>their </a:t>
            </a:r>
            <a:r>
              <a:rPr lang="en-US" dirty="0"/>
              <a:t>immigration/citizenship status.</a:t>
            </a:r>
          </a:p>
          <a:p>
            <a:pPr fontAlgn="auto">
              <a:spcAft>
                <a:spcPts val="0"/>
              </a:spcAft>
              <a:defRPr/>
            </a:pPr>
            <a:r>
              <a:rPr lang="en-US" dirty="0" smtClean="0"/>
              <a:t>The Social </a:t>
            </a:r>
            <a:r>
              <a:rPr lang="en-US" dirty="0"/>
              <a:t>Security </a:t>
            </a:r>
            <a:r>
              <a:rPr lang="en-US" dirty="0" smtClean="0"/>
              <a:t>Number (SSN) of </a:t>
            </a:r>
            <a:r>
              <a:rPr lang="en-US" dirty="0"/>
              <a:t>a non-applicant may be </a:t>
            </a:r>
            <a:r>
              <a:rPr lang="en-US" b="1" dirty="0"/>
              <a:t>requested</a:t>
            </a:r>
            <a:r>
              <a:rPr lang="en-US" dirty="0"/>
              <a:t> to electronically verify household income. </a:t>
            </a:r>
            <a:endParaRPr lang="en-US" dirty="0" smtClean="0"/>
          </a:p>
          <a:p>
            <a:pPr fontAlgn="auto">
              <a:spcAft>
                <a:spcPts val="0"/>
              </a:spcAft>
              <a:defRPr/>
            </a:pPr>
            <a:r>
              <a:rPr lang="en-US" dirty="0" smtClean="0"/>
              <a:t>A non-applicant can be required to provide an SSN </a:t>
            </a:r>
            <a:r>
              <a:rPr lang="en-US" u="sng" dirty="0" smtClean="0"/>
              <a:t>only</a:t>
            </a:r>
            <a:r>
              <a:rPr lang="en-US" dirty="0" smtClean="0"/>
              <a:t> if that person is:</a:t>
            </a:r>
          </a:p>
          <a:p>
            <a:pPr lvl="1">
              <a:defRPr/>
            </a:pPr>
            <a:r>
              <a:rPr lang="en-US" dirty="0" smtClean="0"/>
              <a:t>a primary tax filer, </a:t>
            </a:r>
          </a:p>
          <a:p>
            <a:pPr lvl="1">
              <a:defRPr/>
            </a:pPr>
            <a:r>
              <a:rPr lang="en-US" dirty="0" smtClean="0"/>
              <a:t>who has an SSN, and </a:t>
            </a:r>
          </a:p>
          <a:p>
            <a:pPr lvl="1">
              <a:defRPr/>
            </a:pPr>
            <a:r>
              <a:rPr lang="en-US" dirty="0" smtClean="0"/>
              <a:t>is applying for tax credits. </a:t>
            </a:r>
            <a:endParaRPr lang="en-US" dirty="0"/>
          </a:p>
          <a:p>
            <a:endParaRPr lang="en-US" dirty="0"/>
          </a:p>
        </p:txBody>
      </p:sp>
    </p:spTree>
    <p:extLst>
      <p:ext uri="{BB962C8B-B14F-4D97-AF65-F5344CB8AC3E}">
        <p14:creationId xmlns:p14="http://schemas.microsoft.com/office/powerpoint/2010/main" val="25676715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 calcmode="lin" valueType="num">
                                      <p:cBhvr additive="base">
                                        <p:cTn id="2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 calcmode="lin" valueType="num">
                                      <p:cBhvr additive="base">
                                        <p:cTn id="2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ACLU of San Diego and Imperial Counties</a:t>
            </a:r>
            <a:endParaRPr lang="en-US" dirty="0"/>
          </a:p>
        </p:txBody>
      </p:sp>
      <p:sp>
        <p:nvSpPr>
          <p:cNvPr id="3" name="Content Placeholder 2"/>
          <p:cNvSpPr>
            <a:spLocks noGrp="1"/>
          </p:cNvSpPr>
          <p:nvPr>
            <p:ph idx="1"/>
          </p:nvPr>
        </p:nvSpPr>
        <p:spPr/>
        <p:txBody>
          <a:bodyPr/>
          <a:lstStyle/>
          <a:p>
            <a:r>
              <a:rPr lang="en-US" dirty="0" smtClean="0">
                <a:solidFill>
                  <a:srgbClr val="000000"/>
                </a:solidFill>
              </a:rPr>
              <a:t>We fight for individual rights and fundamental freedoms for all through education, litigation, and policy advocacy</a:t>
            </a:r>
          </a:p>
          <a:p>
            <a:r>
              <a:rPr lang="en-US" dirty="0" smtClean="0">
                <a:solidFill>
                  <a:srgbClr val="000000"/>
                </a:solidFill>
              </a:rPr>
              <a:t>Focus areas:</a:t>
            </a:r>
          </a:p>
          <a:p>
            <a:pPr lvl="1"/>
            <a:r>
              <a:rPr lang="en-US" dirty="0" smtClean="0">
                <a:solidFill>
                  <a:srgbClr val="000000"/>
                </a:solidFill>
              </a:rPr>
              <a:t>Immigrants’ Rights</a:t>
            </a:r>
          </a:p>
          <a:p>
            <a:pPr lvl="1"/>
            <a:r>
              <a:rPr lang="en-US" dirty="0" smtClean="0">
                <a:solidFill>
                  <a:srgbClr val="000000"/>
                </a:solidFill>
              </a:rPr>
              <a:t>Criminal Justice and Drug Policy Reform</a:t>
            </a:r>
          </a:p>
          <a:p>
            <a:pPr lvl="1"/>
            <a:r>
              <a:rPr lang="en-US" dirty="0" smtClean="0">
                <a:solidFill>
                  <a:srgbClr val="000000"/>
                </a:solidFill>
              </a:rPr>
              <a:t>Voting Rights</a:t>
            </a:r>
          </a:p>
          <a:p>
            <a:r>
              <a:rPr lang="en-US" dirty="0" smtClean="0">
                <a:solidFill>
                  <a:srgbClr val="000000"/>
                </a:solidFill>
              </a:rPr>
              <a:t>Overlap of ACA and Criminal Justice System</a:t>
            </a:r>
            <a:endParaRPr lang="en-US" dirty="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normAutofit/>
          </a:bodyPr>
          <a:lstStyle/>
          <a:p>
            <a:pPr fontAlgn="auto">
              <a:spcAft>
                <a:spcPts val="0"/>
              </a:spcAft>
              <a:defRPr/>
            </a:pPr>
            <a:r>
              <a:rPr lang="en-US" altLang="en-US" sz="4000" dirty="0" smtClean="0">
                <a:solidFill>
                  <a:schemeClr val="bg1">
                    <a:lumMod val="50000"/>
                  </a:schemeClr>
                </a:solidFill>
              </a:rPr>
              <a:t>Key Issues for Mixed-Status Families</a:t>
            </a:r>
          </a:p>
        </p:txBody>
      </p:sp>
      <p:sp>
        <p:nvSpPr>
          <p:cNvPr id="3" name="Content Placeholder 2"/>
          <p:cNvSpPr>
            <a:spLocks noGrp="1"/>
          </p:cNvSpPr>
          <p:nvPr>
            <p:ph idx="1"/>
          </p:nvPr>
        </p:nvSpPr>
        <p:spPr>
          <a:xfrm>
            <a:off x="457200" y="1676400"/>
            <a:ext cx="8153400" cy="4419600"/>
          </a:xfrm>
        </p:spPr>
        <p:txBody>
          <a:bodyPr rtlCol="0">
            <a:noAutofit/>
          </a:bodyPr>
          <a:lstStyle/>
          <a:p>
            <a:pPr fontAlgn="auto">
              <a:spcAft>
                <a:spcPts val="0"/>
              </a:spcAft>
              <a:buFont typeface="Arial" charset="0"/>
              <a:buChar char="•"/>
              <a:defRPr/>
            </a:pPr>
            <a:r>
              <a:rPr lang="en-US" sz="2400" dirty="0" smtClean="0">
                <a:latin typeface="Arial" panose="020B0604020202020204" pitchFamily="34" charset="0"/>
                <a:cs typeface="Arial" panose="020B0604020202020204" pitchFamily="34" charset="0"/>
              </a:rPr>
              <a:t>Undocumented people may apply for coverage on behalf of their dependent family members</a:t>
            </a:r>
          </a:p>
          <a:p>
            <a:pPr lvl="1">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Applications should distinguish between </a:t>
            </a:r>
            <a:r>
              <a:rPr lang="en-US" sz="2000" i="1" dirty="0" smtClean="0">
                <a:latin typeface="Arial" panose="020B0604020202020204" pitchFamily="34" charset="0"/>
                <a:cs typeface="Arial" panose="020B0604020202020204" pitchFamily="34" charset="0"/>
              </a:rPr>
              <a:t>applicants</a:t>
            </a:r>
            <a:r>
              <a:rPr lang="en-US" sz="2000" dirty="0" smtClean="0">
                <a:latin typeface="Arial" panose="020B0604020202020204" pitchFamily="34" charset="0"/>
                <a:cs typeface="Arial" panose="020B0604020202020204" pitchFamily="34" charset="0"/>
              </a:rPr>
              <a:t> (e.g., U.S. citizen child) &amp; </a:t>
            </a:r>
            <a:r>
              <a:rPr lang="en-US" sz="2000" i="1" dirty="0" smtClean="0">
                <a:latin typeface="Arial" panose="020B0604020202020204" pitchFamily="34" charset="0"/>
                <a:cs typeface="Arial" panose="020B0604020202020204" pitchFamily="34" charset="0"/>
              </a:rPr>
              <a:t>non-applicants</a:t>
            </a:r>
            <a:r>
              <a:rPr lang="en-US" sz="2000" dirty="0" smtClean="0">
                <a:latin typeface="Arial" panose="020B0604020202020204" pitchFamily="34" charset="0"/>
                <a:cs typeface="Arial" panose="020B0604020202020204" pitchFamily="34" charset="0"/>
              </a:rPr>
              <a:t> (e.g., undocumented parent)</a:t>
            </a:r>
          </a:p>
          <a:p>
            <a:pPr lvl="1">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Non-applicants are </a:t>
            </a:r>
            <a:r>
              <a:rPr lang="en-US" sz="2000" u="sng" dirty="0" smtClean="0">
                <a:latin typeface="Arial" panose="020B0604020202020204" pitchFamily="34" charset="0"/>
                <a:cs typeface="Arial" panose="020B0604020202020204" pitchFamily="34" charset="0"/>
              </a:rPr>
              <a:t>not</a:t>
            </a:r>
            <a:r>
              <a:rPr lang="en-US" sz="2000" dirty="0" smtClean="0">
                <a:latin typeface="Arial" panose="020B0604020202020204" pitchFamily="34" charset="0"/>
                <a:cs typeface="Arial" panose="020B0604020202020204" pitchFamily="34" charset="0"/>
              </a:rPr>
              <a:t> required to provide their immigration status</a:t>
            </a:r>
          </a:p>
          <a:p>
            <a:pPr lvl="1">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Non-applicants without SSNs </a:t>
            </a:r>
            <a:r>
              <a:rPr lang="en-US" sz="2000" u="sng" dirty="0" smtClean="0">
                <a:latin typeface="Arial" panose="020B0604020202020204" pitchFamily="34" charset="0"/>
                <a:cs typeface="Arial" panose="020B0604020202020204" pitchFamily="34" charset="0"/>
              </a:rPr>
              <a:t>cannot</a:t>
            </a:r>
            <a:r>
              <a:rPr lang="en-US" sz="2000" dirty="0" smtClean="0">
                <a:latin typeface="Arial" panose="020B0604020202020204" pitchFamily="34" charset="0"/>
                <a:cs typeface="Arial" panose="020B0604020202020204" pitchFamily="34" charset="0"/>
              </a:rPr>
              <a:t> be required to provide one</a:t>
            </a:r>
          </a:p>
          <a:p>
            <a:pPr lvl="2">
              <a:buFont typeface="Wingdings" panose="05000000000000000000" pitchFamily="2" charset="2"/>
              <a:buChar char="§"/>
              <a:defRPr/>
            </a:pPr>
            <a:r>
              <a:rPr lang="en-US" sz="1800" dirty="0" smtClean="0">
                <a:latin typeface="Arial" panose="020B0604020202020204" pitchFamily="34" charset="0"/>
                <a:cs typeface="Arial" panose="020B0604020202020204" pitchFamily="34" charset="0"/>
              </a:rPr>
              <a:t>Never provide an SSN unless </a:t>
            </a:r>
            <a:r>
              <a:rPr lang="en-US" sz="1800" u="sng" dirty="0" smtClean="0">
                <a:latin typeface="Arial" panose="020B0604020202020204" pitchFamily="34" charset="0"/>
                <a:cs typeface="Arial" panose="020B0604020202020204" pitchFamily="34" charset="0"/>
              </a:rPr>
              <a:t>officially</a:t>
            </a:r>
            <a:r>
              <a:rPr lang="en-US" sz="1800" dirty="0" smtClean="0">
                <a:latin typeface="Arial" panose="020B0604020202020204" pitchFamily="34" charset="0"/>
                <a:cs typeface="Arial" panose="020B0604020202020204" pitchFamily="34" charset="0"/>
              </a:rPr>
              <a:t> issued by the Social Security Administration</a:t>
            </a:r>
          </a:p>
          <a:p>
            <a:pPr lvl="2">
              <a:buFont typeface="Wingdings" panose="05000000000000000000" pitchFamily="2" charset="2"/>
              <a:buChar char="§"/>
              <a:defRPr/>
            </a:pPr>
            <a:r>
              <a:rPr lang="en-US" sz="1800" dirty="0" smtClean="0">
                <a:latin typeface="Arial" panose="020B0604020202020204" pitchFamily="34" charset="0"/>
                <a:cs typeface="Arial" panose="020B0604020202020204" pitchFamily="34" charset="0"/>
              </a:rPr>
              <a:t>Individual Taxpayer Identification Numbers (ITINs) should not be used</a:t>
            </a:r>
          </a:p>
          <a:p>
            <a:pPr lvl="1">
              <a:buFont typeface="Wingdings" panose="05000000000000000000" pitchFamily="2" charset="2"/>
              <a:buChar char="§"/>
              <a:defRPr/>
            </a:pPr>
            <a:r>
              <a:rPr lang="en-US" altLang="en-US" sz="2000" dirty="0" smtClean="0">
                <a:solidFill>
                  <a:schemeClr val="accent1">
                    <a:lumMod val="75000"/>
                  </a:schemeClr>
                </a:solidFill>
                <a:latin typeface="Arial" panose="020B0604020202020204" pitchFamily="34" charset="0"/>
                <a:cs typeface="Arial" panose="020B0604020202020204" pitchFamily="34" charset="0"/>
              </a:rPr>
              <a:t>Information </a:t>
            </a:r>
            <a:r>
              <a:rPr lang="en-US" altLang="en-US" sz="2000" dirty="0">
                <a:solidFill>
                  <a:schemeClr val="accent1">
                    <a:lumMod val="75000"/>
                  </a:schemeClr>
                </a:solidFill>
                <a:latin typeface="Arial" panose="020B0604020202020204" pitchFamily="34" charset="0"/>
                <a:cs typeface="Arial" panose="020B0604020202020204" pitchFamily="34" charset="0"/>
              </a:rPr>
              <a:t>provided on an application may be used ONLY to determine eligibility for health insurance</a:t>
            </a:r>
            <a:r>
              <a:rPr lang="en-US" altLang="en-US" sz="2000" dirty="0">
                <a:latin typeface="Arial" panose="020B0604020202020204" pitchFamily="34" charset="0"/>
                <a:cs typeface="Arial" panose="020B0604020202020204" pitchFamily="34" charset="0"/>
              </a:rPr>
              <a:t>.</a:t>
            </a:r>
          </a:p>
          <a:p>
            <a:pPr marL="457200" lvl="1" indent="0" fontAlgn="auto">
              <a:spcAft>
                <a:spcPts val="0"/>
              </a:spcAft>
              <a:buFont typeface="Arial" pitchFamily="34" charset="0"/>
              <a:buNone/>
              <a:defRPr/>
            </a:pPr>
            <a:r>
              <a:rPr lang="en-US" sz="2400" b="1" dirty="0" smtClean="0">
                <a:solidFill>
                  <a:srgbClr val="C00000"/>
                </a:solidFill>
              </a:rPr>
              <a:t> </a:t>
            </a:r>
          </a:p>
          <a:p>
            <a:pPr marL="0" indent="0" fontAlgn="auto">
              <a:spcAft>
                <a:spcPts val="0"/>
              </a:spcAft>
              <a:buFont typeface="Arial" charset="0"/>
              <a:buNone/>
              <a:defRPr/>
            </a:pPr>
            <a:endParaRPr lang="en-US" sz="2800" dirty="0" smtClean="0"/>
          </a:p>
        </p:txBody>
      </p:sp>
      <p:sp>
        <p:nvSpPr>
          <p:cNvPr id="16388" name="Slide Number Placeholder 3"/>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E189F33-7959-4DE6-8D23-E72C9018F690}" type="slidenum">
              <a:rPr lang="en-US" altLang="en-US">
                <a:solidFill>
                  <a:srgbClr val="FFFFFF"/>
                </a:solidFill>
              </a:rPr>
              <a:pPr eaLnBrk="1" hangingPunct="1"/>
              <a:t>40</a:t>
            </a:fld>
            <a:endParaRPr lang="en-US" altLang="en-US">
              <a:solidFill>
                <a:srgbClr val="FFFFFF"/>
              </a:solidFill>
            </a:endParaRPr>
          </a:p>
        </p:txBody>
      </p:sp>
    </p:spTree>
    <p:extLst>
      <p:ext uri="{BB962C8B-B14F-4D97-AF65-F5344CB8AC3E}">
        <p14:creationId xmlns:p14="http://schemas.microsoft.com/office/powerpoint/2010/main" val="261112582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Immigration Enforcement</a:t>
            </a:r>
            <a:endParaRPr lang="en-US" dirty="0"/>
          </a:p>
        </p:txBody>
      </p:sp>
      <p:sp>
        <p:nvSpPr>
          <p:cNvPr id="3" name="Content Placeholder 2"/>
          <p:cNvSpPr>
            <a:spLocks noGrp="1"/>
          </p:cNvSpPr>
          <p:nvPr>
            <p:ph sz="quarter" idx="1"/>
          </p:nvPr>
        </p:nvSpPr>
        <p:spPr/>
        <p:txBody>
          <a:bodyPr>
            <a:normAutofit fontScale="40000" lnSpcReduction="20000"/>
          </a:bodyPr>
          <a:lstStyle/>
          <a:p>
            <a:pPr marL="457200" lvl="2" indent="-457200">
              <a:spcBef>
                <a:spcPts val="700"/>
              </a:spcBef>
              <a:buSzPct val="60000"/>
              <a:buFont typeface="Wingdings" panose="05000000000000000000" pitchFamily="2" charset="2"/>
              <a:buChar char="q"/>
            </a:pPr>
            <a:endParaRPr lang="en-US" sz="5100" dirty="0" smtClean="0"/>
          </a:p>
          <a:p>
            <a:pPr marL="457200" lvl="2" indent="-457200">
              <a:spcBef>
                <a:spcPts val="700"/>
              </a:spcBef>
              <a:buSzPct val="60000"/>
              <a:buFont typeface="Wingdings" panose="05000000000000000000" pitchFamily="2" charset="2"/>
              <a:buChar char="q"/>
            </a:pPr>
            <a:r>
              <a:rPr lang="en-US" sz="5100" dirty="0" smtClean="0"/>
              <a:t>Information </a:t>
            </a:r>
            <a:r>
              <a:rPr lang="en-US" sz="5100" dirty="0"/>
              <a:t>about immigration status may be used </a:t>
            </a:r>
            <a:r>
              <a:rPr lang="en-US" sz="5100" u="sng" dirty="0"/>
              <a:t>only</a:t>
            </a:r>
            <a:r>
              <a:rPr lang="en-US" sz="5100" dirty="0"/>
              <a:t> to determine an applicant’s </a:t>
            </a:r>
            <a:r>
              <a:rPr lang="en-US" sz="5100" dirty="0" smtClean="0"/>
              <a:t>eligibility for health care coverage.</a:t>
            </a:r>
            <a:endParaRPr lang="en-US" sz="5100" dirty="0"/>
          </a:p>
          <a:p>
            <a:pPr marL="457200" lvl="2" indent="-457200">
              <a:spcBef>
                <a:spcPts val="700"/>
              </a:spcBef>
              <a:buSzPct val="60000"/>
              <a:buFont typeface="Wingdings" panose="05000000000000000000" pitchFamily="2" charset="2"/>
              <a:buChar char="q"/>
            </a:pPr>
            <a:r>
              <a:rPr lang="en-US" altLang="en-US" sz="5100" dirty="0" smtClean="0"/>
              <a:t>ICE </a:t>
            </a:r>
            <a:r>
              <a:rPr lang="en-US" altLang="en-US" sz="5100" dirty="0"/>
              <a:t>has released a notice stating that information provided in health insurance application process will not be used for civil immigration enforcement </a:t>
            </a:r>
          </a:p>
          <a:p>
            <a:pPr marL="457200" lvl="2" indent="-457200">
              <a:spcBef>
                <a:spcPts val="700"/>
              </a:spcBef>
              <a:buSzPct val="60000"/>
              <a:buFont typeface="Wingdings" panose="05000000000000000000" pitchFamily="2" charset="2"/>
              <a:buChar char="q"/>
            </a:pPr>
            <a:r>
              <a:rPr lang="en-US" sz="5100" dirty="0" smtClean="0"/>
              <a:t>On </a:t>
            </a:r>
            <a:r>
              <a:rPr lang="en-US" sz="5100" dirty="0"/>
              <a:t>October 25</a:t>
            </a:r>
            <a:r>
              <a:rPr lang="en-US" sz="5100" dirty="0" smtClean="0"/>
              <a:t>, 2013, </a:t>
            </a:r>
            <a:r>
              <a:rPr lang="en-US" sz="5100" b="1" dirty="0"/>
              <a:t>U.S. Immigration and Customs Enforcement</a:t>
            </a:r>
            <a:r>
              <a:rPr lang="en-US" sz="5100" dirty="0"/>
              <a:t> (ICE) issued a memo titled </a:t>
            </a:r>
            <a:r>
              <a:rPr lang="en-US" sz="5100" dirty="0">
                <a:solidFill>
                  <a:schemeClr val="accent3">
                    <a:lumMod val="75000"/>
                  </a:schemeClr>
                </a:solidFill>
              </a:rPr>
              <a:t>“</a:t>
            </a:r>
            <a:r>
              <a:rPr lang="en-US" sz="5100" u="sng" dirty="0">
                <a:solidFill>
                  <a:schemeClr val="accent1">
                    <a:lumMod val="75000"/>
                  </a:schemeClr>
                </a:solidFill>
                <a:hlinkClick r:id="rId2"/>
              </a:rPr>
              <a:t>Clarification of Existing Practices Related to Certain Health Care Information</a:t>
            </a:r>
            <a:r>
              <a:rPr lang="en-US" sz="5100" dirty="0">
                <a:solidFill>
                  <a:schemeClr val="accent3">
                    <a:lumMod val="75000"/>
                  </a:schemeClr>
                </a:solidFill>
              </a:rPr>
              <a:t>,” </a:t>
            </a:r>
            <a:r>
              <a:rPr lang="en-US" sz="5100" dirty="0"/>
              <a:t>confirming that immigrant parents can enroll their U.S. citizen children and other eligible family members in health insurance programs under the ACA without triggering immigration enforcement activity.</a:t>
            </a:r>
          </a:p>
          <a:p>
            <a:pPr>
              <a:buFont typeface="Wingdings" panose="05000000000000000000" pitchFamily="2" charset="2"/>
              <a:buChar char="q"/>
            </a:pPr>
            <a:r>
              <a:rPr lang="en-US" sz="5100" dirty="0">
                <a:solidFill>
                  <a:schemeClr val="accent3">
                    <a:lumMod val="75000"/>
                  </a:schemeClr>
                </a:solidFill>
                <a:hlinkClick r:id="rId3"/>
              </a:rPr>
              <a:t>http://www.ice.gov/doclib/ero-outreach/pdf/ice-aca-memo.pdf</a:t>
            </a:r>
            <a:endParaRPr lang="en-US" sz="5100" dirty="0">
              <a:solidFill>
                <a:schemeClr val="accent3">
                  <a:lumMod val="75000"/>
                </a:schemeClr>
              </a:solidFill>
            </a:endParaRPr>
          </a:p>
          <a:p>
            <a:pPr marL="457200" lvl="1" indent="-457200">
              <a:buFont typeface="Wingdings" panose="05000000000000000000" pitchFamily="2" charset="2"/>
              <a:buChar char="§"/>
              <a:defRPr/>
            </a:pPr>
            <a:endParaRPr lang="en-US" altLang="en-US" sz="3800" dirty="0">
              <a:solidFill>
                <a:schemeClr val="accent1">
                  <a:lumMod val="75000"/>
                </a:schemeClr>
              </a:solidFill>
            </a:endParaRPr>
          </a:p>
          <a:p>
            <a:pPr marL="0" lvl="1" indent="0" fontAlgn="auto">
              <a:spcAft>
                <a:spcPts val="0"/>
              </a:spcAft>
              <a:buFont typeface="Arial" pitchFamily="34" charset="0"/>
              <a:buNone/>
              <a:defRPr/>
            </a:pPr>
            <a:r>
              <a:rPr lang="en-US" altLang="en-US" sz="3800" dirty="0" smtClean="0"/>
              <a:t>– ¡</a:t>
            </a:r>
            <a:r>
              <a:rPr lang="en-US" altLang="en-US" sz="3800" dirty="0"/>
              <a:t>Now available in Spanish</a:t>
            </a:r>
            <a:r>
              <a:rPr lang="en-US" altLang="en-US" sz="3800" dirty="0" smtClean="0"/>
              <a:t>!</a:t>
            </a:r>
          </a:p>
          <a:p>
            <a:pPr marL="0" lvl="1" indent="0" fontAlgn="auto">
              <a:spcAft>
                <a:spcPts val="0"/>
              </a:spcAft>
              <a:buFont typeface="Arial" pitchFamily="34" charset="0"/>
              <a:buNone/>
              <a:defRPr/>
            </a:pPr>
            <a:r>
              <a:rPr lang="en-US" altLang="en-US" sz="3800" dirty="0" smtClean="0"/>
              <a:t> </a:t>
            </a:r>
            <a:r>
              <a:rPr lang="en-US" altLang="en-US" sz="3800" dirty="0"/>
              <a:t>http://www.ice.gov/espanol/factsheets/aca-memoSP.htm </a:t>
            </a:r>
          </a:p>
          <a:p>
            <a:endParaRPr lang="en-US" sz="3800" dirty="0"/>
          </a:p>
        </p:txBody>
      </p:sp>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15200" y="152400"/>
            <a:ext cx="1602988" cy="1617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91114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Language Access</a:t>
            </a:r>
            <a:endParaRPr lang="en-US" b="1" dirty="0"/>
          </a:p>
        </p:txBody>
      </p:sp>
      <p:sp>
        <p:nvSpPr>
          <p:cNvPr id="3" name="Content Placeholder 2"/>
          <p:cNvSpPr>
            <a:spLocks noGrp="1"/>
          </p:cNvSpPr>
          <p:nvPr>
            <p:ph idx="1"/>
          </p:nvPr>
        </p:nvSpPr>
        <p:spPr/>
        <p:txBody>
          <a:bodyPr>
            <a:normAutofit/>
          </a:bodyPr>
          <a:lstStyle/>
          <a:p>
            <a:pPr lvl="0"/>
            <a:r>
              <a:rPr lang="en-US" dirty="0">
                <a:solidFill>
                  <a:schemeClr val="accent3">
                    <a:lumMod val="75000"/>
                  </a:schemeClr>
                </a:solidFill>
              </a:rPr>
              <a:t>Website </a:t>
            </a:r>
            <a:r>
              <a:rPr lang="en-US" dirty="0" smtClean="0">
                <a:solidFill>
                  <a:schemeClr val="accent3">
                    <a:lumMod val="75000"/>
                  </a:schemeClr>
                </a:solidFill>
              </a:rPr>
              <a:t>is </a:t>
            </a:r>
            <a:r>
              <a:rPr lang="en-US" dirty="0">
                <a:solidFill>
                  <a:schemeClr val="accent3">
                    <a:lumMod val="75000"/>
                  </a:schemeClr>
                </a:solidFill>
              </a:rPr>
              <a:t>available in </a:t>
            </a:r>
            <a:r>
              <a:rPr lang="en-US" dirty="0" smtClean="0">
                <a:solidFill>
                  <a:schemeClr val="accent3">
                    <a:lumMod val="75000"/>
                  </a:schemeClr>
                </a:solidFill>
              </a:rPr>
              <a:t>English and Spanish only </a:t>
            </a:r>
            <a:r>
              <a:rPr lang="en-US" u="sng" dirty="0">
                <a:solidFill>
                  <a:schemeClr val="accent2">
                    <a:lumMod val="75000"/>
                  </a:schemeClr>
                </a:solidFill>
                <a:hlinkClick r:id="rId3"/>
              </a:rPr>
              <a:t>https://www.coveredca.com/espanol</a:t>
            </a:r>
            <a:r>
              <a:rPr lang="en-US" u="sng" dirty="0" smtClean="0">
                <a:solidFill>
                  <a:schemeClr val="accent2">
                    <a:lumMod val="75000"/>
                  </a:schemeClr>
                </a:solidFill>
                <a:hlinkClick r:id="rId3"/>
              </a:rPr>
              <a:t>/</a:t>
            </a:r>
            <a:endParaRPr lang="en-US" dirty="0"/>
          </a:p>
          <a:p>
            <a:r>
              <a:rPr lang="en-US" dirty="0">
                <a:solidFill>
                  <a:schemeClr val="accent3">
                    <a:lumMod val="75000"/>
                  </a:schemeClr>
                </a:solidFill>
              </a:rPr>
              <a:t>Paper application is available in </a:t>
            </a:r>
            <a:r>
              <a:rPr lang="en-US" dirty="0" smtClean="0">
                <a:solidFill>
                  <a:schemeClr val="accent3">
                    <a:lumMod val="75000"/>
                  </a:schemeClr>
                </a:solidFill>
              </a:rPr>
              <a:t>11 languages</a:t>
            </a:r>
          </a:p>
          <a:p>
            <a:r>
              <a:rPr lang="en-US" dirty="0" smtClean="0">
                <a:solidFill>
                  <a:schemeClr val="accent3">
                    <a:lumMod val="75000"/>
                  </a:schemeClr>
                </a:solidFill>
              </a:rPr>
              <a:t>Fact </a:t>
            </a:r>
            <a:r>
              <a:rPr lang="en-US" dirty="0">
                <a:solidFill>
                  <a:schemeClr val="accent3">
                    <a:lumMod val="75000"/>
                  </a:schemeClr>
                </a:solidFill>
              </a:rPr>
              <a:t>sheets are available in 12 </a:t>
            </a:r>
            <a:r>
              <a:rPr lang="en-US" dirty="0" smtClean="0">
                <a:solidFill>
                  <a:schemeClr val="accent3">
                    <a:lumMod val="75000"/>
                  </a:schemeClr>
                </a:solidFill>
              </a:rPr>
              <a:t>languages, plus English</a:t>
            </a:r>
          </a:p>
          <a:p>
            <a:pPr lvl="1"/>
            <a:r>
              <a:rPr lang="en-US" dirty="0" smtClean="0">
                <a:solidFill>
                  <a:schemeClr val="accent3">
                    <a:lumMod val="75000"/>
                  </a:schemeClr>
                </a:solidFill>
              </a:rPr>
              <a:t>Arabic</a:t>
            </a:r>
            <a:r>
              <a:rPr lang="en-US" dirty="0">
                <a:solidFill>
                  <a:schemeClr val="accent3">
                    <a:lumMod val="75000"/>
                  </a:schemeClr>
                </a:solidFill>
              </a:rPr>
              <a:t>, Armenian, Chinese, Farsi, Hmong, Khmer, Korean, Lao, Russian, Spanish, Tagalog, and </a:t>
            </a:r>
            <a:r>
              <a:rPr lang="en-US" dirty="0" smtClean="0">
                <a:solidFill>
                  <a:schemeClr val="accent3">
                    <a:lumMod val="75000"/>
                  </a:schemeClr>
                </a:solidFill>
              </a:rPr>
              <a:t>Vietnamese</a:t>
            </a:r>
          </a:p>
          <a:p>
            <a:pPr lvl="1"/>
            <a:r>
              <a:rPr lang="en-US" dirty="0">
                <a:solidFill>
                  <a:schemeClr val="accent3">
                    <a:lumMod val="75000"/>
                  </a:schemeClr>
                </a:solidFill>
              </a:rPr>
              <a:t>https://www.coveredca.com/fact-sheets/</a:t>
            </a:r>
          </a:p>
        </p:txBody>
      </p:sp>
    </p:spTree>
    <p:extLst>
      <p:ext uri="{BB962C8B-B14F-4D97-AF65-F5344CB8AC3E}">
        <p14:creationId xmlns:p14="http://schemas.microsoft.com/office/powerpoint/2010/main" val="11053168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sz="3600" dirty="0" smtClean="0">
                <a:solidFill>
                  <a:schemeClr val="accent2">
                    <a:lumMod val="75000"/>
                  </a:schemeClr>
                </a:solidFill>
                <a:latin typeface="Tahoma" pitchFamily="34" charset="0"/>
              </a:rPr>
              <a:t>Consumer Health Care Resources</a:t>
            </a:r>
            <a:endParaRPr lang="en-US" sz="3600" dirty="0">
              <a:solidFill>
                <a:schemeClr val="accent2">
                  <a:lumMod val="75000"/>
                </a:schemeClr>
              </a:solidFill>
            </a:endParaRPr>
          </a:p>
        </p:txBody>
      </p:sp>
      <p:sp>
        <p:nvSpPr>
          <p:cNvPr id="3" name="Content Placeholder 2"/>
          <p:cNvSpPr>
            <a:spLocks noGrp="1"/>
          </p:cNvSpPr>
          <p:nvPr>
            <p:ph idx="1"/>
          </p:nvPr>
        </p:nvSpPr>
        <p:spPr>
          <a:xfrm>
            <a:off x="533400" y="1600200"/>
            <a:ext cx="8229600" cy="4648200"/>
          </a:xfrm>
        </p:spPr>
        <p:txBody>
          <a:bodyPr rtlCol="0">
            <a:normAutofit/>
          </a:bodyPr>
          <a:lstStyle/>
          <a:p>
            <a:pPr fontAlgn="auto">
              <a:lnSpc>
                <a:spcPct val="90000"/>
              </a:lnSpc>
              <a:spcAft>
                <a:spcPts val="0"/>
              </a:spcAft>
              <a:defRPr/>
            </a:pPr>
            <a:endParaRPr lang="en-US" sz="2000" dirty="0" smtClean="0">
              <a:latin typeface="Tahoma" pitchFamily="34" charset="0"/>
            </a:endParaRPr>
          </a:p>
          <a:p>
            <a:pPr marL="114300" indent="0" fontAlgn="auto">
              <a:lnSpc>
                <a:spcPct val="90000"/>
              </a:lnSpc>
              <a:spcAft>
                <a:spcPts val="0"/>
              </a:spcAft>
              <a:buFont typeface="Arial" pitchFamily="34" charset="0"/>
              <a:buNone/>
              <a:defRPr/>
            </a:pPr>
            <a:r>
              <a:rPr lang="en-US" sz="2800" dirty="0" smtClean="0">
                <a:latin typeface="Tahoma" pitchFamily="34" charset="0"/>
              </a:rPr>
              <a:t>Stuck?</a:t>
            </a:r>
          </a:p>
          <a:p>
            <a:pPr marL="114300" indent="0" fontAlgn="auto">
              <a:lnSpc>
                <a:spcPct val="90000"/>
              </a:lnSpc>
              <a:spcAft>
                <a:spcPts val="0"/>
              </a:spcAft>
              <a:buFont typeface="Arial" pitchFamily="34" charset="0"/>
              <a:buNone/>
              <a:defRPr/>
            </a:pPr>
            <a:endParaRPr lang="en-US" sz="2800" dirty="0">
              <a:latin typeface="Tahoma" pitchFamily="34" charset="0"/>
            </a:endParaRPr>
          </a:p>
          <a:p>
            <a:pPr marL="114300" indent="0" fontAlgn="auto">
              <a:lnSpc>
                <a:spcPct val="90000"/>
              </a:lnSpc>
              <a:spcAft>
                <a:spcPts val="0"/>
              </a:spcAft>
              <a:buFont typeface="Arial" pitchFamily="34" charset="0"/>
              <a:buNone/>
              <a:defRPr/>
            </a:pPr>
            <a:r>
              <a:rPr lang="en-US" sz="2400" dirty="0" smtClean="0">
                <a:solidFill>
                  <a:schemeClr val="accent1">
                    <a:lumMod val="75000"/>
                  </a:schemeClr>
                </a:solidFill>
                <a:latin typeface="Tahoma" pitchFamily="34" charset="0"/>
              </a:rPr>
              <a:t>Contact the Health Consumer Alliance:</a:t>
            </a:r>
          </a:p>
          <a:p>
            <a:pPr marL="0" indent="0" fontAlgn="auto">
              <a:lnSpc>
                <a:spcPct val="90000"/>
              </a:lnSpc>
              <a:spcAft>
                <a:spcPts val="0"/>
              </a:spcAft>
              <a:buFont typeface="Arial" pitchFamily="34" charset="0"/>
              <a:buNone/>
              <a:defRPr/>
            </a:pPr>
            <a:r>
              <a:rPr lang="en-US" sz="2400" dirty="0">
                <a:solidFill>
                  <a:schemeClr val="accent1">
                    <a:lumMod val="75000"/>
                  </a:schemeClr>
                </a:solidFill>
                <a:latin typeface="Tahoma" pitchFamily="34" charset="0"/>
              </a:rPr>
              <a:t> </a:t>
            </a:r>
            <a:r>
              <a:rPr lang="en-US" sz="2400" dirty="0" smtClean="0">
                <a:solidFill>
                  <a:schemeClr val="accent1">
                    <a:lumMod val="75000"/>
                  </a:schemeClr>
                </a:solidFill>
                <a:latin typeface="Tahoma" pitchFamily="34" charset="0"/>
              </a:rPr>
              <a:t> 	 www.healthconsumer.org</a:t>
            </a:r>
            <a:endParaRPr lang="en-US" sz="2400" dirty="0">
              <a:solidFill>
                <a:schemeClr val="accent1">
                  <a:lumMod val="75000"/>
                </a:schemeClr>
              </a:solidFill>
              <a:latin typeface="Tahoma" pitchFamily="34" charset="0"/>
            </a:endParaRPr>
          </a:p>
          <a:p>
            <a:pPr marL="640080" lvl="1" fontAlgn="auto">
              <a:lnSpc>
                <a:spcPct val="90000"/>
              </a:lnSpc>
              <a:spcAft>
                <a:spcPts val="0"/>
              </a:spcAft>
              <a:defRPr/>
            </a:pPr>
            <a:r>
              <a:rPr lang="en-US" sz="2400" dirty="0" smtClean="0">
                <a:solidFill>
                  <a:schemeClr val="accent2">
                    <a:lumMod val="75000"/>
                  </a:schemeClr>
                </a:solidFill>
              </a:rPr>
              <a:t>Direct access to Covered California</a:t>
            </a:r>
            <a:endParaRPr lang="en-US" sz="2400" dirty="0"/>
          </a:p>
        </p:txBody>
      </p:sp>
      <p:pic>
        <p:nvPicPr>
          <p:cNvPr id="18436" name="Picture 3" descr="C:\Users\Gabrielle\AppData\Local\Microsoft\Windows\Temporary Internet Files\Content.IE5\G8UJ1FP9\MC91021721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32418" y="4114800"/>
            <a:ext cx="1981200"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429870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3"/>
          <p:cNvSpPr>
            <a:spLocks noGrp="1"/>
          </p:cNvSpPr>
          <p:nvPr>
            <p:ph type="ctrTitle"/>
          </p:nvPr>
        </p:nvSpPr>
        <p:spPr>
          <a:xfrm>
            <a:off x="914400" y="1905000"/>
            <a:ext cx="7772400" cy="3676650"/>
          </a:xfrm>
        </p:spPr>
        <p:txBody>
          <a:bodyPr>
            <a:normAutofit/>
          </a:bodyPr>
          <a:lstStyle/>
          <a:p>
            <a:pPr fontAlgn="auto">
              <a:lnSpc>
                <a:spcPct val="90000"/>
              </a:lnSpc>
              <a:spcAft>
                <a:spcPts val="0"/>
              </a:spcAft>
              <a:defRPr/>
            </a:pPr>
            <a:r>
              <a:rPr lang="en-US" altLang="en-US" sz="2000" b="1" smtClean="0">
                <a:latin typeface="Tahoma" pitchFamily="34" charset="0"/>
              </a:rPr>
              <a:t>National Immigration Law Center:</a:t>
            </a:r>
            <a:r>
              <a:rPr lang="en-US" altLang="en-US" sz="2000" smtClean="0">
                <a:latin typeface="Tahoma" pitchFamily="34" charset="0"/>
              </a:rPr>
              <a:t> </a:t>
            </a:r>
            <a:r>
              <a:rPr lang="en-US" altLang="en-US" sz="2000" smtClean="0">
                <a:latin typeface="Tahoma" pitchFamily="34" charset="0"/>
                <a:hlinkClick r:id="rId3"/>
              </a:rPr>
              <a:t>www.nilc.org</a:t>
            </a:r>
            <a:r>
              <a:rPr lang="en-US" altLang="en-US" sz="2000" smtClean="0">
                <a:latin typeface="Tahoma" pitchFamily="34" charset="0"/>
              </a:rPr>
              <a:t> </a:t>
            </a:r>
            <a:br>
              <a:rPr lang="en-US" altLang="en-US" sz="2000" smtClean="0">
                <a:latin typeface="Tahoma" pitchFamily="34" charset="0"/>
              </a:rPr>
            </a:br>
            <a:r>
              <a:rPr lang="en-US" altLang="en-US" sz="2000" smtClean="0">
                <a:latin typeface="Tahoma" pitchFamily="34" charset="0"/>
              </a:rPr>
              <a:t/>
            </a:r>
            <a:br>
              <a:rPr lang="en-US" altLang="en-US" sz="2000" smtClean="0">
                <a:latin typeface="Tahoma" pitchFamily="34" charset="0"/>
              </a:rPr>
            </a:br>
            <a:r>
              <a:rPr lang="en-US" altLang="en-US" sz="2000" b="1" smtClean="0">
                <a:latin typeface="Tahoma" pitchFamily="34" charset="0"/>
              </a:rPr>
              <a:t>National Council of La Raza:</a:t>
            </a:r>
            <a:r>
              <a:rPr lang="en-US" altLang="en-US" sz="2000" smtClean="0">
                <a:latin typeface="Tahoma" pitchFamily="34" charset="0"/>
              </a:rPr>
              <a:t> </a:t>
            </a:r>
            <a:r>
              <a:rPr lang="en-US" altLang="en-US" sz="2000" smtClean="0">
                <a:latin typeface="Tahoma" pitchFamily="34" charset="0"/>
                <a:hlinkClick r:id="rId4"/>
              </a:rPr>
              <a:t>www.nclr.org</a:t>
            </a:r>
            <a:r>
              <a:rPr lang="en-US" altLang="en-US" sz="2000" smtClean="0">
                <a:latin typeface="Tahoma" pitchFamily="34" charset="0"/>
              </a:rPr>
              <a:t/>
            </a:r>
            <a:br>
              <a:rPr lang="en-US" altLang="en-US" sz="2000" smtClean="0">
                <a:latin typeface="Tahoma" pitchFamily="34" charset="0"/>
              </a:rPr>
            </a:br>
            <a:r>
              <a:rPr lang="en-US" altLang="en-US" sz="2000" smtClean="0">
                <a:latin typeface="Tahoma" pitchFamily="34" charset="0"/>
              </a:rPr>
              <a:t/>
            </a:r>
            <a:br>
              <a:rPr lang="en-US" altLang="en-US" sz="2000" smtClean="0">
                <a:latin typeface="Tahoma" pitchFamily="34" charset="0"/>
              </a:rPr>
            </a:br>
            <a:r>
              <a:rPr lang="en-US" altLang="en-US" sz="2000" b="1" smtClean="0">
                <a:latin typeface="Tahoma" pitchFamily="34" charset="0"/>
              </a:rPr>
              <a:t>National Health Law Program:</a:t>
            </a:r>
            <a:r>
              <a:rPr lang="en-US" altLang="en-US" sz="2000" smtClean="0">
                <a:latin typeface="Tahoma" pitchFamily="34" charset="0"/>
              </a:rPr>
              <a:t> </a:t>
            </a:r>
            <a:r>
              <a:rPr lang="en-US" altLang="en-US" sz="2000" smtClean="0">
                <a:latin typeface="Tahoma" pitchFamily="34" charset="0"/>
                <a:hlinkClick r:id="rId5"/>
              </a:rPr>
              <a:t>www.healthlaw.org</a:t>
            </a:r>
            <a:r>
              <a:rPr lang="en-US" altLang="en-US" sz="2000" smtClean="0">
                <a:latin typeface="Tahoma" pitchFamily="34" charset="0"/>
              </a:rPr>
              <a:t/>
            </a:r>
            <a:br>
              <a:rPr lang="en-US" altLang="en-US" sz="2000" smtClean="0">
                <a:latin typeface="Tahoma" pitchFamily="34" charset="0"/>
              </a:rPr>
            </a:br>
            <a:r>
              <a:rPr lang="en-US" altLang="en-US" sz="2000" smtClean="0">
                <a:latin typeface="Tahoma" pitchFamily="34" charset="0"/>
              </a:rPr>
              <a:t/>
            </a:r>
            <a:br>
              <a:rPr lang="en-US" altLang="en-US" sz="2000" smtClean="0">
                <a:latin typeface="Tahoma" pitchFamily="34" charset="0"/>
              </a:rPr>
            </a:br>
            <a:r>
              <a:rPr lang="en-US" altLang="en-US" sz="2000" b="1" smtClean="0">
                <a:latin typeface="Tahoma" pitchFamily="34" charset="0"/>
              </a:rPr>
              <a:t>Center on Budget and Policy Priorities:</a:t>
            </a:r>
            <a:r>
              <a:rPr lang="en-US" altLang="en-US" sz="2000" smtClean="0">
                <a:latin typeface="Tahoma" pitchFamily="34" charset="0"/>
              </a:rPr>
              <a:t>  </a:t>
            </a:r>
            <a:r>
              <a:rPr lang="en-US" altLang="en-US" sz="2000" smtClean="0">
                <a:latin typeface="Tahoma" pitchFamily="34" charset="0"/>
                <a:hlinkClick r:id="rId6"/>
              </a:rPr>
              <a:t>www.cbpp.org</a:t>
            </a:r>
            <a:r>
              <a:rPr lang="en-US" altLang="en-US" sz="2000" smtClean="0">
                <a:latin typeface="Tahoma" pitchFamily="34" charset="0"/>
              </a:rPr>
              <a:t/>
            </a:r>
            <a:br>
              <a:rPr lang="en-US" altLang="en-US" sz="2000" smtClean="0">
                <a:latin typeface="Tahoma" pitchFamily="34" charset="0"/>
              </a:rPr>
            </a:br>
            <a:r>
              <a:rPr lang="en-US" altLang="en-US" sz="2000" smtClean="0">
                <a:latin typeface="Tahoma" pitchFamily="34" charset="0"/>
              </a:rPr>
              <a:t/>
            </a:r>
            <a:br>
              <a:rPr lang="en-US" altLang="en-US" sz="2000" smtClean="0">
                <a:latin typeface="Tahoma" pitchFamily="34" charset="0"/>
              </a:rPr>
            </a:br>
            <a:r>
              <a:rPr lang="en-US" altLang="en-US" sz="2000" b="1" smtClean="0">
                <a:latin typeface="Tahoma" pitchFamily="34" charset="0"/>
              </a:rPr>
              <a:t>California Immigrant Policy Center:</a:t>
            </a:r>
            <a:r>
              <a:rPr lang="en-US" altLang="en-US" sz="2000" smtClean="0">
                <a:latin typeface="Tahoma" pitchFamily="34" charset="0"/>
              </a:rPr>
              <a:t> </a:t>
            </a:r>
            <a:r>
              <a:rPr lang="en-US" altLang="en-US" sz="2000" smtClean="0">
                <a:latin typeface="Tahoma" pitchFamily="34" charset="0"/>
                <a:hlinkClick r:id="rId7"/>
              </a:rPr>
              <a:t>www.caimmigrant.org</a:t>
            </a:r>
            <a:r>
              <a:rPr lang="en-US" altLang="en-US" sz="2000" smtClean="0">
                <a:latin typeface="Tahoma" pitchFamily="34" charset="0"/>
              </a:rPr>
              <a:t/>
            </a:r>
            <a:br>
              <a:rPr lang="en-US" altLang="en-US" sz="2000" smtClean="0">
                <a:latin typeface="Tahoma" pitchFamily="34" charset="0"/>
              </a:rPr>
            </a:br>
            <a:r>
              <a:rPr lang="en-US" altLang="en-US" sz="2000" smtClean="0">
                <a:latin typeface="Tahoma" pitchFamily="34" charset="0"/>
              </a:rPr>
              <a:t/>
            </a:r>
            <a:br>
              <a:rPr lang="en-US" altLang="en-US" sz="2000" smtClean="0">
                <a:latin typeface="Tahoma" pitchFamily="34" charset="0"/>
              </a:rPr>
            </a:br>
            <a:endParaRPr lang="en-US" altLang="en-US" sz="2000" smtClean="0">
              <a:latin typeface="Tahoma" pitchFamily="34" charset="0"/>
            </a:endParaRPr>
          </a:p>
        </p:txBody>
      </p:sp>
      <p:sp>
        <p:nvSpPr>
          <p:cNvPr id="19459" name="TextBox 1"/>
          <p:cNvSpPr txBox="1">
            <a:spLocks noChangeArrowheads="1"/>
          </p:cNvSpPr>
          <p:nvPr/>
        </p:nvSpPr>
        <p:spPr bwMode="auto">
          <a:xfrm>
            <a:off x="457200" y="604391"/>
            <a:ext cx="8153399"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defTabSz="914400" eaLnBrk="1" hangingPunct="1"/>
            <a:r>
              <a:rPr lang="en-US" altLang="en-US" sz="3200" b="1" dirty="0">
                <a:solidFill>
                  <a:prstClr val="black"/>
                </a:solidFill>
                <a:latin typeface="Tahoma" pitchFamily="34" charset="0"/>
              </a:rPr>
              <a:t>Resources </a:t>
            </a:r>
            <a:r>
              <a:rPr lang="en-US" altLang="en-US" sz="3200" b="1" dirty="0" smtClean="0">
                <a:solidFill>
                  <a:prstClr val="black"/>
                </a:solidFill>
                <a:latin typeface="Tahoma" pitchFamily="34" charset="0"/>
              </a:rPr>
              <a:t>on </a:t>
            </a:r>
            <a:r>
              <a:rPr lang="en-US" altLang="en-US" sz="3200" b="1" dirty="0">
                <a:solidFill>
                  <a:prstClr val="black"/>
                </a:solidFill>
                <a:latin typeface="Tahoma" pitchFamily="34" charset="0"/>
              </a:rPr>
              <a:t>Immigrants and </a:t>
            </a:r>
            <a:r>
              <a:rPr lang="en-US" altLang="en-US" sz="3200" b="1" dirty="0" smtClean="0">
                <a:solidFill>
                  <a:prstClr val="black"/>
                </a:solidFill>
                <a:latin typeface="Tahoma" pitchFamily="34" charset="0"/>
              </a:rPr>
              <a:t>Health Care</a:t>
            </a:r>
            <a:endParaRPr lang="en-US" altLang="en-US" sz="3200" dirty="0">
              <a:solidFill>
                <a:prstClr val="black"/>
              </a:solidFill>
              <a:latin typeface="Calibri" pitchFamily="34" charset="0"/>
            </a:endParaRPr>
          </a:p>
        </p:txBody>
      </p:sp>
    </p:spTree>
    <p:extLst>
      <p:ext uri="{BB962C8B-B14F-4D97-AF65-F5344CB8AC3E}">
        <p14:creationId xmlns:p14="http://schemas.microsoft.com/office/powerpoint/2010/main" val="323942860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838200" y="1295400"/>
            <a:ext cx="7623175" cy="2717800"/>
          </a:xfrm>
        </p:spPr>
        <p:txBody>
          <a:bodyPr/>
          <a:lstStyle/>
          <a:p>
            <a:pPr algn="ctr" eaLnBrk="1" hangingPunct="1">
              <a:defRPr/>
            </a:pPr>
            <a:r>
              <a:rPr lang="en-US" sz="6000" b="1" dirty="0" smtClean="0"/>
              <a:t>Undocumented &amp; Uninsured</a:t>
            </a:r>
            <a:br>
              <a:rPr lang="en-US" sz="6000" b="1" dirty="0" smtClean="0"/>
            </a:br>
            <a:r>
              <a:rPr lang="en-US" sz="6000" b="1" dirty="0" smtClean="0"/>
              <a:t> </a:t>
            </a:r>
            <a:r>
              <a:rPr lang="en-US" sz="4000" b="1" i="1" dirty="0"/>
              <a:t>SB 1005 (Sen. Lara) Health for </a:t>
            </a:r>
            <a:r>
              <a:rPr lang="en-US" sz="4000" b="1" i="1" dirty="0" smtClean="0"/>
              <a:t>All</a:t>
            </a:r>
            <a:r>
              <a:rPr lang="en-US" sz="4000" dirty="0" smtClean="0"/>
              <a:t/>
            </a:r>
            <a:br>
              <a:rPr lang="en-US" sz="4000" dirty="0" smtClean="0"/>
            </a:br>
            <a:r>
              <a:rPr lang="en-US" sz="4000" dirty="0" smtClean="0"/>
              <a:t/>
            </a:r>
            <a:br>
              <a:rPr lang="en-US" sz="4000" dirty="0" smtClean="0"/>
            </a:br>
            <a:endParaRPr lang="en-US" sz="4000" dirty="0" smtClean="0"/>
          </a:p>
        </p:txBody>
      </p:sp>
      <p:sp>
        <p:nvSpPr>
          <p:cNvPr id="15362" name="Rectangle 3"/>
          <p:cNvSpPr>
            <a:spLocks noGrp="1" noChangeArrowheads="1"/>
          </p:cNvSpPr>
          <p:nvPr>
            <p:ph type="subTitle" idx="1"/>
          </p:nvPr>
        </p:nvSpPr>
        <p:spPr>
          <a:xfrm>
            <a:off x="211015" y="4629150"/>
            <a:ext cx="5486400" cy="1524000"/>
          </a:xfrm>
        </p:spPr>
        <p:txBody>
          <a:bodyPr/>
          <a:lstStyle/>
          <a:p>
            <a:pPr eaLnBrk="1" hangingPunct="1">
              <a:lnSpc>
                <a:spcPct val="90000"/>
              </a:lnSpc>
            </a:pPr>
            <a:r>
              <a:rPr lang="en-US" sz="2500" b="1" dirty="0" err="1" smtClean="0">
                <a:solidFill>
                  <a:srgbClr val="000000"/>
                </a:solidFill>
                <a:latin typeface="Garamond" pitchFamily="18" charset="0"/>
              </a:rPr>
              <a:t>Betzabel</a:t>
            </a:r>
            <a:r>
              <a:rPr lang="en-US" sz="2500" b="1" dirty="0" smtClean="0">
                <a:solidFill>
                  <a:srgbClr val="000000"/>
                </a:solidFill>
                <a:latin typeface="Garamond" pitchFamily="18" charset="0"/>
              </a:rPr>
              <a:t> Estudillo, MSW	</a:t>
            </a:r>
          </a:p>
          <a:p>
            <a:pPr eaLnBrk="1" hangingPunct="1">
              <a:lnSpc>
                <a:spcPct val="90000"/>
              </a:lnSpc>
            </a:pPr>
            <a:r>
              <a:rPr lang="en-US" sz="2500" b="1" i="1" dirty="0" smtClean="0">
                <a:solidFill>
                  <a:srgbClr val="000000"/>
                </a:solidFill>
                <a:latin typeface="Garamond" pitchFamily="18" charset="0"/>
              </a:rPr>
              <a:t>Health Policy Coordinator</a:t>
            </a:r>
          </a:p>
          <a:p>
            <a:pPr eaLnBrk="1" hangingPunct="1">
              <a:lnSpc>
                <a:spcPct val="90000"/>
              </a:lnSpc>
            </a:pPr>
            <a:r>
              <a:rPr lang="en-US" sz="2400" b="1" dirty="0" smtClean="0">
                <a:solidFill>
                  <a:srgbClr val="000000"/>
                </a:solidFill>
                <a:latin typeface="Garamond" pitchFamily="18" charset="0"/>
              </a:rPr>
              <a:t>California Immigrant Policy Center</a:t>
            </a:r>
          </a:p>
        </p:txBody>
      </p:sp>
      <p:pic>
        <p:nvPicPr>
          <p:cNvPr id="15363" name="Picture 3" descr="CIPC-logo-transp.gif"/>
          <p:cNvPicPr>
            <a:picLocks noChangeAspect="1"/>
          </p:cNvPicPr>
          <p:nvPr/>
        </p:nvPicPr>
        <p:blipFill>
          <a:blip r:embed="rId3" cstate="print"/>
          <a:srcRect/>
          <a:stretch>
            <a:fillRect/>
          </a:stretch>
        </p:blipFill>
        <p:spPr bwMode="auto">
          <a:xfrm>
            <a:off x="228600" y="152400"/>
            <a:ext cx="3429000" cy="915988"/>
          </a:xfrm>
          <a:prstGeom prst="rect">
            <a:avLst/>
          </a:prstGeom>
          <a:noFill/>
          <a:ln w="9525">
            <a:noFill/>
            <a:miter lim="800000"/>
            <a:headEnd/>
            <a:tailEnd/>
          </a:ln>
        </p:spPr>
      </p:pic>
      <p:pic>
        <p:nvPicPr>
          <p:cNvPr id="6" name="Picture 5"/>
          <p:cNvPicPr>
            <a:picLocks noChangeAspect="1"/>
          </p:cNvPicPr>
          <p:nvPr/>
        </p:nvPicPr>
        <p:blipFill>
          <a:blip r:embed="rId4" cstate="print"/>
          <a:stretch>
            <a:fillRect/>
          </a:stretch>
        </p:blipFill>
        <p:spPr>
          <a:xfrm>
            <a:off x="5029200" y="4114800"/>
            <a:ext cx="3810000" cy="25527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Grp="1" noChangeArrowheads="1"/>
          </p:cNvSpPr>
          <p:nvPr>
            <p:ph type="body" idx="4294967295"/>
          </p:nvPr>
        </p:nvSpPr>
        <p:spPr>
          <a:xfrm>
            <a:off x="228600" y="1600200"/>
            <a:ext cx="8686800" cy="4343400"/>
          </a:xfrm>
        </p:spPr>
        <p:txBody>
          <a:bodyPr/>
          <a:lstStyle/>
          <a:p>
            <a:pPr>
              <a:lnSpc>
                <a:spcPct val="90000"/>
              </a:lnSpc>
              <a:buFont typeface="Wingdings" pitchFamily="2" charset="2"/>
              <a:buNone/>
            </a:pPr>
            <a:r>
              <a:rPr lang="en-US" i="1" smtClean="0"/>
              <a:t>   </a:t>
            </a:r>
          </a:p>
          <a:p>
            <a:pPr>
              <a:lnSpc>
                <a:spcPct val="90000"/>
              </a:lnSpc>
              <a:buFont typeface="Wingdings" pitchFamily="2" charset="2"/>
              <a:buNone/>
            </a:pPr>
            <a:r>
              <a:rPr lang="en-US" i="1" smtClean="0"/>
              <a:t>   Founded in 1996, CIPC is a non-partisan, non-profit statewide organization that seeks to inform public debate and policy decisions on issues affecting the state’s immigrants and their families in order to improve the quality of life for all Californians. CIPC engages in policy advocacy, and also provides technical assistance, training and education on immigrant issues.</a:t>
            </a:r>
            <a:r>
              <a:rPr lang="en-US" smtClean="0"/>
              <a:t> </a:t>
            </a:r>
          </a:p>
        </p:txBody>
      </p:sp>
      <p:pic>
        <p:nvPicPr>
          <p:cNvPr id="17410" name="Picture 3" descr="CIPC-logo-transp.gif"/>
          <p:cNvPicPr>
            <a:picLocks noChangeAspect="1"/>
          </p:cNvPicPr>
          <p:nvPr/>
        </p:nvPicPr>
        <p:blipFill>
          <a:blip r:embed="rId2" cstate="print"/>
          <a:srcRect/>
          <a:stretch>
            <a:fillRect/>
          </a:stretch>
        </p:blipFill>
        <p:spPr bwMode="auto">
          <a:xfrm>
            <a:off x="1676400" y="304800"/>
            <a:ext cx="5181600" cy="1382713"/>
          </a:xfrm>
          <a:prstGeom prst="rect">
            <a:avLst/>
          </a:prstGeom>
          <a:noFill/>
          <a:ln w="9525">
            <a:noFill/>
            <a:miter lim="800000"/>
            <a:headEnd/>
            <a:tailEnd/>
          </a:ln>
        </p:spPr>
      </p:pic>
      <p:pic>
        <p:nvPicPr>
          <p:cNvPr id="17411" name="Picture 3" descr="CIPC-logo-transp.gif"/>
          <p:cNvPicPr>
            <a:picLocks noChangeAspect="1"/>
          </p:cNvPicPr>
          <p:nvPr/>
        </p:nvPicPr>
        <p:blipFill>
          <a:blip r:embed="rId2" cstate="print"/>
          <a:srcRect/>
          <a:stretch>
            <a:fillRect/>
          </a:stretch>
        </p:blipFill>
        <p:spPr bwMode="auto">
          <a:xfrm>
            <a:off x="7162800" y="6324600"/>
            <a:ext cx="1219200" cy="32543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a:r>
              <a:rPr lang="en-US" b="1" dirty="0" smtClean="0"/>
              <a:t>Why is Health4All important?	</a:t>
            </a:r>
          </a:p>
        </p:txBody>
      </p:sp>
      <p:sp>
        <p:nvSpPr>
          <p:cNvPr id="37891" name="Rectangle 3"/>
          <p:cNvSpPr>
            <a:spLocks noGrp="1" noChangeArrowheads="1"/>
          </p:cNvSpPr>
          <p:nvPr>
            <p:ph type="body" idx="1"/>
          </p:nvPr>
        </p:nvSpPr>
        <p:spPr>
          <a:xfrm>
            <a:off x="457200" y="1066800"/>
            <a:ext cx="8229600" cy="5064125"/>
          </a:xfrm>
        </p:spPr>
        <p:txBody>
          <a:bodyPr/>
          <a:lstStyle/>
          <a:p>
            <a:pPr marL="342900" lvl="1" indent="-342900">
              <a:buClr>
                <a:schemeClr val="accent1"/>
              </a:buClr>
              <a:buSzPct val="65000"/>
              <a:buFont typeface="Wingdings" pitchFamily="2" charset="2"/>
              <a:buChar char="n"/>
            </a:pPr>
            <a:r>
              <a:rPr lang="en-US" sz="2400" dirty="0">
                <a:latin typeface="Questrial"/>
                <a:ea typeface="Questrial"/>
                <a:cs typeface="Questrial"/>
                <a:sym typeface="Questrial"/>
              </a:rPr>
              <a:t>Though the state provides health care services through programs with limited scope or duration, and some counties provide coverage regardless of immigration status, </a:t>
            </a:r>
            <a:r>
              <a:rPr lang="en-US" sz="2400" b="1" u="sng" dirty="0">
                <a:latin typeface="Questrial"/>
                <a:ea typeface="Questrial"/>
                <a:cs typeface="Questrial"/>
                <a:sym typeface="Questrial"/>
              </a:rPr>
              <a:t>it is still not enough.</a:t>
            </a:r>
          </a:p>
          <a:p>
            <a:r>
              <a:rPr lang="en-US" sz="2400" dirty="0" smtClean="0"/>
              <a:t>Health Care system works better when everyone participates </a:t>
            </a:r>
          </a:p>
          <a:p>
            <a:r>
              <a:rPr lang="en-US" sz="2400" dirty="0" smtClean="0"/>
              <a:t>Emergency room treatment is expensive</a:t>
            </a:r>
          </a:p>
          <a:p>
            <a:r>
              <a:rPr lang="en-US" sz="2400" dirty="0" smtClean="0"/>
              <a:t>Cost Savings from other Health care spending</a:t>
            </a:r>
          </a:p>
          <a:p>
            <a:r>
              <a:rPr lang="en-US" sz="2400" dirty="0" smtClean="0"/>
              <a:t>Healthy Parents, Thriving Families </a:t>
            </a:r>
          </a:p>
          <a:p>
            <a:r>
              <a:rPr lang="en-US" sz="2400" dirty="0" smtClean="0"/>
              <a:t>Undocumented immigrants are a major economic engine for California, and contribute to the state’s revenue</a:t>
            </a:r>
          </a:p>
          <a:p>
            <a:r>
              <a:rPr lang="en-US" sz="2400" dirty="0" smtClean="0"/>
              <a:t>Health is a Human Right </a:t>
            </a:r>
          </a:p>
          <a:p>
            <a:pPr>
              <a:buFont typeface="Wingdings" pitchFamily="2" charset="2"/>
              <a:buNone/>
            </a:pPr>
            <a:endParaRPr lang="en-US" sz="2600" dirty="0" smtClean="0"/>
          </a:p>
          <a:p>
            <a:pPr>
              <a:buFont typeface="Wingdings" pitchFamily="2" charset="2"/>
              <a:buNone/>
            </a:pPr>
            <a:endParaRPr lang="en-US" sz="2600" dirty="0" smtClean="0"/>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a:defRPr/>
            </a:pPr>
            <a:r>
              <a:rPr lang="en-US" b="1" dirty="0" smtClean="0">
                <a:solidFill>
                  <a:schemeClr val="accent6"/>
                </a:solidFill>
              </a:rPr>
              <a:t>Health For All-SB 1005</a:t>
            </a:r>
            <a:endParaRPr lang="en-US" b="1" dirty="0">
              <a:solidFill>
                <a:schemeClr val="accent6"/>
              </a:solidFill>
            </a:endParaRPr>
          </a:p>
        </p:txBody>
      </p:sp>
      <p:sp>
        <p:nvSpPr>
          <p:cNvPr id="39939" name="Content Placeholder 2"/>
          <p:cNvSpPr>
            <a:spLocks noGrp="1"/>
          </p:cNvSpPr>
          <p:nvPr>
            <p:ph idx="4294967295"/>
          </p:nvPr>
        </p:nvSpPr>
        <p:spPr>
          <a:xfrm>
            <a:off x="533400" y="1295400"/>
            <a:ext cx="8229600" cy="5029200"/>
          </a:xfrm>
        </p:spPr>
        <p:txBody>
          <a:bodyPr/>
          <a:lstStyle/>
          <a:p>
            <a:r>
              <a:rPr lang="en-US" sz="2500" b="1" dirty="0" smtClean="0"/>
              <a:t>Introduced by Senator Ricardo Lara </a:t>
            </a:r>
          </a:p>
          <a:p>
            <a:r>
              <a:rPr lang="en-US" sz="2500" b="1" dirty="0" smtClean="0"/>
              <a:t>Press event on February 14</a:t>
            </a:r>
            <a:r>
              <a:rPr lang="en-US" sz="2500" b="1" baseline="30000" dirty="0" smtClean="0"/>
              <a:t>th </a:t>
            </a:r>
            <a:r>
              <a:rPr lang="en-US" sz="2500" b="1" dirty="0" smtClean="0"/>
              <a:t>in LA</a:t>
            </a:r>
          </a:p>
          <a:p>
            <a:pPr lvl="1"/>
            <a:r>
              <a:rPr lang="en-US" dirty="0" smtClean="0"/>
              <a:t>Community members, advocates, and health providers were present supporting the bill</a:t>
            </a:r>
          </a:p>
          <a:p>
            <a:r>
              <a:rPr lang="en-US" sz="2500" b="1" dirty="0" smtClean="0"/>
              <a:t>Strong legislative support</a:t>
            </a:r>
          </a:p>
          <a:p>
            <a:pPr lvl="1"/>
            <a:r>
              <a:rPr lang="en-US" sz="2200" dirty="0" smtClean="0"/>
              <a:t>Co-authors: </a:t>
            </a:r>
            <a:r>
              <a:rPr lang="en-US" sz="2200" i="1" dirty="0" smtClean="0"/>
              <a:t>Senators Block, Calderon, De Leon, Evans, Mitchell, Padilla, Torres, </a:t>
            </a:r>
            <a:r>
              <a:rPr lang="en-US" sz="2200" i="1" dirty="0" err="1" smtClean="0"/>
              <a:t>Wolk</a:t>
            </a:r>
            <a:endParaRPr lang="en-US" sz="2200" i="1" dirty="0" smtClean="0"/>
          </a:p>
          <a:p>
            <a:pPr lvl="1"/>
            <a:r>
              <a:rPr lang="en-US" sz="2200" dirty="0" smtClean="0"/>
              <a:t>Co-authors: </a:t>
            </a:r>
            <a:r>
              <a:rPr lang="en-US" sz="2200" i="1" dirty="0" err="1" smtClean="0"/>
              <a:t>Asembly</a:t>
            </a:r>
            <a:r>
              <a:rPr lang="en-US" sz="2200" i="1" dirty="0" smtClean="0"/>
              <a:t> Members </a:t>
            </a:r>
            <a:r>
              <a:rPr lang="en-US" sz="2200" i="1" dirty="0" err="1" smtClean="0"/>
              <a:t>Alejo</a:t>
            </a:r>
            <a:r>
              <a:rPr lang="en-US" sz="2200" i="1" dirty="0" smtClean="0"/>
              <a:t>, </a:t>
            </a:r>
            <a:r>
              <a:rPr lang="en-US" sz="2200" i="1" dirty="0" err="1" smtClean="0"/>
              <a:t>Ammiano</a:t>
            </a:r>
            <a:r>
              <a:rPr lang="en-US" sz="2200" i="1" dirty="0" smtClean="0"/>
              <a:t>, </a:t>
            </a:r>
            <a:r>
              <a:rPr lang="en-US" sz="2200" i="1" dirty="0" err="1" smtClean="0"/>
              <a:t>Bocanegra</a:t>
            </a:r>
            <a:r>
              <a:rPr lang="en-US" sz="2200" i="1" dirty="0" smtClean="0"/>
              <a:t>, </a:t>
            </a:r>
            <a:r>
              <a:rPr lang="en-US" sz="2200" i="1" dirty="0" err="1" smtClean="0"/>
              <a:t>Bonta</a:t>
            </a:r>
            <a:r>
              <a:rPr lang="en-US" sz="2200" i="1" dirty="0" smtClean="0"/>
              <a:t>, Campos, Dickinson, Fong, Garcia, Gonzalez, Roger Hernandez, Jones-Sawyer, Pan, V. Manuel Perez, Rendon, Skinner, Ting, and Yamada</a:t>
            </a:r>
          </a:p>
          <a:p>
            <a:pPr lvl="1"/>
            <a:r>
              <a:rPr lang="en-US" dirty="0"/>
              <a:t>L</a:t>
            </a:r>
            <a:r>
              <a:rPr lang="en-US" dirty="0" smtClean="0"/>
              <a:t>ist of co-authorship continues to grow</a:t>
            </a:r>
          </a:p>
          <a:p>
            <a:pPr lvl="1"/>
            <a:endParaRPr lang="en-US" dirty="0" smtClean="0"/>
          </a:p>
          <a:p>
            <a:pPr lvl="1"/>
            <a:endParaRPr lang="en-US" dirty="0" smtClean="0"/>
          </a:p>
          <a:p>
            <a:pPr lvl="1"/>
            <a:endParaRPr lang="en-US" dirty="0" smtClean="0"/>
          </a:p>
          <a:p>
            <a:endParaRPr lang="en-US" dirty="0" smtClean="0"/>
          </a:p>
          <a:p>
            <a:endParaRPr lang="en-US" dirty="0" smtClean="0"/>
          </a:p>
          <a:p>
            <a:pPr lvl="1"/>
            <a:endParaRPr lang="en-US" dirty="0" smtClean="0"/>
          </a:p>
          <a:p>
            <a:pPr lvl="1"/>
            <a:endParaRPr lang="en-US" dirty="0" smtClean="0"/>
          </a:p>
          <a:p>
            <a:endParaRPr lang="en-US" dirty="0" smtClean="0"/>
          </a:p>
          <a:p>
            <a:endParaRPr lang="en-US" dirty="0" smtClean="0"/>
          </a:p>
        </p:txBody>
      </p:sp>
      <p:sp>
        <p:nvSpPr>
          <p:cNvPr id="4" name="Rectangle 1"/>
          <p:cNvSpPr>
            <a:spLocks noChangeArrowheads="1"/>
          </p:cNvSpPr>
          <p:nvPr/>
        </p:nvSpPr>
        <p:spPr bwMode="auto">
          <a:xfrm>
            <a:off x="445477" y="502983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altLang="en-US" smtClean="0">
                <a:solidFill>
                  <a:srgbClr val="000000"/>
                </a:solidFill>
              </a:rPr>
              <a:t/>
            </a:r>
            <a:br>
              <a:rPr lang="en-US" altLang="en-US" smtClean="0">
                <a:solidFill>
                  <a:srgbClr val="000000"/>
                </a:solidFill>
              </a:rPr>
            </a:br>
            <a:endParaRPr lang="en-US" altLang="en-US" smtClean="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a:defRPr/>
            </a:pPr>
            <a:r>
              <a:rPr lang="en-US" b="1" dirty="0" smtClean="0">
                <a:solidFill>
                  <a:schemeClr val="accent6"/>
                </a:solidFill>
              </a:rPr>
              <a:t>Health For All-SB 1005</a:t>
            </a:r>
            <a:endParaRPr lang="en-US" b="1" dirty="0">
              <a:solidFill>
                <a:schemeClr val="accent6"/>
              </a:solidFill>
            </a:endParaRPr>
          </a:p>
        </p:txBody>
      </p:sp>
      <p:sp>
        <p:nvSpPr>
          <p:cNvPr id="39939" name="Content Placeholder 2"/>
          <p:cNvSpPr>
            <a:spLocks noGrp="1"/>
          </p:cNvSpPr>
          <p:nvPr>
            <p:ph idx="4294967295"/>
          </p:nvPr>
        </p:nvSpPr>
        <p:spPr>
          <a:xfrm>
            <a:off x="457200" y="1066800"/>
            <a:ext cx="8229600" cy="4911725"/>
          </a:xfrm>
        </p:spPr>
        <p:txBody>
          <a:bodyPr/>
          <a:lstStyle/>
          <a:p>
            <a:r>
              <a:rPr lang="en-US" sz="2500" b="1" dirty="0"/>
              <a:t>What does the bill do?</a:t>
            </a:r>
          </a:p>
          <a:p>
            <a:pPr lvl="1"/>
            <a:r>
              <a:rPr lang="en-US" dirty="0"/>
              <a:t>SB 1005 will expand access to health care coverage for </a:t>
            </a:r>
            <a:r>
              <a:rPr lang="en-US" dirty="0" smtClean="0"/>
              <a:t>all </a:t>
            </a:r>
            <a:r>
              <a:rPr lang="en-US" dirty="0"/>
              <a:t>Californians, regardless of immigration </a:t>
            </a:r>
            <a:r>
              <a:rPr lang="en-US" dirty="0" smtClean="0"/>
              <a:t>status</a:t>
            </a:r>
          </a:p>
          <a:p>
            <a:pPr lvl="2"/>
            <a:r>
              <a:rPr lang="en-US" b="1" dirty="0" smtClean="0"/>
              <a:t>Full Scope </a:t>
            </a:r>
            <a:r>
              <a:rPr lang="en-US" b="1" dirty="0" err="1" smtClean="0"/>
              <a:t>Medi</a:t>
            </a:r>
            <a:r>
              <a:rPr lang="en-US" b="1" dirty="0" smtClean="0"/>
              <a:t>-Cal: </a:t>
            </a:r>
            <a:r>
              <a:rPr lang="en-US" dirty="0" smtClean="0"/>
              <a:t>authorize </a:t>
            </a:r>
            <a:r>
              <a:rPr lang="en-US" dirty="0"/>
              <a:t>enrollment in the </a:t>
            </a:r>
            <a:r>
              <a:rPr lang="en-US" dirty="0" err="1"/>
              <a:t>Medi</a:t>
            </a:r>
            <a:r>
              <a:rPr lang="en-US" dirty="0"/>
              <a:t>-Cal </a:t>
            </a:r>
            <a:r>
              <a:rPr lang="en-US" dirty="0" smtClean="0"/>
              <a:t>program</a:t>
            </a:r>
          </a:p>
          <a:p>
            <a:pPr lvl="2"/>
            <a:r>
              <a:rPr lang="en-US" b="1" dirty="0" smtClean="0"/>
              <a:t>Mirror Exchange: </a:t>
            </a:r>
            <a:r>
              <a:rPr lang="en-US" dirty="0" smtClean="0"/>
              <a:t>offer insurance through </a:t>
            </a:r>
            <a:r>
              <a:rPr lang="en-US" dirty="0"/>
              <a:t>a separate new </a:t>
            </a:r>
            <a:r>
              <a:rPr lang="en-US" dirty="0" smtClean="0"/>
              <a:t>health </a:t>
            </a:r>
            <a:r>
              <a:rPr lang="en-US" dirty="0"/>
              <a:t>benefit </a:t>
            </a:r>
            <a:r>
              <a:rPr lang="en-US" dirty="0" smtClean="0"/>
              <a:t>exchange and </a:t>
            </a:r>
            <a:r>
              <a:rPr lang="en-US" dirty="0"/>
              <a:t>p</a:t>
            </a:r>
            <a:r>
              <a:rPr lang="en-US" dirty="0" smtClean="0"/>
              <a:t>rovide </a:t>
            </a:r>
            <a:r>
              <a:rPr lang="en-US" dirty="0"/>
              <a:t>premium subsidies and cost-sharing reductions to eligible individuals</a:t>
            </a:r>
            <a:endParaRPr lang="en-US" dirty="0" smtClean="0"/>
          </a:p>
          <a:p>
            <a:pPr lvl="1"/>
            <a:r>
              <a:rPr lang="en-US" dirty="0"/>
              <a:t>SB 1005 will ensure that everyone in our communities </a:t>
            </a:r>
            <a:r>
              <a:rPr lang="en-US" dirty="0" smtClean="0"/>
              <a:t>has </a:t>
            </a:r>
            <a:r>
              <a:rPr lang="en-US" dirty="0"/>
              <a:t>access to quality, affordable healthcare. </a:t>
            </a:r>
          </a:p>
          <a:p>
            <a:pPr lvl="1"/>
            <a:endParaRPr lang="en-US" dirty="0"/>
          </a:p>
        </p:txBody>
      </p:sp>
    </p:spTree>
    <p:extLst>
      <p:ext uri="{BB962C8B-B14F-4D97-AF65-F5344CB8AC3E}">
        <p14:creationId xmlns:p14="http://schemas.microsoft.com/office/powerpoint/2010/main" val="19296827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err="1" smtClean="0"/>
              <a:t>Medi</a:t>
            </a:r>
            <a:r>
              <a:rPr lang="en-US" dirty="0" smtClean="0"/>
              <a:t>-Cal Expansion</a:t>
            </a:r>
          </a:p>
          <a:p>
            <a:r>
              <a:rPr lang="en-US" dirty="0" smtClean="0"/>
              <a:t>Covered California</a:t>
            </a:r>
          </a:p>
          <a:p>
            <a:r>
              <a:rPr lang="en-US" dirty="0" smtClean="0"/>
              <a:t>Residency</a:t>
            </a:r>
          </a:p>
          <a:p>
            <a:r>
              <a:rPr lang="en-US" dirty="0" smtClean="0"/>
              <a:t>Individual Mandate and Exceptions</a:t>
            </a:r>
          </a:p>
          <a:p>
            <a:r>
              <a:rPr lang="en-US" dirty="0" smtClean="0"/>
              <a:t>Open Enrollment and Special Enrollment Periods</a:t>
            </a:r>
          </a:p>
          <a:p>
            <a:endParaRPr lang="en-US" dirty="0"/>
          </a:p>
        </p:txBody>
      </p:sp>
      <p:pic>
        <p:nvPicPr>
          <p:cNvPr id="1026" name="Picture 2" descr="http://blog.micromass.com/wordpress/wp-content/uploads/2012/07/HC-confusion.jpg"/>
          <p:cNvPicPr>
            <a:picLocks noChangeAspect="1" noChangeArrowheads="1"/>
          </p:cNvPicPr>
          <p:nvPr/>
        </p:nvPicPr>
        <p:blipFill>
          <a:blip r:embed="rId2"/>
          <a:srcRect/>
          <a:stretch>
            <a:fillRect/>
          </a:stretch>
        </p:blipFill>
        <p:spPr bwMode="auto">
          <a:xfrm>
            <a:off x="3348942" y="4537241"/>
            <a:ext cx="2812708" cy="2148014"/>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err="1" smtClean="0"/>
              <a:t>Undocu</a:t>
            </a:r>
            <a:r>
              <a:rPr lang="en-US" sz="4000" b="1" dirty="0" smtClean="0"/>
              <a:t>-CARE-Van</a:t>
            </a:r>
            <a:br>
              <a:rPr lang="en-US" sz="4000" b="1" dirty="0" smtClean="0"/>
            </a:br>
            <a:r>
              <a:rPr lang="en-US" sz="3600" b="1" i="1" dirty="0" smtClean="0"/>
              <a:t>Fighting for health justice!</a:t>
            </a:r>
            <a:endParaRPr lang="en-US" sz="3600" b="1" i="1" dirty="0"/>
          </a:p>
        </p:txBody>
      </p:sp>
      <p:sp>
        <p:nvSpPr>
          <p:cNvPr id="3" name="Content Placeholder 2"/>
          <p:cNvSpPr>
            <a:spLocks noGrp="1"/>
          </p:cNvSpPr>
          <p:nvPr>
            <p:ph idx="1"/>
          </p:nvPr>
        </p:nvSpPr>
        <p:spPr/>
        <p:txBody>
          <a:bodyPr/>
          <a:lstStyle/>
          <a:p>
            <a:r>
              <a:rPr lang="en-US" dirty="0" smtClean="0"/>
              <a:t>Inspired by the </a:t>
            </a:r>
            <a:r>
              <a:rPr lang="en-US" dirty="0" err="1" smtClean="0"/>
              <a:t>Undocubus</a:t>
            </a:r>
            <a:r>
              <a:rPr lang="en-US" dirty="0" smtClean="0"/>
              <a:t> </a:t>
            </a:r>
          </a:p>
          <a:p>
            <a:r>
              <a:rPr lang="en-US" dirty="0" err="1" smtClean="0"/>
              <a:t>CAREvan</a:t>
            </a:r>
            <a:r>
              <a:rPr lang="en-US" dirty="0" smtClean="0"/>
              <a:t> traveled over 600 miles to create awareness and advocate for SB 1005</a:t>
            </a:r>
          </a:p>
          <a:p>
            <a:r>
              <a:rPr lang="en-US" dirty="0" smtClean="0"/>
              <a:t>Made 5 regional stops: San </a:t>
            </a:r>
            <a:r>
              <a:rPr lang="en-US" dirty="0" err="1" smtClean="0"/>
              <a:t>Ysidro</a:t>
            </a:r>
            <a:r>
              <a:rPr lang="en-US" dirty="0" smtClean="0"/>
              <a:t>, Santa Ana, Los Angeles, Pomona, Fresno </a:t>
            </a:r>
          </a:p>
          <a:p>
            <a:r>
              <a:rPr lang="en-US" dirty="0" smtClean="0"/>
              <a:t>Final stop in Sacramento on April 30</a:t>
            </a:r>
            <a:r>
              <a:rPr lang="en-US" baseline="30000" dirty="0" smtClean="0"/>
              <a:t>th</a:t>
            </a:r>
            <a:r>
              <a:rPr lang="en-US" dirty="0" smtClean="0"/>
              <a:t> </a:t>
            </a:r>
          </a:p>
          <a:p>
            <a:r>
              <a:rPr lang="en-US" dirty="0" smtClean="0"/>
              <a:t>In each stop there was a </a:t>
            </a:r>
            <a:r>
              <a:rPr lang="en-US" dirty="0" err="1" smtClean="0"/>
              <a:t>townhall</a:t>
            </a:r>
            <a:r>
              <a:rPr lang="en-US" dirty="0" smtClean="0"/>
              <a:t>, press event, or community talking circle</a:t>
            </a:r>
          </a:p>
          <a:p>
            <a:endParaRPr lang="en-US" dirty="0"/>
          </a:p>
        </p:txBody>
      </p:sp>
      <p:pic>
        <p:nvPicPr>
          <p:cNvPr id="5" name="Picture 4"/>
          <p:cNvPicPr>
            <a:picLocks noChangeAspect="1"/>
          </p:cNvPicPr>
          <p:nvPr/>
        </p:nvPicPr>
        <p:blipFill>
          <a:blip r:embed="rId2" cstate="print"/>
          <a:stretch>
            <a:fillRect/>
          </a:stretch>
        </p:blipFill>
        <p:spPr>
          <a:xfrm>
            <a:off x="6324600" y="304776"/>
            <a:ext cx="2628900" cy="1743075"/>
          </a:xfrm>
          <a:prstGeom prst="rect">
            <a:avLst/>
          </a:prstGeom>
        </p:spPr>
      </p:pic>
    </p:spTree>
    <p:extLst>
      <p:ext uri="{BB962C8B-B14F-4D97-AF65-F5344CB8AC3E}">
        <p14:creationId xmlns:p14="http://schemas.microsoft.com/office/powerpoint/2010/main" val="2275667988"/>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stretch>
            <a:fillRect/>
          </a:stretch>
        </p:blipFill>
        <p:spPr>
          <a:xfrm>
            <a:off x="-1" y="-1"/>
            <a:ext cx="2476207" cy="3301609"/>
          </a:xfrm>
          <a:prstGeom prst="rect">
            <a:avLst/>
          </a:prstGeom>
        </p:spPr>
      </p:pic>
      <p:pic>
        <p:nvPicPr>
          <p:cNvPr id="5" name="Content Placeholder 4"/>
          <p:cNvPicPr>
            <a:picLocks noGrp="1" noChangeAspect="1"/>
          </p:cNvPicPr>
          <p:nvPr>
            <p:ph idx="1"/>
          </p:nvPr>
        </p:nvPicPr>
        <p:blipFill>
          <a:blip r:embed="rId3" cstate="print"/>
          <a:stretch>
            <a:fillRect/>
          </a:stretch>
        </p:blipFill>
        <p:spPr>
          <a:xfrm>
            <a:off x="7406048" y="0"/>
            <a:ext cx="1737952" cy="1597866"/>
          </a:xfrm>
          <a:prstGeom prst="rect">
            <a:avLst/>
          </a:prstGeom>
        </p:spPr>
      </p:pic>
      <p:pic>
        <p:nvPicPr>
          <p:cNvPr id="4" name="Picture 3"/>
          <p:cNvPicPr>
            <a:picLocks noChangeAspect="1"/>
          </p:cNvPicPr>
          <p:nvPr/>
        </p:nvPicPr>
        <p:blipFill>
          <a:blip r:embed="rId4" cstate="print"/>
          <a:stretch>
            <a:fillRect/>
          </a:stretch>
        </p:blipFill>
        <p:spPr>
          <a:xfrm>
            <a:off x="2476207" y="0"/>
            <a:ext cx="2769151" cy="2076863"/>
          </a:xfrm>
          <a:prstGeom prst="rect">
            <a:avLst/>
          </a:prstGeom>
        </p:spPr>
      </p:pic>
      <p:pic>
        <p:nvPicPr>
          <p:cNvPr id="6" name="Picture 5"/>
          <p:cNvPicPr>
            <a:picLocks noChangeAspect="1"/>
          </p:cNvPicPr>
          <p:nvPr/>
        </p:nvPicPr>
        <p:blipFill>
          <a:blip r:embed="rId5" cstate="print"/>
          <a:stretch>
            <a:fillRect/>
          </a:stretch>
        </p:blipFill>
        <p:spPr>
          <a:xfrm>
            <a:off x="4862599" y="-56737"/>
            <a:ext cx="2536404" cy="2133600"/>
          </a:xfrm>
          <a:prstGeom prst="rect">
            <a:avLst/>
          </a:prstGeom>
        </p:spPr>
      </p:pic>
      <p:pic>
        <p:nvPicPr>
          <p:cNvPr id="7" name="Picture 6"/>
          <p:cNvPicPr>
            <a:picLocks noChangeAspect="1"/>
          </p:cNvPicPr>
          <p:nvPr/>
        </p:nvPicPr>
        <p:blipFill>
          <a:blip r:embed="rId6" cstate="print"/>
          <a:stretch>
            <a:fillRect/>
          </a:stretch>
        </p:blipFill>
        <p:spPr>
          <a:xfrm>
            <a:off x="5641111" y="4221163"/>
            <a:ext cx="3515783" cy="2636837"/>
          </a:xfrm>
          <a:prstGeom prst="rect">
            <a:avLst/>
          </a:prstGeom>
        </p:spPr>
      </p:pic>
      <p:pic>
        <p:nvPicPr>
          <p:cNvPr id="8" name="Picture 7"/>
          <p:cNvPicPr>
            <a:picLocks noChangeAspect="1"/>
          </p:cNvPicPr>
          <p:nvPr/>
        </p:nvPicPr>
        <p:blipFill>
          <a:blip r:embed="rId7" cstate="print"/>
          <a:stretch>
            <a:fillRect/>
          </a:stretch>
        </p:blipFill>
        <p:spPr>
          <a:xfrm>
            <a:off x="6634162" y="1654603"/>
            <a:ext cx="2552700" cy="2552700"/>
          </a:xfrm>
          <a:prstGeom prst="rect">
            <a:avLst/>
          </a:prstGeom>
        </p:spPr>
      </p:pic>
      <p:pic>
        <p:nvPicPr>
          <p:cNvPr id="10" name="Picture 9"/>
          <p:cNvPicPr>
            <a:picLocks noChangeAspect="1"/>
          </p:cNvPicPr>
          <p:nvPr/>
        </p:nvPicPr>
        <p:blipFill>
          <a:blip r:embed="rId8" cstate="print"/>
          <a:stretch>
            <a:fillRect/>
          </a:stretch>
        </p:blipFill>
        <p:spPr>
          <a:xfrm>
            <a:off x="2476206" y="4399758"/>
            <a:ext cx="3251200" cy="2438400"/>
          </a:xfrm>
          <a:prstGeom prst="rect">
            <a:avLst/>
          </a:prstGeom>
        </p:spPr>
      </p:pic>
      <p:pic>
        <p:nvPicPr>
          <p:cNvPr id="11" name="Picture 10"/>
          <p:cNvPicPr>
            <a:picLocks noChangeAspect="1"/>
          </p:cNvPicPr>
          <p:nvPr/>
        </p:nvPicPr>
        <p:blipFill>
          <a:blip r:embed="rId9" cstate="print"/>
          <a:stretch>
            <a:fillRect/>
          </a:stretch>
        </p:blipFill>
        <p:spPr>
          <a:xfrm>
            <a:off x="14982" y="3301608"/>
            <a:ext cx="2446239" cy="3556392"/>
          </a:xfrm>
          <a:prstGeom prst="rect">
            <a:avLst/>
          </a:prstGeom>
        </p:spPr>
      </p:pic>
      <p:pic>
        <p:nvPicPr>
          <p:cNvPr id="12" name="Picture 11"/>
          <p:cNvPicPr>
            <a:picLocks noChangeAspect="1"/>
          </p:cNvPicPr>
          <p:nvPr/>
        </p:nvPicPr>
        <p:blipFill>
          <a:blip r:embed="rId10" cstate="print"/>
          <a:stretch>
            <a:fillRect/>
          </a:stretch>
        </p:blipFill>
        <p:spPr>
          <a:xfrm>
            <a:off x="2461221" y="1891907"/>
            <a:ext cx="4142973" cy="2850327"/>
          </a:xfrm>
          <a:prstGeom prst="rect">
            <a:avLst/>
          </a:prstGeom>
        </p:spPr>
      </p:pic>
    </p:spTree>
    <p:extLst>
      <p:ext uri="{BB962C8B-B14F-4D97-AF65-F5344CB8AC3E}">
        <p14:creationId xmlns:p14="http://schemas.microsoft.com/office/powerpoint/2010/main" val="2700975279"/>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solidFill>
                  <a:schemeClr val="accent6"/>
                </a:solidFill>
              </a:rPr>
              <a:t>Where are we now?</a:t>
            </a:r>
            <a:endParaRPr lang="en-US" b="1" dirty="0">
              <a:solidFill>
                <a:schemeClr val="accent6"/>
              </a:solidFill>
            </a:endParaRPr>
          </a:p>
        </p:txBody>
      </p:sp>
      <p:sp>
        <p:nvSpPr>
          <p:cNvPr id="31746" name="Content Placeholder 2"/>
          <p:cNvSpPr>
            <a:spLocks noGrp="1"/>
          </p:cNvSpPr>
          <p:nvPr>
            <p:ph idx="1"/>
          </p:nvPr>
        </p:nvSpPr>
        <p:spPr>
          <a:xfrm>
            <a:off x="457200" y="1143000"/>
            <a:ext cx="8229600" cy="4987925"/>
          </a:xfrm>
        </p:spPr>
        <p:txBody>
          <a:bodyPr/>
          <a:lstStyle/>
          <a:p>
            <a:r>
              <a:rPr lang="en-US" dirty="0" smtClean="0"/>
              <a:t>Senate Health Committee Hearing on April 30</a:t>
            </a:r>
            <a:r>
              <a:rPr lang="en-US" baseline="30000" dirty="0" smtClean="0"/>
              <a:t>th</a:t>
            </a:r>
            <a:r>
              <a:rPr lang="en-US" dirty="0" smtClean="0"/>
              <a:t> at 1:30pm</a:t>
            </a:r>
          </a:p>
          <a:p>
            <a:pPr lvl="1"/>
            <a:r>
              <a:rPr lang="en-US" dirty="0" smtClean="0"/>
              <a:t>Status: 5/1/14- Do Pass and re-refer to Appropriations Committee (6 Ayes-1 Noes)</a:t>
            </a:r>
          </a:p>
          <a:p>
            <a:pPr lvl="1"/>
            <a:r>
              <a:rPr lang="en-US" dirty="0" smtClean="0"/>
              <a:t>Next Hearing: </a:t>
            </a:r>
          </a:p>
          <a:p>
            <a:pPr lvl="2"/>
            <a:r>
              <a:rPr lang="en-US" dirty="0" smtClean="0"/>
              <a:t>Appropriations Committee</a:t>
            </a:r>
          </a:p>
          <a:p>
            <a:pPr lvl="2"/>
            <a:r>
              <a:rPr lang="en-US" dirty="0" smtClean="0"/>
              <a:t>Date: Monday, May 19</a:t>
            </a:r>
            <a:r>
              <a:rPr lang="en-US" baseline="30000" dirty="0" smtClean="0"/>
              <a:t>th</a:t>
            </a:r>
            <a:r>
              <a:rPr lang="en-US" dirty="0" smtClean="0"/>
              <a:t> </a:t>
            </a:r>
          </a:p>
          <a:p>
            <a:r>
              <a:rPr lang="en-US" dirty="0" smtClean="0"/>
              <a:t>Challenge: Fiscal impact, funding sources</a:t>
            </a:r>
          </a:p>
          <a:p>
            <a:r>
              <a:rPr lang="en-US" dirty="0" smtClean="0"/>
              <a:t>Greater challenge: Not providing access to care to ALL Californians</a:t>
            </a:r>
          </a:p>
          <a:p>
            <a:pPr lvl="1"/>
            <a:endParaRPr lang="en-US" dirty="0"/>
          </a:p>
          <a:p>
            <a:pPr lvl="1"/>
            <a:endParaRPr lang="en-US" dirty="0" smtClean="0"/>
          </a:p>
          <a:p>
            <a:pPr marL="344487" lvl="1" indent="0">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can I support?</a:t>
            </a:r>
            <a:endParaRPr lang="en-US" b="1" dirty="0"/>
          </a:p>
        </p:txBody>
      </p:sp>
      <p:sp>
        <p:nvSpPr>
          <p:cNvPr id="3" name="Content Placeholder 2"/>
          <p:cNvSpPr>
            <a:spLocks noGrp="1"/>
          </p:cNvSpPr>
          <p:nvPr>
            <p:ph idx="1"/>
          </p:nvPr>
        </p:nvSpPr>
        <p:spPr>
          <a:xfrm>
            <a:off x="457200" y="1295400"/>
            <a:ext cx="8229600" cy="4835525"/>
          </a:xfrm>
        </p:spPr>
        <p:txBody>
          <a:bodyPr/>
          <a:lstStyle/>
          <a:p>
            <a:r>
              <a:rPr lang="en-US" dirty="0"/>
              <a:t>What can I/my organization do to support?</a:t>
            </a:r>
          </a:p>
          <a:p>
            <a:pPr lvl="1"/>
            <a:r>
              <a:rPr lang="en-US" dirty="0" smtClean="0"/>
              <a:t>Get </a:t>
            </a:r>
            <a:r>
              <a:rPr lang="en-US" dirty="0"/>
              <a:t>involved!</a:t>
            </a:r>
          </a:p>
          <a:p>
            <a:pPr lvl="2"/>
            <a:r>
              <a:rPr lang="en-US" sz="2800" dirty="0"/>
              <a:t>Work with advocates</a:t>
            </a:r>
          </a:p>
          <a:p>
            <a:pPr lvl="2"/>
            <a:r>
              <a:rPr lang="en-US" sz="2800" dirty="0"/>
              <a:t>Join community actions, town </a:t>
            </a:r>
            <a:r>
              <a:rPr lang="en-US" sz="2800" dirty="0" smtClean="0"/>
              <a:t>halls,</a:t>
            </a:r>
          </a:p>
          <a:p>
            <a:pPr lvl="2"/>
            <a:r>
              <a:rPr lang="en-US" sz="2800" dirty="0" smtClean="0"/>
              <a:t>Attend </a:t>
            </a:r>
            <a:r>
              <a:rPr lang="en-US" sz="2800" dirty="0"/>
              <a:t>the hearing</a:t>
            </a:r>
          </a:p>
          <a:p>
            <a:pPr lvl="2"/>
            <a:r>
              <a:rPr lang="en-US" sz="2800" dirty="0"/>
              <a:t>Share your </a:t>
            </a:r>
            <a:r>
              <a:rPr lang="en-US" sz="2800" dirty="0" smtClean="0"/>
              <a:t>story</a:t>
            </a:r>
          </a:p>
          <a:p>
            <a:pPr lvl="2"/>
            <a:r>
              <a:rPr lang="en-US" sz="2800" dirty="0" smtClean="0"/>
              <a:t>Share information in social media</a:t>
            </a:r>
          </a:p>
          <a:p>
            <a:pPr lvl="3"/>
            <a:r>
              <a:rPr lang="en-US" sz="2800" dirty="0" smtClean="0"/>
              <a:t>#Health4All #SB1005</a:t>
            </a:r>
            <a:endParaRPr lang="en-US" sz="2800" dirty="0"/>
          </a:p>
          <a:p>
            <a:endParaRPr lang="en-US" dirty="0"/>
          </a:p>
        </p:txBody>
      </p:sp>
    </p:spTree>
    <p:extLst>
      <p:ext uri="{BB962C8B-B14F-4D97-AF65-F5344CB8AC3E}">
        <p14:creationId xmlns:p14="http://schemas.microsoft.com/office/powerpoint/2010/main" val="2783211315"/>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For More Information</a:t>
            </a:r>
            <a:endParaRPr lang="en-US" b="1" dirty="0"/>
          </a:p>
        </p:txBody>
      </p:sp>
      <p:sp>
        <p:nvSpPr>
          <p:cNvPr id="3" name="Content Placeholder 2"/>
          <p:cNvSpPr>
            <a:spLocks noGrp="1"/>
          </p:cNvSpPr>
          <p:nvPr>
            <p:ph idx="1"/>
          </p:nvPr>
        </p:nvSpPr>
        <p:spPr/>
        <p:txBody>
          <a:bodyPr/>
          <a:lstStyle/>
          <a:p>
            <a:pPr marL="0" indent="0" algn="ctr">
              <a:buNone/>
            </a:pPr>
            <a:r>
              <a:rPr lang="en-US" dirty="0" smtClean="0">
                <a:hlinkClick r:id="rId2"/>
              </a:rPr>
              <a:t>www.caimmigrant.org</a:t>
            </a:r>
            <a:endParaRPr lang="en-US" dirty="0" smtClean="0"/>
          </a:p>
          <a:p>
            <a:pPr marL="0" indent="0" algn="ctr">
              <a:buNone/>
            </a:pPr>
            <a:endParaRPr lang="en-US" dirty="0" smtClean="0"/>
          </a:p>
          <a:p>
            <a:pPr marL="0" indent="0" algn="ctr">
              <a:buNone/>
            </a:pPr>
            <a:r>
              <a:rPr lang="en-US" dirty="0" smtClean="0">
                <a:hlinkClick r:id="rId3"/>
              </a:rPr>
              <a:t>www.undocumentedanduninsured.org</a:t>
            </a:r>
            <a:endParaRPr lang="en-US" dirty="0" smtClean="0"/>
          </a:p>
          <a:p>
            <a:pPr marL="0" indent="0" algn="ctr">
              <a:buNone/>
            </a:pPr>
            <a:endParaRPr lang="en-US" dirty="0" smtClean="0"/>
          </a:p>
          <a:p>
            <a:pPr marL="0" indent="0" algn="ctr">
              <a:buNone/>
            </a:pPr>
            <a:r>
              <a:rPr lang="en-US" dirty="0" smtClean="0">
                <a:hlinkClick r:id="rId4"/>
              </a:rPr>
              <a:t>www.undocuhealth.blogspot.com</a:t>
            </a:r>
            <a:endParaRPr lang="en-US" dirty="0" smtClean="0"/>
          </a:p>
          <a:p>
            <a:endParaRPr lang="en-US" dirty="0"/>
          </a:p>
        </p:txBody>
      </p:sp>
    </p:spTree>
    <p:extLst>
      <p:ext uri="{BB962C8B-B14F-4D97-AF65-F5344CB8AC3E}">
        <p14:creationId xmlns:p14="http://schemas.microsoft.com/office/powerpoint/2010/main" val="331877382"/>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body" idx="1"/>
          </p:nvPr>
        </p:nvSpPr>
        <p:spPr/>
        <p:txBody>
          <a:bodyPr/>
          <a:lstStyle/>
          <a:p>
            <a:pPr algn="ctr" eaLnBrk="1" hangingPunct="1">
              <a:lnSpc>
                <a:spcPct val="90000"/>
              </a:lnSpc>
              <a:buFont typeface="Wingdings" pitchFamily="2" charset="2"/>
              <a:buNone/>
            </a:pPr>
            <a:r>
              <a:rPr lang="en-US" b="1" dirty="0" smtClean="0"/>
              <a:t>For Additional Information: </a:t>
            </a:r>
          </a:p>
          <a:p>
            <a:pPr algn="ctr" eaLnBrk="1" hangingPunct="1">
              <a:lnSpc>
                <a:spcPct val="90000"/>
              </a:lnSpc>
              <a:buFont typeface="Wingdings" pitchFamily="2" charset="2"/>
              <a:buNone/>
            </a:pPr>
            <a:endParaRPr lang="en-US" b="1" dirty="0" smtClean="0"/>
          </a:p>
          <a:p>
            <a:pPr algn="ctr" eaLnBrk="1" hangingPunct="1">
              <a:lnSpc>
                <a:spcPct val="90000"/>
              </a:lnSpc>
              <a:buNone/>
            </a:pPr>
            <a:r>
              <a:rPr lang="en-US" dirty="0" err="1"/>
              <a:t>Betzabel</a:t>
            </a:r>
            <a:r>
              <a:rPr lang="en-US" dirty="0"/>
              <a:t> Estudillo, Health Policy Coordinator, </a:t>
            </a:r>
            <a:r>
              <a:rPr lang="en-US" dirty="0">
                <a:hlinkClick r:id="rId3"/>
              </a:rPr>
              <a:t>bestudillo@caimmigrant.org</a:t>
            </a:r>
            <a:endParaRPr lang="en-US" dirty="0"/>
          </a:p>
          <a:p>
            <a:pPr algn="ctr" eaLnBrk="1" hangingPunct="1">
              <a:lnSpc>
                <a:spcPct val="90000"/>
              </a:lnSpc>
              <a:buFont typeface="Wingdings" pitchFamily="2" charset="2"/>
              <a:buNone/>
            </a:pPr>
            <a:endParaRPr lang="en-US" dirty="0" smtClean="0"/>
          </a:p>
          <a:p>
            <a:pPr algn="ctr" eaLnBrk="1" hangingPunct="1">
              <a:lnSpc>
                <a:spcPct val="90000"/>
              </a:lnSpc>
              <a:buFont typeface="Wingdings" pitchFamily="2" charset="2"/>
              <a:buNone/>
            </a:pPr>
            <a:r>
              <a:rPr lang="en-US" dirty="0" smtClean="0"/>
              <a:t>Ronald Coleman, Government Affairs Manager, </a:t>
            </a:r>
            <a:r>
              <a:rPr lang="en-US" dirty="0" smtClean="0">
                <a:hlinkClick r:id="rId4"/>
              </a:rPr>
              <a:t>rcoleman@caimmigrant.org</a:t>
            </a:r>
            <a:endParaRPr lang="en-US" dirty="0" smtClean="0"/>
          </a:p>
          <a:p>
            <a:pPr algn="ctr" eaLnBrk="1" hangingPunct="1">
              <a:lnSpc>
                <a:spcPct val="90000"/>
              </a:lnSpc>
              <a:buFont typeface="Wingdings" pitchFamily="2" charset="2"/>
              <a:buNone/>
            </a:pPr>
            <a:endParaRPr lang="en-US" dirty="0" smtClean="0"/>
          </a:p>
          <a:p>
            <a:pPr algn="ctr" eaLnBrk="1" hangingPunct="1">
              <a:lnSpc>
                <a:spcPct val="90000"/>
              </a:lnSpc>
              <a:buFont typeface="Wingdings" pitchFamily="2" charset="2"/>
              <a:buNone/>
            </a:pPr>
            <a:endParaRPr lang="en-US" dirty="0" smtClean="0"/>
          </a:p>
          <a:p>
            <a:pPr algn="ctr" eaLnBrk="1" hangingPunct="1">
              <a:lnSpc>
                <a:spcPct val="90000"/>
              </a:lnSpc>
              <a:buFont typeface="Wingdings" pitchFamily="2" charset="2"/>
              <a:buNone/>
            </a:pP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p:txBody>
      </p:sp>
      <p:pic>
        <p:nvPicPr>
          <p:cNvPr id="34818" name="Picture 3" descr="CIPC-logo-transp.gif"/>
          <p:cNvPicPr>
            <a:picLocks noChangeAspect="1"/>
          </p:cNvPicPr>
          <p:nvPr/>
        </p:nvPicPr>
        <p:blipFill>
          <a:blip r:embed="rId5" cstate="print"/>
          <a:srcRect/>
          <a:stretch>
            <a:fillRect/>
          </a:stretch>
        </p:blipFill>
        <p:spPr bwMode="auto">
          <a:xfrm>
            <a:off x="5105400" y="381000"/>
            <a:ext cx="3200400" cy="854075"/>
          </a:xfrm>
          <a:prstGeom prst="rect">
            <a:avLst/>
          </a:prstGeom>
          <a:noFill/>
          <a:ln w="9525">
            <a:noFill/>
            <a:miter lim="800000"/>
            <a:headEnd/>
            <a:tailEnd/>
          </a:ln>
        </p:spPr>
      </p:pic>
      <p:pic>
        <p:nvPicPr>
          <p:cNvPr id="34819" name="Picture 3" descr="CIPC-logo-transp.gif"/>
          <p:cNvPicPr>
            <a:picLocks noChangeAspect="1"/>
          </p:cNvPicPr>
          <p:nvPr/>
        </p:nvPicPr>
        <p:blipFill>
          <a:blip r:embed="rId6" cstate="print"/>
          <a:srcRect/>
          <a:stretch>
            <a:fillRect/>
          </a:stretch>
        </p:blipFill>
        <p:spPr bwMode="auto">
          <a:xfrm>
            <a:off x="7162800" y="6324600"/>
            <a:ext cx="1219200" cy="32543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smtClean="0"/>
              <a:t>Contact The Speakers</a:t>
            </a:r>
            <a:endParaRPr lang="en-US" b="1" dirty="0"/>
          </a:p>
        </p:txBody>
      </p:sp>
      <p:sp>
        <p:nvSpPr>
          <p:cNvPr id="3" name="Content Placeholder 2"/>
          <p:cNvSpPr>
            <a:spLocks noGrp="1"/>
          </p:cNvSpPr>
          <p:nvPr>
            <p:ph idx="1"/>
          </p:nvPr>
        </p:nvSpPr>
        <p:spPr>
          <a:xfrm>
            <a:off x="647114" y="1505243"/>
            <a:ext cx="7887286" cy="5047957"/>
          </a:xfrm>
        </p:spPr>
        <p:txBody>
          <a:bodyPr>
            <a:noAutofit/>
          </a:bodyPr>
          <a:lstStyle/>
          <a:p>
            <a:pPr>
              <a:buNone/>
            </a:pPr>
            <a:r>
              <a:rPr lang="en-US" sz="2800" b="1" dirty="0" smtClean="0">
                <a:hlinkClick r:id="rId2"/>
              </a:rPr>
              <a:t>Kellen </a:t>
            </a:r>
            <a:r>
              <a:rPr lang="en-US" sz="2800" b="1" dirty="0">
                <a:hlinkClick r:id="rId2"/>
              </a:rPr>
              <a:t>Russoniello</a:t>
            </a:r>
            <a:r>
              <a:rPr lang="en-US" sz="2400" dirty="0"/>
              <a:t>, Staff Attorney – Health and Drug Policy, ACLU of San Diego &amp; Imperial </a:t>
            </a:r>
            <a:r>
              <a:rPr lang="en-US" sz="2400" dirty="0" smtClean="0"/>
              <a:t>Counties </a:t>
            </a:r>
            <a:r>
              <a:rPr lang="en-US" sz="2400" dirty="0" smtClean="0">
                <a:hlinkClick r:id="rId2"/>
              </a:rPr>
              <a:t>krussoniello@aclusandiego.org</a:t>
            </a:r>
            <a:r>
              <a:rPr lang="en-US" sz="2400" dirty="0" smtClean="0"/>
              <a:t> </a:t>
            </a:r>
          </a:p>
          <a:p>
            <a:pPr>
              <a:buNone/>
            </a:pPr>
            <a:endParaRPr lang="en-US" sz="1600" dirty="0" smtClean="0"/>
          </a:p>
          <a:p>
            <a:pPr>
              <a:buNone/>
            </a:pPr>
            <a:r>
              <a:rPr lang="en-US" sz="2800" b="1" dirty="0" smtClean="0">
                <a:hlinkClick r:id="rId3"/>
              </a:rPr>
              <a:t>Gabrielle </a:t>
            </a:r>
            <a:r>
              <a:rPr lang="en-US" sz="2800" b="1" dirty="0" err="1">
                <a:hlinkClick r:id="rId3"/>
              </a:rPr>
              <a:t>Lessard</a:t>
            </a:r>
            <a:r>
              <a:rPr lang="en-US" sz="2800" dirty="0"/>
              <a:t>, </a:t>
            </a:r>
            <a:r>
              <a:rPr lang="en-US" sz="2400" dirty="0"/>
              <a:t>Health Policy Attorney, National Immigration Law Center </a:t>
            </a:r>
            <a:endParaRPr lang="en-US" sz="2400" dirty="0" smtClean="0"/>
          </a:p>
          <a:p>
            <a:pPr>
              <a:buNone/>
            </a:pPr>
            <a:r>
              <a:rPr lang="en-US" sz="2400" dirty="0" smtClean="0"/>
              <a:t>	</a:t>
            </a:r>
            <a:r>
              <a:rPr lang="en-US" sz="2400" dirty="0" smtClean="0">
                <a:hlinkClick r:id="rId3"/>
              </a:rPr>
              <a:t>Lessard@nilc.org</a:t>
            </a:r>
            <a:r>
              <a:rPr lang="en-US" sz="2400" dirty="0" smtClean="0"/>
              <a:t> </a:t>
            </a:r>
          </a:p>
          <a:p>
            <a:pPr>
              <a:buNone/>
            </a:pPr>
            <a:endParaRPr lang="en-US" sz="1800" b="1" dirty="0" smtClean="0"/>
          </a:p>
          <a:p>
            <a:pPr>
              <a:buNone/>
            </a:pPr>
            <a:r>
              <a:rPr lang="en-US" sz="2800" b="1" dirty="0" err="1" smtClean="0">
                <a:hlinkClick r:id="rId4"/>
              </a:rPr>
              <a:t>Betzabel</a:t>
            </a:r>
            <a:r>
              <a:rPr lang="en-US" sz="2800" b="1" dirty="0" smtClean="0">
                <a:hlinkClick r:id="rId4"/>
              </a:rPr>
              <a:t> </a:t>
            </a:r>
            <a:r>
              <a:rPr lang="en-US" sz="2800" b="1" dirty="0" err="1">
                <a:hlinkClick r:id="rId4"/>
              </a:rPr>
              <a:t>Estudillo</a:t>
            </a:r>
            <a:r>
              <a:rPr lang="en-US" sz="2800" dirty="0"/>
              <a:t>, </a:t>
            </a:r>
            <a:r>
              <a:rPr lang="en-US" sz="2400" dirty="0"/>
              <a:t>Health Policy Coordinator, California Immigrant Policy Center </a:t>
            </a:r>
            <a:r>
              <a:rPr lang="en-US" sz="2800" dirty="0" smtClean="0"/>
              <a:t/>
            </a:r>
            <a:br>
              <a:rPr lang="en-US" sz="2800" dirty="0" smtClean="0"/>
            </a:br>
            <a:r>
              <a:rPr lang="en-US" sz="2400" dirty="0" smtClean="0">
                <a:hlinkClick r:id="rId4"/>
              </a:rPr>
              <a:t>bestudillo@caimmigrant.org</a:t>
            </a:r>
            <a:r>
              <a:rPr lang="en-US" sz="2400" dirty="0" smtClean="0"/>
              <a:t> </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Medi</a:t>
            </a:r>
            <a:r>
              <a:rPr lang="en-US" dirty="0" smtClean="0"/>
              <a:t>-Cal Expansion</a:t>
            </a:r>
            <a:endParaRPr lang="en-US" dirty="0"/>
          </a:p>
        </p:txBody>
      </p:sp>
      <p:sp>
        <p:nvSpPr>
          <p:cNvPr id="3" name="Content Placeholder 2"/>
          <p:cNvSpPr>
            <a:spLocks noGrp="1"/>
          </p:cNvSpPr>
          <p:nvPr>
            <p:ph idx="1"/>
          </p:nvPr>
        </p:nvSpPr>
        <p:spPr/>
        <p:txBody>
          <a:bodyPr>
            <a:normAutofit/>
          </a:bodyPr>
          <a:lstStyle/>
          <a:p>
            <a:pPr>
              <a:spcBef>
                <a:spcPts val="0"/>
              </a:spcBef>
            </a:pPr>
            <a:r>
              <a:rPr lang="en-US" dirty="0" smtClean="0">
                <a:solidFill>
                  <a:srgbClr val="000000"/>
                </a:solidFill>
              </a:rPr>
              <a:t>Provides health coverage to low-income residents</a:t>
            </a:r>
          </a:p>
          <a:p>
            <a:pPr>
              <a:spcBef>
                <a:spcPts val="0"/>
              </a:spcBef>
            </a:pPr>
            <a:r>
              <a:rPr lang="en-US" dirty="0" smtClean="0">
                <a:solidFill>
                  <a:srgbClr val="000000"/>
                </a:solidFill>
              </a:rPr>
              <a:t>Expanded Jan. 1, 2014 to cover most adults &lt;65 years of age with incomes at or below 138% FPL</a:t>
            </a:r>
          </a:p>
          <a:p>
            <a:pPr lvl="1">
              <a:spcBef>
                <a:spcPts val="0"/>
              </a:spcBef>
            </a:pPr>
            <a:r>
              <a:rPr lang="en-US" dirty="0" smtClean="0">
                <a:solidFill>
                  <a:srgbClr val="000000"/>
                </a:solidFill>
              </a:rPr>
              <a:t>$</a:t>
            </a:r>
            <a:r>
              <a:rPr lang="en-US" dirty="0">
                <a:solidFill>
                  <a:srgbClr val="000000"/>
                </a:solidFill>
              </a:rPr>
              <a:t>16,105</a:t>
            </a:r>
            <a:r>
              <a:rPr lang="en-US" dirty="0" smtClean="0">
                <a:solidFill>
                  <a:srgbClr val="000000"/>
                </a:solidFill>
              </a:rPr>
              <a:t> for an individual </a:t>
            </a:r>
          </a:p>
          <a:p>
            <a:pPr lvl="1">
              <a:spcBef>
                <a:spcPts val="0"/>
              </a:spcBef>
            </a:pPr>
            <a:r>
              <a:rPr lang="en-US" dirty="0" smtClean="0">
                <a:solidFill>
                  <a:srgbClr val="000000"/>
                </a:solidFill>
              </a:rPr>
              <a:t>$</a:t>
            </a:r>
            <a:r>
              <a:rPr lang="en-US" dirty="0">
                <a:solidFill>
                  <a:srgbClr val="000000"/>
                </a:solidFill>
              </a:rPr>
              <a:t>32,913</a:t>
            </a:r>
            <a:r>
              <a:rPr lang="en-US" dirty="0" smtClean="0">
                <a:solidFill>
                  <a:srgbClr val="000000"/>
                </a:solidFill>
              </a:rPr>
              <a:t> for a family of four</a:t>
            </a:r>
          </a:p>
          <a:p>
            <a:pPr>
              <a:spcBef>
                <a:spcPts val="0"/>
              </a:spcBef>
            </a:pPr>
            <a:r>
              <a:rPr lang="en-US" dirty="0" smtClean="0">
                <a:solidFill>
                  <a:srgbClr val="000000"/>
                </a:solidFill>
              </a:rPr>
              <a:t>Eligibility for new population based on projected annual income (MAGI); assets not considered</a:t>
            </a:r>
          </a:p>
          <a:p>
            <a:pPr>
              <a:spcBef>
                <a:spcPts val="0"/>
              </a:spcBef>
            </a:pPr>
            <a:r>
              <a:rPr lang="en-US" dirty="0" smtClean="0">
                <a:solidFill>
                  <a:srgbClr val="000000"/>
                </a:solidFill>
              </a:rPr>
              <a:t>Full-scope vs. Restricted-scope</a:t>
            </a:r>
            <a:endParaRPr lang="en-US" dirty="0">
              <a:solidFill>
                <a:srgbClr val="000000"/>
              </a:solidFill>
            </a:endParaRPr>
          </a:p>
        </p:txBody>
      </p:sp>
      <p:pic>
        <p:nvPicPr>
          <p:cNvPr id="4" name="Picture 3"/>
          <p:cNvPicPr>
            <a:picLocks noChangeAspect="1"/>
          </p:cNvPicPr>
          <p:nvPr/>
        </p:nvPicPr>
        <p:blipFill>
          <a:blip r:embed="rId3"/>
          <a:srcRect t="36000" b="36000"/>
          <a:stretch>
            <a:fillRect/>
          </a:stretch>
        </p:blipFill>
        <p:spPr>
          <a:xfrm>
            <a:off x="2628899" y="5215467"/>
            <a:ext cx="3586230" cy="100414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Covered California</a:t>
            </a:r>
            <a:endParaRPr lang="en-US" dirty="0"/>
          </a:p>
        </p:txBody>
      </p:sp>
      <p:sp>
        <p:nvSpPr>
          <p:cNvPr id="3" name="Content Placeholder 2"/>
          <p:cNvSpPr>
            <a:spLocks noGrp="1"/>
          </p:cNvSpPr>
          <p:nvPr>
            <p:ph idx="1"/>
          </p:nvPr>
        </p:nvSpPr>
        <p:spPr/>
        <p:txBody>
          <a:bodyPr>
            <a:normAutofit/>
          </a:bodyPr>
          <a:lstStyle/>
          <a:p>
            <a:pPr>
              <a:lnSpc>
                <a:spcPct val="120000"/>
              </a:lnSpc>
              <a:spcBef>
                <a:spcPts val="0"/>
              </a:spcBef>
            </a:pPr>
            <a:r>
              <a:rPr lang="en-US" dirty="0" smtClean="0">
                <a:solidFill>
                  <a:srgbClr val="000000"/>
                </a:solidFill>
              </a:rPr>
              <a:t>California’s Health Benefit Exchange</a:t>
            </a:r>
          </a:p>
          <a:p>
            <a:pPr>
              <a:lnSpc>
                <a:spcPct val="120000"/>
              </a:lnSpc>
              <a:spcBef>
                <a:spcPts val="0"/>
              </a:spcBef>
            </a:pPr>
            <a:r>
              <a:rPr lang="en-US" dirty="0" smtClean="0">
                <a:solidFill>
                  <a:srgbClr val="000000"/>
                </a:solidFill>
              </a:rPr>
              <a:t>One-stop shop for insurance plans, including </a:t>
            </a:r>
            <a:r>
              <a:rPr lang="en-US" dirty="0" err="1" smtClean="0">
                <a:solidFill>
                  <a:srgbClr val="000000"/>
                </a:solidFill>
              </a:rPr>
              <a:t>Medi</a:t>
            </a:r>
            <a:r>
              <a:rPr lang="en-US" dirty="0" smtClean="0">
                <a:solidFill>
                  <a:srgbClr val="000000"/>
                </a:solidFill>
              </a:rPr>
              <a:t>-Cal (no wrong door)</a:t>
            </a:r>
          </a:p>
          <a:p>
            <a:pPr>
              <a:lnSpc>
                <a:spcPct val="120000"/>
              </a:lnSpc>
              <a:spcBef>
                <a:spcPts val="0"/>
              </a:spcBef>
            </a:pPr>
            <a:r>
              <a:rPr lang="en-US" dirty="0" smtClean="0">
                <a:solidFill>
                  <a:srgbClr val="000000"/>
                </a:solidFill>
              </a:rPr>
              <a:t>Four levels of plans based on actuarial value</a:t>
            </a:r>
          </a:p>
          <a:p>
            <a:pPr>
              <a:lnSpc>
                <a:spcPct val="120000"/>
              </a:lnSpc>
              <a:spcBef>
                <a:spcPts val="0"/>
              </a:spcBef>
            </a:pPr>
            <a:r>
              <a:rPr lang="en-US" dirty="0" smtClean="0">
                <a:solidFill>
                  <a:srgbClr val="000000"/>
                </a:solidFill>
              </a:rPr>
              <a:t>Advanced premium tax credits for 100%-400% FPL</a:t>
            </a:r>
          </a:p>
          <a:p>
            <a:pPr lvl="1">
              <a:lnSpc>
                <a:spcPct val="120000"/>
              </a:lnSpc>
              <a:spcBef>
                <a:spcPts val="0"/>
              </a:spcBef>
            </a:pPr>
            <a:r>
              <a:rPr lang="en-US" dirty="0" smtClean="0">
                <a:solidFill>
                  <a:srgbClr val="000000"/>
                </a:solidFill>
              </a:rPr>
              <a:t>Lowers cost of monthly premium</a:t>
            </a:r>
          </a:p>
          <a:p>
            <a:pPr lvl="1">
              <a:lnSpc>
                <a:spcPct val="120000"/>
              </a:lnSpc>
              <a:spcBef>
                <a:spcPts val="0"/>
              </a:spcBef>
            </a:pPr>
            <a:r>
              <a:rPr lang="en-US" dirty="0" smtClean="0">
                <a:solidFill>
                  <a:srgbClr val="000000"/>
                </a:solidFill>
              </a:rPr>
              <a:t>Credit equals premium minus percentage of income</a:t>
            </a:r>
          </a:p>
          <a:p>
            <a:pPr lvl="1">
              <a:lnSpc>
                <a:spcPct val="120000"/>
              </a:lnSpc>
              <a:spcBef>
                <a:spcPts val="0"/>
              </a:spcBef>
            </a:pPr>
            <a:r>
              <a:rPr lang="en-US" dirty="0" smtClean="0">
                <a:solidFill>
                  <a:srgbClr val="000000"/>
                </a:solidFill>
              </a:rPr>
              <a:t>Percentage ranges from 2% to 9.5%</a:t>
            </a:r>
          </a:p>
          <a:p>
            <a:pPr>
              <a:lnSpc>
                <a:spcPct val="120000"/>
              </a:lnSpc>
              <a:spcBef>
                <a:spcPts val="0"/>
              </a:spcBef>
            </a:pPr>
            <a:r>
              <a:rPr lang="en-US" dirty="0" smtClean="0">
                <a:solidFill>
                  <a:srgbClr val="000000"/>
                </a:solidFill>
              </a:rPr>
              <a:t>Additional cost-sharing subsidies (silver plan only)</a:t>
            </a:r>
          </a:p>
          <a:p>
            <a:pPr>
              <a:spcBef>
                <a:spcPts val="0"/>
              </a:spcBef>
            </a:pPr>
            <a:endParaRPr lang="en-US" dirty="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Covered California Cont.</a:t>
            </a:r>
            <a:endParaRPr lang="en-US" dirty="0"/>
          </a:p>
        </p:txBody>
      </p:sp>
      <p:sp>
        <p:nvSpPr>
          <p:cNvPr id="3" name="Content Placeholder 2"/>
          <p:cNvSpPr>
            <a:spLocks noGrp="1"/>
          </p:cNvSpPr>
          <p:nvPr>
            <p:ph idx="1"/>
          </p:nvPr>
        </p:nvSpPr>
        <p:spPr/>
        <p:txBody>
          <a:bodyPr/>
          <a:lstStyle/>
          <a:p>
            <a:r>
              <a:rPr lang="en-US" dirty="0" smtClean="0">
                <a:solidFill>
                  <a:srgbClr val="000000"/>
                </a:solidFill>
              </a:rPr>
              <a:t>If eligible for </a:t>
            </a:r>
            <a:r>
              <a:rPr lang="en-US" dirty="0" err="1" smtClean="0">
                <a:solidFill>
                  <a:srgbClr val="000000"/>
                </a:solidFill>
              </a:rPr>
              <a:t>Medi</a:t>
            </a:r>
            <a:r>
              <a:rPr lang="en-US" dirty="0" smtClean="0">
                <a:solidFill>
                  <a:srgbClr val="000000"/>
                </a:solidFill>
              </a:rPr>
              <a:t>-Cal, not eligible for Covered CA</a:t>
            </a:r>
          </a:p>
          <a:p>
            <a:r>
              <a:rPr lang="en-US" dirty="0" smtClean="0">
                <a:solidFill>
                  <a:srgbClr val="000000"/>
                </a:solidFill>
              </a:rPr>
              <a:t>If you are lawfully present and would be eligible for </a:t>
            </a:r>
            <a:r>
              <a:rPr lang="en-US" dirty="0" err="1" smtClean="0">
                <a:solidFill>
                  <a:srgbClr val="000000"/>
                </a:solidFill>
              </a:rPr>
              <a:t>Medi</a:t>
            </a:r>
            <a:r>
              <a:rPr lang="en-US" dirty="0" smtClean="0">
                <a:solidFill>
                  <a:srgbClr val="000000"/>
                </a:solidFill>
              </a:rPr>
              <a:t>-Cal but for immigration status, you are eligible for coverage through Covered CA. </a:t>
            </a:r>
          </a:p>
          <a:p>
            <a:pPr lvl="1"/>
            <a:r>
              <a:rPr lang="en-US" dirty="0" smtClean="0">
                <a:solidFill>
                  <a:srgbClr val="000000"/>
                </a:solidFill>
              </a:rPr>
              <a:t>If your income is below 100% FPL, you will be eligible for the same amount of financial assistance as if your income was 100% FPL</a:t>
            </a:r>
            <a:endParaRPr lang="en-US" dirty="0">
              <a:solidFill>
                <a:srgbClr val="000000"/>
              </a:solidFill>
            </a:endParaRPr>
          </a:p>
        </p:txBody>
      </p:sp>
      <p:pic>
        <p:nvPicPr>
          <p:cNvPr id="4" name="Picture 3" descr="CoveredCalifornia1.png"/>
          <p:cNvPicPr>
            <a:picLocks noChangeAspect="1"/>
          </p:cNvPicPr>
          <p:nvPr/>
        </p:nvPicPr>
        <p:blipFill>
          <a:blip r:embed="rId3" cstate="print"/>
          <a:stretch>
            <a:fillRect/>
          </a:stretch>
        </p:blipFill>
        <p:spPr>
          <a:xfrm>
            <a:off x="3354915" y="4605867"/>
            <a:ext cx="2162643" cy="225213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Residency</a:t>
            </a:r>
            <a:endParaRPr lang="en-US" dirty="0"/>
          </a:p>
        </p:txBody>
      </p:sp>
      <p:sp>
        <p:nvSpPr>
          <p:cNvPr id="3" name="Content Placeholder 2"/>
          <p:cNvSpPr>
            <a:spLocks noGrp="1"/>
          </p:cNvSpPr>
          <p:nvPr>
            <p:ph idx="1"/>
          </p:nvPr>
        </p:nvSpPr>
        <p:spPr/>
        <p:txBody>
          <a:bodyPr/>
          <a:lstStyle/>
          <a:p>
            <a:r>
              <a:rPr lang="en-US" dirty="0" smtClean="0">
                <a:solidFill>
                  <a:srgbClr val="000000"/>
                </a:solidFill>
              </a:rPr>
              <a:t>Requirement for </a:t>
            </a:r>
            <a:r>
              <a:rPr lang="en-US" dirty="0" err="1" smtClean="0">
                <a:solidFill>
                  <a:srgbClr val="000000"/>
                </a:solidFill>
              </a:rPr>
              <a:t>Medi</a:t>
            </a:r>
            <a:r>
              <a:rPr lang="en-US" dirty="0" smtClean="0">
                <a:solidFill>
                  <a:srgbClr val="000000"/>
                </a:solidFill>
              </a:rPr>
              <a:t>-Cal and Covered California</a:t>
            </a:r>
          </a:p>
          <a:p>
            <a:r>
              <a:rPr lang="en-US" dirty="0" smtClean="0">
                <a:solidFill>
                  <a:srgbClr val="000000"/>
                </a:solidFill>
              </a:rPr>
              <a:t>Live in California and:</a:t>
            </a:r>
          </a:p>
          <a:p>
            <a:pPr lvl="1"/>
            <a:r>
              <a:rPr lang="en-US" dirty="0" smtClean="0">
                <a:solidFill>
                  <a:srgbClr val="000000"/>
                </a:solidFill>
              </a:rPr>
              <a:t>Have the intent to remain indefinitely, or </a:t>
            </a:r>
          </a:p>
          <a:p>
            <a:pPr lvl="1"/>
            <a:r>
              <a:rPr lang="en-US" dirty="0" smtClean="0">
                <a:solidFill>
                  <a:srgbClr val="000000"/>
                </a:solidFill>
              </a:rPr>
              <a:t>Entered the state with a job commitment or to seek employment.</a:t>
            </a:r>
          </a:p>
          <a:p>
            <a:r>
              <a:rPr lang="en-US" dirty="0" smtClean="0">
                <a:solidFill>
                  <a:srgbClr val="000000"/>
                </a:solidFill>
              </a:rPr>
              <a:t>Different than immigration status (e.g., can be a resident and undocumented)</a:t>
            </a:r>
          </a:p>
          <a:p>
            <a:r>
              <a:rPr lang="en-US" dirty="0" smtClean="0">
                <a:solidFill>
                  <a:srgbClr val="000000"/>
                </a:solidFill>
              </a:rPr>
              <a:t>May be more difficult to prove for non-immigrant statuses (especially </a:t>
            </a:r>
            <a:r>
              <a:rPr lang="en-US" dirty="0" err="1" smtClean="0">
                <a:solidFill>
                  <a:srgbClr val="000000"/>
                </a:solidFill>
              </a:rPr>
              <a:t>Medi</a:t>
            </a:r>
            <a:r>
              <a:rPr lang="en-US" dirty="0" smtClean="0">
                <a:solidFill>
                  <a:srgbClr val="000000"/>
                </a:solidFill>
              </a:rPr>
              <a:t>-Cal)</a:t>
            </a:r>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11.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12.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13.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14.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15.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16.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17.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18.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19.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20.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21.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22.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23.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24.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25.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26.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27.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28.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29.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30.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31.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5.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6.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7.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8.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_rels/theme9.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s>
</file>

<file path=ppt/theme/theme1.xml><?xml version="1.0" encoding="utf-8"?>
<a:theme xmlns:a="http://schemas.openxmlformats.org/drawingml/2006/main" name="Breeze">
  <a:themeElements>
    <a:clrScheme name="Custom 11">
      <a:dk1>
        <a:sysClr val="windowText" lastClr="000000"/>
      </a:dk1>
      <a:lt1>
        <a:srgbClr val="000000"/>
      </a:lt1>
      <a:dk2>
        <a:srgbClr val="020203"/>
      </a:dk2>
      <a:lt2>
        <a:srgbClr val="70ACF4"/>
      </a:lt2>
      <a:accent1>
        <a:srgbClr val="000000"/>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8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1.xml><?xml version="1.0" encoding="utf-8"?>
<a:theme xmlns:a="http://schemas.openxmlformats.org/drawingml/2006/main" name="9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2.xml><?xml version="1.0" encoding="utf-8"?>
<a:theme xmlns:a="http://schemas.openxmlformats.org/drawingml/2006/main" name="10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3.xml><?xml version="1.0" encoding="utf-8"?>
<a:theme xmlns:a="http://schemas.openxmlformats.org/drawingml/2006/main" name="11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4.xml><?xml version="1.0" encoding="utf-8"?>
<a:theme xmlns:a="http://schemas.openxmlformats.org/drawingml/2006/main" name="12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5.xml><?xml version="1.0" encoding="utf-8"?>
<a:theme xmlns:a="http://schemas.openxmlformats.org/drawingml/2006/main" name="13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6.xml><?xml version="1.0" encoding="utf-8"?>
<a:theme xmlns:a="http://schemas.openxmlformats.org/drawingml/2006/main" name="14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7.xml><?xml version="1.0" encoding="utf-8"?>
<a:theme xmlns:a="http://schemas.openxmlformats.org/drawingml/2006/main" name="15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8.xml><?xml version="1.0" encoding="utf-8"?>
<a:theme xmlns:a="http://schemas.openxmlformats.org/drawingml/2006/main" name="16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9.xml><?xml version="1.0" encoding="utf-8"?>
<a:theme xmlns:a="http://schemas.openxmlformats.org/drawingml/2006/main" name="17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0.xml><?xml version="1.0" encoding="utf-8"?>
<a:theme xmlns:a="http://schemas.openxmlformats.org/drawingml/2006/main" name="18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1.xml><?xml version="1.0" encoding="utf-8"?>
<a:theme xmlns:a="http://schemas.openxmlformats.org/drawingml/2006/main" name="19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2.xml><?xml version="1.0" encoding="utf-8"?>
<a:theme xmlns:a="http://schemas.openxmlformats.org/drawingml/2006/main" name="20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3.xml><?xml version="1.0" encoding="utf-8"?>
<a:theme xmlns:a="http://schemas.openxmlformats.org/drawingml/2006/main" name="21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4.xml><?xml version="1.0" encoding="utf-8"?>
<a:theme xmlns:a="http://schemas.openxmlformats.org/drawingml/2006/main" name="22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5.xml><?xml version="1.0" encoding="utf-8"?>
<a:theme xmlns:a="http://schemas.openxmlformats.org/drawingml/2006/main" name="23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6.xml><?xml version="1.0" encoding="utf-8"?>
<a:theme xmlns:a="http://schemas.openxmlformats.org/drawingml/2006/main" name="24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7.xml><?xml version="1.0" encoding="utf-8"?>
<a:theme xmlns:a="http://schemas.openxmlformats.org/drawingml/2006/main" name="25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8.xml><?xml version="1.0" encoding="utf-8"?>
<a:theme xmlns:a="http://schemas.openxmlformats.org/drawingml/2006/main" name="26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9.xml><?xml version="1.0" encoding="utf-8"?>
<a:theme xmlns:a="http://schemas.openxmlformats.org/drawingml/2006/main" name="27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0.xml><?xml version="1.0" encoding="utf-8"?>
<a:theme xmlns:a="http://schemas.openxmlformats.org/drawingml/2006/main" name="28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1.xml><?xml version="1.0" encoding="utf-8"?>
<a:theme xmlns:a="http://schemas.openxmlformats.org/drawingml/2006/main" name="29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2.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3.xml><?xml version="1.0" encoding="utf-8"?>
<a:theme xmlns:a="http://schemas.openxmlformats.org/drawingml/2006/main" name="1_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4.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1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2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4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5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40.xml><?xml version="1.0" encoding="utf-8"?>
<a:theme xmlns:a="http://schemas.openxmlformats.org/drawingml/2006/main" name="6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7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8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3.xml><?xml version="1.0" encoding="utf-8"?>
<a:theme xmlns:a="http://schemas.openxmlformats.org/drawingml/2006/main" name="9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4.xml><?xml version="1.0" encoding="utf-8"?>
<a:theme xmlns:a="http://schemas.openxmlformats.org/drawingml/2006/main" name="10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6.xml><?xml version="1.0" encoding="utf-8"?>
<a:theme xmlns:a="http://schemas.openxmlformats.org/drawingml/2006/main" name="4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7.xml><?xml version="1.0" encoding="utf-8"?>
<a:theme xmlns:a="http://schemas.openxmlformats.org/drawingml/2006/main" name="5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8.xml><?xml version="1.0" encoding="utf-8"?>
<a:theme xmlns:a="http://schemas.openxmlformats.org/drawingml/2006/main" name="6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9.xml><?xml version="1.0" encoding="utf-8"?>
<a:theme xmlns:a="http://schemas.openxmlformats.org/drawingml/2006/main" name="7_Media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3248</TotalTime>
  <Words>3739</Words>
  <Application>Microsoft Macintosh PowerPoint</Application>
  <PresentationFormat>On-screen Show (4:3)</PresentationFormat>
  <Paragraphs>451</Paragraphs>
  <Slides>56</Slides>
  <Notes>20</Notes>
  <HiddenSlides>0</HiddenSlides>
  <MMClips>0</MMClips>
  <ScaleCrop>false</ScaleCrop>
  <HeadingPairs>
    <vt:vector size="4" baseType="variant">
      <vt:variant>
        <vt:lpstr>Theme</vt:lpstr>
      </vt:variant>
      <vt:variant>
        <vt:i4>44</vt:i4>
      </vt:variant>
      <vt:variant>
        <vt:lpstr>Slide Titles</vt:lpstr>
      </vt:variant>
      <vt:variant>
        <vt:i4>56</vt:i4>
      </vt:variant>
    </vt:vector>
  </HeadingPairs>
  <TitlesOfParts>
    <vt:vector size="100" baseType="lpstr">
      <vt:lpstr>Breeze</vt:lpstr>
      <vt:lpstr>Median</vt:lpstr>
      <vt:lpstr>1_Median</vt:lpstr>
      <vt:lpstr>2_Median</vt:lpstr>
      <vt:lpstr>3_Median</vt:lpstr>
      <vt:lpstr>4_Median</vt:lpstr>
      <vt:lpstr>5_Median</vt:lpstr>
      <vt:lpstr>6_Median</vt:lpstr>
      <vt:lpstr>7_Median</vt:lpstr>
      <vt:lpstr>8_Median</vt:lpstr>
      <vt:lpstr>9_Median</vt:lpstr>
      <vt:lpstr>10_Median</vt:lpstr>
      <vt:lpstr>11_Median</vt:lpstr>
      <vt:lpstr>12_Median</vt:lpstr>
      <vt:lpstr>13_Median</vt:lpstr>
      <vt:lpstr>14_Median</vt:lpstr>
      <vt:lpstr>15_Median</vt:lpstr>
      <vt:lpstr>16_Median</vt:lpstr>
      <vt:lpstr>17_Median</vt:lpstr>
      <vt:lpstr>18_Median</vt:lpstr>
      <vt:lpstr>19_Median</vt:lpstr>
      <vt:lpstr>20_Median</vt:lpstr>
      <vt:lpstr>21_Median</vt:lpstr>
      <vt:lpstr>22_Median</vt:lpstr>
      <vt:lpstr>23_Median</vt:lpstr>
      <vt:lpstr>24_Median</vt:lpstr>
      <vt:lpstr>25_Median</vt:lpstr>
      <vt:lpstr>26_Median</vt:lpstr>
      <vt:lpstr>27_Median</vt:lpstr>
      <vt:lpstr>28_Median</vt:lpstr>
      <vt:lpstr>29_Median</vt:lpstr>
      <vt:lpstr>Office Theme</vt:lpstr>
      <vt:lpstr>1_Office Theme</vt:lpstr>
      <vt:lpstr>Edge</vt:lpstr>
      <vt:lpstr>1_Edge</vt:lpstr>
      <vt:lpstr>2_Edge</vt:lpstr>
      <vt:lpstr>3_Edge</vt:lpstr>
      <vt:lpstr>4_Edge</vt:lpstr>
      <vt:lpstr>5_Edge</vt:lpstr>
      <vt:lpstr>6_Edge</vt:lpstr>
      <vt:lpstr>7_Edge</vt:lpstr>
      <vt:lpstr>8_Edge</vt:lpstr>
      <vt:lpstr>9_Edge</vt:lpstr>
      <vt:lpstr>10_Edge</vt:lpstr>
      <vt:lpstr>Healthcare Reform and Immigration Status in California</vt:lpstr>
      <vt:lpstr>Speakers</vt:lpstr>
      <vt:lpstr>Basics of the Affordable Care Act</vt:lpstr>
      <vt:lpstr>ACLU of San Diego and Imperial Counties</vt:lpstr>
      <vt:lpstr>Overview</vt:lpstr>
      <vt:lpstr>Medi-Cal Expansion</vt:lpstr>
      <vt:lpstr>Covered California</vt:lpstr>
      <vt:lpstr>Covered California Cont.</vt:lpstr>
      <vt:lpstr>Residency</vt:lpstr>
      <vt:lpstr>Individual Mandate</vt:lpstr>
      <vt:lpstr>Exceptions to Individual Mandate</vt:lpstr>
      <vt:lpstr>Open Enrollment</vt:lpstr>
      <vt:lpstr>Special Enrollment Periods</vt:lpstr>
      <vt:lpstr>Resources</vt:lpstr>
      <vt:lpstr>Immigrants and  health care In  California </vt:lpstr>
      <vt:lpstr>National Immigration Law Center</vt:lpstr>
      <vt:lpstr>ROAD MAP</vt:lpstr>
      <vt:lpstr> Immigrants in California </vt:lpstr>
      <vt:lpstr>Mixed-Status Families</vt:lpstr>
      <vt:lpstr>Insurance and Health Care Access</vt:lpstr>
      <vt:lpstr>ROAD MAP</vt:lpstr>
      <vt:lpstr>Immigration Process </vt:lpstr>
      <vt:lpstr>Undocumented Immigrants</vt:lpstr>
      <vt:lpstr>Deferred Action for Childhood Arrivals</vt:lpstr>
      <vt:lpstr>Coverage Options in CA</vt:lpstr>
      <vt:lpstr>Federal Benefits Eligibility</vt:lpstr>
      <vt:lpstr>Qualified Immigrants</vt:lpstr>
      <vt:lpstr>More Qualified Immigrants</vt:lpstr>
      <vt:lpstr>State Flexibility</vt:lpstr>
      <vt:lpstr>Eligibility for Covered California</vt:lpstr>
      <vt:lpstr>Lawfully Present Immigrants</vt:lpstr>
      <vt:lpstr>DACA</vt:lpstr>
      <vt:lpstr>Undocumented Immigrants</vt:lpstr>
      <vt:lpstr>CA Programs Available Regardless of Status</vt:lpstr>
      <vt:lpstr>ROAD MAP</vt:lpstr>
      <vt:lpstr>Barriers</vt:lpstr>
      <vt:lpstr>Public Charge</vt:lpstr>
      <vt:lpstr> Verification</vt:lpstr>
      <vt:lpstr>SSNs</vt:lpstr>
      <vt:lpstr>Key Issues for Mixed-Status Families</vt:lpstr>
      <vt:lpstr>Immigration Enforcement</vt:lpstr>
      <vt:lpstr>Language Access</vt:lpstr>
      <vt:lpstr>Consumer Health Care Resources</vt:lpstr>
      <vt:lpstr>National Immigration Law Center: www.nilc.org   National Council of La Raza: www.nclr.org  National Health Law Program: www.healthlaw.org  Center on Budget and Policy Priorities:  www.cbpp.org  California Immigrant Policy Center: www.caimmigrant.org  </vt:lpstr>
      <vt:lpstr>Undocumented &amp; Uninsured  SB 1005 (Sen. Lara) Health for All  </vt:lpstr>
      <vt:lpstr>PowerPoint Presentation</vt:lpstr>
      <vt:lpstr>Why is Health4All important? </vt:lpstr>
      <vt:lpstr>Health For All-SB 1005</vt:lpstr>
      <vt:lpstr>Health For All-SB 1005</vt:lpstr>
      <vt:lpstr>Undocu-CARE-Van Fighting for health justice!</vt:lpstr>
      <vt:lpstr>PowerPoint Presentation</vt:lpstr>
      <vt:lpstr>Where are we now?</vt:lpstr>
      <vt:lpstr>How can I support?</vt:lpstr>
      <vt:lpstr>For More Information</vt:lpstr>
      <vt:lpstr>PowerPoint Presentation</vt:lpstr>
      <vt:lpstr>Contact The Speakers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Basics of the Affordable Care Act</dc:title>
  <dc:creator>Kellen Russoniello</dc:creator>
  <cp:lastModifiedBy>Kevin Aslanian</cp:lastModifiedBy>
  <cp:revision>33</cp:revision>
  <dcterms:created xsi:type="dcterms:W3CDTF">2014-05-09T22:46:17Z</dcterms:created>
  <dcterms:modified xsi:type="dcterms:W3CDTF">2014-05-23T11:04:31Z</dcterms:modified>
</cp:coreProperties>
</file>