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sldIdLst>
    <p:sldId id="256" r:id="rId2"/>
    <p:sldId id="275" r:id="rId3"/>
    <p:sldId id="276" r:id="rId4"/>
    <p:sldId id="277" r:id="rId5"/>
    <p:sldId id="291" r:id="rId6"/>
    <p:sldId id="278" r:id="rId7"/>
    <p:sldId id="289" r:id="rId8"/>
    <p:sldId id="290" r:id="rId9"/>
    <p:sldId id="292" r:id="rId10"/>
    <p:sldId id="293" r:id="rId11"/>
    <p:sldId id="294" r:id="rId12"/>
    <p:sldId id="313" r:id="rId13"/>
    <p:sldId id="314" r:id="rId14"/>
    <p:sldId id="258" r:id="rId15"/>
    <p:sldId id="315" r:id="rId16"/>
    <p:sldId id="259" r:id="rId17"/>
    <p:sldId id="316" r:id="rId18"/>
    <p:sldId id="261" r:id="rId19"/>
    <p:sldId id="262" r:id="rId20"/>
    <p:sldId id="263" r:id="rId21"/>
    <p:sldId id="264" r:id="rId22"/>
    <p:sldId id="265" r:id="rId23"/>
    <p:sldId id="266" r:id="rId24"/>
    <p:sldId id="267" r:id="rId25"/>
    <p:sldId id="268" r:id="rId26"/>
    <p:sldId id="269" r:id="rId27"/>
    <p:sldId id="317" r:id="rId28"/>
    <p:sldId id="318" r:id="rId29"/>
  </p:sldIdLst>
  <p:sldSz cx="12192000"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79"/>
    <p:restoredTop sz="96327"/>
  </p:normalViewPr>
  <p:slideViewPr>
    <p:cSldViewPr snapToGrid="0">
      <p:cViewPr varScale="1">
        <p:scale>
          <a:sx n="123" d="100"/>
          <a:sy n="123" d="100"/>
        </p:scale>
        <p:origin x="119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Graphic 1" descr="Tag=AccentColor&#10;Flavor=Light&#10;Target=Fill">
            <a:extLst>
              <a:ext uri="{FF2B5EF4-FFF2-40B4-BE49-F238E27FC236}">
                <a16:creationId xmlns:a16="http://schemas.microsoft.com/office/drawing/2014/main" id="{0D57E7FA-E8FC-45AC-868F-CDC8144939D6}"/>
              </a:ext>
            </a:extLst>
          </p:cNvPr>
          <p:cNvSpPr/>
          <p:nvPr/>
        </p:nvSpPr>
        <p:spPr>
          <a:xfrm rot="10800000" flipV="1">
            <a:off x="2599856" y="527563"/>
            <a:ext cx="6992292" cy="5102484"/>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sz="1801"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1508761" y="1591056"/>
            <a:ext cx="5705856" cy="3264408"/>
          </a:xfrm>
        </p:spPr>
        <p:txBody>
          <a:bodyPr anchor="b">
            <a:normAutofit/>
          </a:bodyPr>
          <a:lstStyle>
            <a:lvl1pPr algn="l">
              <a:defRPr sz="4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1524000" y="4928616"/>
            <a:ext cx="5705856" cy="996696"/>
          </a:xfrm>
        </p:spPr>
        <p:txBody>
          <a:bodyPr/>
          <a:lstStyle>
            <a:lvl1pPr marL="0" indent="0" algn="l">
              <a:buNone/>
              <a:defRPr sz="2402" cap="all" baseline="0"/>
            </a:lvl1pPr>
            <a:lvl2pPr marL="457193" indent="0" algn="ctr">
              <a:buNone/>
              <a:defRPr sz="2000"/>
            </a:lvl2pPr>
            <a:lvl3pPr marL="914390" indent="0" algn="ctr">
              <a:buNone/>
              <a:defRPr sz="1801"/>
            </a:lvl3pPr>
            <a:lvl4pPr marL="1371583" indent="0" algn="ctr">
              <a:buNone/>
              <a:defRPr sz="1600"/>
            </a:lvl4pPr>
            <a:lvl5pPr marL="1828777" indent="0" algn="ctr">
              <a:buNone/>
              <a:defRPr sz="1600"/>
            </a:lvl5pPr>
            <a:lvl6pPr marL="2285972" indent="0" algn="ctr">
              <a:buNone/>
              <a:defRPr sz="1600"/>
            </a:lvl6pPr>
            <a:lvl7pPr marL="2743167" indent="0" algn="ctr">
              <a:buNone/>
              <a:defRPr sz="1600"/>
            </a:lvl7pPr>
            <a:lvl8pPr marL="3200360" indent="0" algn="ctr">
              <a:buNone/>
              <a:defRPr sz="1600"/>
            </a:lvl8pPr>
            <a:lvl9pPr marL="3657555"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CE951E3-0794-422C-AF76-0AD4A7FB19EB}"/>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114EBFA8-0291-4D77-A9D9-B17FC2382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AC4D4-C4EE-4624-A329-C608A1D5AFE1}"/>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479321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8" y="1332237"/>
            <a:ext cx="5263732" cy="3841103"/>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sz="1801"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4" y="2523744"/>
            <a:ext cx="3831337" cy="1453896"/>
          </a:xfrm>
        </p:spPr>
        <p:txBody>
          <a:bodyPr anchor="b"/>
          <a:lstStyle>
            <a:lvl1pPr algn="ct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7" cy="5568696"/>
          </a:xfrm>
        </p:spPr>
        <p:txBody>
          <a:bodyPr/>
          <a:lstStyle>
            <a:lvl1pPr marL="0" indent="0">
              <a:buNone/>
              <a:defRPr sz="3200"/>
            </a:lvl1pPr>
            <a:lvl2pPr marL="457193" indent="0">
              <a:buNone/>
              <a:defRPr sz="2800"/>
            </a:lvl2pPr>
            <a:lvl3pPr marL="914390" indent="0">
              <a:buNone/>
              <a:defRPr sz="2402"/>
            </a:lvl3pPr>
            <a:lvl4pPr marL="1371583" indent="0">
              <a:buNone/>
              <a:defRPr sz="2000"/>
            </a:lvl4pPr>
            <a:lvl5pPr marL="1828777" indent="0">
              <a:buNone/>
              <a:defRPr sz="2000"/>
            </a:lvl5pPr>
            <a:lvl6pPr marL="2285972" indent="0">
              <a:buNone/>
              <a:defRPr sz="2000"/>
            </a:lvl6pPr>
            <a:lvl7pPr marL="2743167" indent="0">
              <a:buNone/>
              <a:defRPr sz="2000"/>
            </a:lvl7pPr>
            <a:lvl8pPr marL="3200360" indent="0">
              <a:buNone/>
              <a:defRPr sz="2000"/>
            </a:lvl8pPr>
            <a:lvl9pPr marL="3657555"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6" y="4087368"/>
            <a:ext cx="3319273" cy="649224"/>
          </a:xfrm>
        </p:spPr>
        <p:txBody>
          <a:bodyPr>
            <a:noAutofit/>
          </a:bodyPr>
          <a:lstStyle>
            <a:lvl1pPr marL="0" indent="0" algn="ctr">
              <a:buNone/>
              <a:defRPr sz="2000" cap="all" baseline="0"/>
            </a:lvl1pPr>
            <a:lvl2pPr marL="457193" indent="0">
              <a:buNone/>
              <a:defRPr sz="1401"/>
            </a:lvl2pPr>
            <a:lvl3pPr marL="914390" indent="0">
              <a:buNone/>
              <a:defRPr sz="1200"/>
            </a:lvl3pPr>
            <a:lvl4pPr marL="1371583" indent="0">
              <a:buNone/>
              <a:defRPr sz="1001"/>
            </a:lvl4pPr>
            <a:lvl5pPr marL="1828777" indent="0">
              <a:buNone/>
              <a:defRPr sz="1001"/>
            </a:lvl5pPr>
            <a:lvl6pPr marL="2285972" indent="0">
              <a:buNone/>
              <a:defRPr sz="1001"/>
            </a:lvl6pPr>
            <a:lvl7pPr marL="2743167" indent="0">
              <a:buNone/>
              <a:defRPr sz="1001"/>
            </a:lvl7pPr>
            <a:lvl8pPr marL="3200360" indent="0">
              <a:buNone/>
              <a:defRPr sz="1001"/>
            </a:lvl8pPr>
            <a:lvl9pPr marL="3657555"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67524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C888B-58B8-4428-8B1D-4E26FC5DD5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14F67B-D516-42FA-A2CA-2DCD37CFE8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2BA5FF-4919-4FF8-9C04-06CE156B762F}"/>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CBEDA970-128E-4150-8E5A-A1B056E835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C6CD1-EE5E-42EF-B76D-BB803BA6AB5E}"/>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092583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0C2A1B-34CA-4877-9435-D77DF325757F}"/>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255E5E-4A81-44CC-8D99-F56E625D4632}"/>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9CEECF-A221-4ECC-AD9C-E197D516D24C}"/>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018F41AE-0DDE-49ED-9F0C-E0E16F599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47FB7-77F0-4C43-B81E-D04B31C953D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129044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2" y="315112"/>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sz="1801"/>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2"/>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1" y="2011680"/>
            <a:ext cx="10515602"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2794874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9" y="1"/>
            <a:ext cx="4143986"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sz="1801"/>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1"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1" y="4279393"/>
            <a:ext cx="5266944" cy="1500187"/>
          </a:xfrm>
        </p:spPr>
        <p:txBody>
          <a:bodyPr/>
          <a:lstStyle>
            <a:lvl1pPr marL="0" indent="0">
              <a:buNone/>
              <a:defRPr sz="2402" cap="all" baseline="0">
                <a:solidFill>
                  <a:schemeClr val="tx1"/>
                </a:solidFill>
              </a:defRPr>
            </a:lvl1pPr>
            <a:lvl2pPr marL="457193" indent="0">
              <a:buNone/>
              <a:defRPr sz="2000">
                <a:solidFill>
                  <a:schemeClr val="tx1">
                    <a:tint val="75000"/>
                  </a:schemeClr>
                </a:solidFill>
              </a:defRPr>
            </a:lvl2pPr>
            <a:lvl3pPr marL="914390" indent="0">
              <a:buNone/>
              <a:defRPr sz="1801">
                <a:solidFill>
                  <a:schemeClr val="tx1">
                    <a:tint val="75000"/>
                  </a:schemeClr>
                </a:solidFill>
              </a:defRPr>
            </a:lvl3pPr>
            <a:lvl4pPr marL="1371583" indent="0">
              <a:buNone/>
              <a:defRPr sz="1600">
                <a:solidFill>
                  <a:schemeClr val="tx1">
                    <a:tint val="75000"/>
                  </a:schemeClr>
                </a:solidFill>
              </a:defRPr>
            </a:lvl4pPr>
            <a:lvl5pPr marL="1828777" indent="0">
              <a:buNone/>
              <a:defRPr sz="1600">
                <a:solidFill>
                  <a:schemeClr val="tx1">
                    <a:tint val="75000"/>
                  </a:schemeClr>
                </a:solidFill>
              </a:defRPr>
            </a:lvl5pPr>
            <a:lvl6pPr marL="2285972" indent="0">
              <a:buNone/>
              <a:defRPr sz="1600">
                <a:solidFill>
                  <a:schemeClr val="tx1">
                    <a:tint val="75000"/>
                  </a:schemeClr>
                </a:solidFill>
              </a:defRPr>
            </a:lvl6pPr>
            <a:lvl7pPr marL="2743167" indent="0">
              <a:buNone/>
              <a:defRPr sz="1600">
                <a:solidFill>
                  <a:schemeClr val="tx1">
                    <a:tint val="75000"/>
                  </a:schemeClr>
                </a:solidFill>
              </a:defRPr>
            </a:lvl7pPr>
            <a:lvl8pPr marL="3200360" indent="0">
              <a:buNone/>
              <a:defRPr sz="1600">
                <a:solidFill>
                  <a:schemeClr val="tx1">
                    <a:tint val="75000"/>
                  </a:schemeClr>
                </a:solidFill>
              </a:defRPr>
            </a:lvl8pPr>
            <a:lvl9pPr marL="3657555"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33115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2" y="315112"/>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sz="1801"/>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2"/>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3"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9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6802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2" y="315112"/>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sz="1801"/>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6"/>
            <a:ext cx="10515602" cy="1325563"/>
          </a:xfrm>
        </p:spPr>
        <p:txBody>
          <a:bodyPr>
            <a:normAutofit/>
          </a:bodyPr>
          <a:lstStyle>
            <a:lvl1pPr>
              <a:defRPr sz="4002"/>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90" y="2011680"/>
            <a:ext cx="4937760" cy="950976"/>
          </a:xfrm>
        </p:spPr>
        <p:txBody>
          <a:bodyPr anchor="b">
            <a:normAutofit/>
          </a:bodyPr>
          <a:lstStyle>
            <a:lvl1pPr marL="0" indent="0">
              <a:buNone/>
              <a:defRPr sz="2800" b="1"/>
            </a:lvl1pPr>
            <a:lvl2pPr marL="457193" indent="0">
              <a:buNone/>
              <a:defRPr sz="2000" b="1"/>
            </a:lvl2pPr>
            <a:lvl3pPr marL="914390" indent="0">
              <a:buNone/>
              <a:defRPr sz="1801" b="1"/>
            </a:lvl3pPr>
            <a:lvl4pPr marL="1371583" indent="0">
              <a:buNone/>
              <a:defRPr sz="1600" b="1"/>
            </a:lvl4pPr>
            <a:lvl5pPr marL="1828777" indent="0">
              <a:buNone/>
              <a:defRPr sz="1600" b="1"/>
            </a:lvl5pPr>
            <a:lvl6pPr marL="2285972" indent="0">
              <a:buNone/>
              <a:defRPr sz="1600" b="1"/>
            </a:lvl6pPr>
            <a:lvl7pPr marL="2743167" indent="0">
              <a:buNone/>
              <a:defRPr sz="1600" b="1"/>
            </a:lvl7pPr>
            <a:lvl8pPr marL="3200360" indent="0">
              <a:buNone/>
              <a:defRPr sz="1600" b="1"/>
            </a:lvl8pPr>
            <a:lvl9pPr marL="3657555"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90"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90" y="2011680"/>
            <a:ext cx="4937760" cy="950976"/>
          </a:xfrm>
        </p:spPr>
        <p:txBody>
          <a:bodyPr anchor="b">
            <a:normAutofit/>
          </a:bodyPr>
          <a:lstStyle>
            <a:lvl1pPr marL="0" indent="0">
              <a:buNone/>
              <a:defRPr sz="2800" b="1"/>
            </a:lvl1pPr>
            <a:lvl2pPr marL="457193" indent="0">
              <a:buNone/>
              <a:defRPr sz="2000" b="1"/>
            </a:lvl2pPr>
            <a:lvl3pPr marL="914390" indent="0">
              <a:buNone/>
              <a:defRPr sz="1801" b="1"/>
            </a:lvl3pPr>
            <a:lvl4pPr marL="1371583" indent="0">
              <a:buNone/>
              <a:defRPr sz="1600" b="1"/>
            </a:lvl4pPr>
            <a:lvl5pPr marL="1828777" indent="0">
              <a:buNone/>
              <a:defRPr sz="1600" b="1"/>
            </a:lvl5pPr>
            <a:lvl6pPr marL="2285972" indent="0">
              <a:buNone/>
              <a:defRPr sz="1600" b="1"/>
            </a:lvl6pPr>
            <a:lvl7pPr marL="2743167" indent="0">
              <a:buNone/>
              <a:defRPr sz="1600" b="1"/>
            </a:lvl7pPr>
            <a:lvl8pPr marL="3200360" indent="0">
              <a:buNone/>
              <a:defRPr sz="1600" b="1"/>
            </a:lvl8pPr>
            <a:lvl9pPr marL="3657555"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90" y="3127248"/>
            <a:ext cx="4937760" cy="30632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63534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41" y="181597"/>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alpha val="20000"/>
            </a:schemeClr>
          </a:solidFill>
          <a:ln w="32707" cap="flat">
            <a:noFill/>
            <a:prstDash val="solid"/>
            <a:miter/>
          </a:ln>
        </p:spPr>
        <p:txBody>
          <a:bodyPr rtlCol="0" anchor="ctr"/>
          <a:lstStyle/>
          <a:p>
            <a:endParaRPr lang="en-US" sz="1801"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2843786" y="1572768"/>
            <a:ext cx="6501385" cy="4096512"/>
          </a:xfrm>
        </p:spPr>
        <p:txBody>
          <a:bodyPr>
            <a:normAutofit/>
          </a:bodyPr>
          <a:lstStyle>
            <a:lvl1pPr algn="ctr">
              <a:defRPr sz="4002"/>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268139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1">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3976734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2">
    <p:spTree>
      <p:nvGrpSpPr>
        <p:cNvPr id="1" name=""/>
        <p:cNvGrpSpPr/>
        <p:nvPr/>
      </p:nvGrpSpPr>
      <p:grpSpPr>
        <a:xfrm>
          <a:off x="0" y="0"/>
          <a:ext cx="0" cy="0"/>
          <a:chOff x="0" y="0"/>
          <a:chExt cx="0" cy="0"/>
        </a:xfrm>
      </p:grpSpPr>
      <p:sp>
        <p:nvSpPr>
          <p:cNvPr id="6" name="Freeform: Shape 5" descr="Mask ID=&#10;Mask position=bottom, center&#10;Mask family= brushstroke, landscape, wide">
            <a:extLst>
              <a:ext uri="{FF2B5EF4-FFF2-40B4-BE49-F238E27FC236}">
                <a16:creationId xmlns:a16="http://schemas.microsoft.com/office/drawing/2014/main" id="{736BF44D-E8DD-45FA-931D-CBCC67D57944}"/>
              </a:ext>
            </a:extLst>
          </p:cNvPr>
          <p:cNvSpPr/>
          <p:nvPr/>
        </p:nvSpPr>
        <p:spPr>
          <a:xfrm>
            <a:off x="1768102"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accent1">
              <a:alpha val="20000"/>
            </a:schemeClr>
          </a:solidFill>
          <a:ln w="32707" cap="flat">
            <a:noFill/>
            <a:prstDash val="solid"/>
            <a:miter/>
          </a:ln>
        </p:spPr>
        <p:txBody>
          <a:bodyPr wrap="square" rtlCol="0" anchor="ctr">
            <a:noAutofit/>
          </a:bodyPr>
          <a:lstStyle/>
          <a:p>
            <a:endParaRPr lang="en-US" sz="1801"/>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1814071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9" y="0"/>
            <a:ext cx="7472380"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sz="1801">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90" y="640080"/>
            <a:ext cx="3886201"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72" y="640080"/>
            <a:ext cx="4489705" cy="5596128"/>
          </a:xfrm>
        </p:spPr>
        <p:txBody>
          <a:bodyPr anchor="ctr"/>
          <a:lstStyle>
            <a:lvl1pPr>
              <a:defRPr sz="3200"/>
            </a:lvl1pPr>
            <a:lvl2pPr>
              <a:defRPr sz="2800"/>
            </a:lvl2pPr>
            <a:lvl3pPr>
              <a:defRPr sz="2402"/>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90" y="3776472"/>
            <a:ext cx="3886201" cy="2468880"/>
          </a:xfrm>
        </p:spPr>
        <p:txBody>
          <a:bodyPr/>
          <a:lstStyle>
            <a:lvl1pPr marL="0" indent="0">
              <a:buNone/>
              <a:defRPr sz="1600"/>
            </a:lvl1pPr>
            <a:lvl2pPr marL="457193" indent="0">
              <a:buNone/>
              <a:defRPr sz="1401"/>
            </a:lvl2pPr>
            <a:lvl3pPr marL="914390" indent="0">
              <a:buNone/>
              <a:defRPr sz="1200"/>
            </a:lvl3pPr>
            <a:lvl4pPr marL="1371583" indent="0">
              <a:buNone/>
              <a:defRPr sz="1001"/>
            </a:lvl4pPr>
            <a:lvl5pPr marL="1828777" indent="0">
              <a:buNone/>
              <a:defRPr sz="1001"/>
            </a:lvl5pPr>
            <a:lvl6pPr marL="2285972" indent="0">
              <a:buNone/>
              <a:defRPr sz="1001"/>
            </a:lvl6pPr>
            <a:lvl7pPr marL="2743167" indent="0">
              <a:buNone/>
              <a:defRPr sz="1001"/>
            </a:lvl7pPr>
            <a:lvl8pPr marL="3200360" indent="0">
              <a:buNone/>
              <a:defRPr sz="1001"/>
            </a:lvl8pPr>
            <a:lvl9pPr marL="3657555"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fld id="{3C04E684-10F4-4CC3-A0B9-F03AA7BE37CF}" type="datetimeFigureOut">
              <a:rPr lang="en-US" smtClean="0"/>
              <a:t>10/16/23</a:t>
            </a:fld>
            <a:endParaRPr lang="en-US"/>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endParaRPr lang="en-US"/>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51845F5A-061D-4825-9AE9-D7794091C6CF}" type="slidenum">
              <a:rPr lang="en-US" smtClean="0"/>
              <a:t>‹#›</a:t>
            </a:fld>
            <a:endParaRPr lang="en-US"/>
          </a:p>
        </p:txBody>
      </p:sp>
    </p:spTree>
    <p:extLst>
      <p:ext uri="{BB962C8B-B14F-4D97-AF65-F5344CB8AC3E}">
        <p14:creationId xmlns:p14="http://schemas.microsoft.com/office/powerpoint/2010/main" val="57193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1" y="365126"/>
            <a:ext cx="10515602"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1" y="1825625"/>
            <a:ext cx="10515602"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3"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4E684-10F4-4CC3-A0B9-F03AA7BE37CF}" type="datetimeFigureOut">
              <a:rPr lang="en-US" smtClean="0"/>
              <a:t>10/16/23</a:t>
            </a:fld>
            <a:endParaRPr lang="en-US"/>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1" y="6356352"/>
            <a:ext cx="411480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5F5A-061D-4825-9AE9-D7794091C6CF}" type="slidenum">
              <a:rPr lang="en-US" smtClean="0"/>
              <a:t>‹#›</a:t>
            </a:fld>
            <a:endParaRPr lang="en-US"/>
          </a:p>
        </p:txBody>
      </p:sp>
    </p:spTree>
    <p:extLst>
      <p:ext uri="{BB962C8B-B14F-4D97-AF65-F5344CB8AC3E}">
        <p14:creationId xmlns:p14="http://schemas.microsoft.com/office/powerpoint/2010/main" val="210329111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40" r:id="rId5"/>
    <p:sldLayoutId id="2147483741" r:id="rId6"/>
    <p:sldLayoutId id="2147483747" r:id="rId7"/>
    <p:sldLayoutId id="2147483742" r:id="rId8"/>
    <p:sldLayoutId id="2147483743" r:id="rId9"/>
    <p:sldLayoutId id="2147483744" r:id="rId10"/>
    <p:sldLayoutId id="2147483745" r:id="rId11"/>
    <p:sldLayoutId id="2147483746" r:id="rId12"/>
  </p:sldLayoutIdLst>
  <p:txStyles>
    <p:titleStyle>
      <a:lvl1pPr algn="l" defTabSz="914390" rtl="0" eaLnBrk="1" latinLnBrk="0" hangingPunct="1">
        <a:lnSpc>
          <a:spcPct val="90000"/>
        </a:lnSpc>
        <a:spcBef>
          <a:spcPct val="0"/>
        </a:spcBef>
        <a:buNone/>
        <a:defRPr sz="4002" i="0" kern="1200">
          <a:solidFill>
            <a:schemeClr val="tx1"/>
          </a:solidFill>
          <a:latin typeface="+mj-lt"/>
          <a:ea typeface="+mj-ea"/>
          <a:cs typeface="+mj-cs"/>
        </a:defRPr>
      </a:lvl1pPr>
    </p:titleStyle>
    <p:bodyStyle>
      <a:lvl1pPr marL="228598" indent="-228598" algn="l" defTabSz="914390" rtl="0" eaLnBrk="1" latinLnBrk="0" hangingPunct="1">
        <a:lnSpc>
          <a:spcPct val="10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792" indent="-228598" algn="l" defTabSz="914390" rtl="0" eaLnBrk="1" latinLnBrk="0" hangingPunct="1">
        <a:lnSpc>
          <a:spcPct val="100000"/>
        </a:lnSpc>
        <a:spcBef>
          <a:spcPts val="500"/>
        </a:spcBef>
        <a:buFont typeface="Arial" panose="020B0604020202020204" pitchFamily="34" charset="0"/>
        <a:buChar char="•"/>
        <a:defRPr sz="2402" kern="1200">
          <a:solidFill>
            <a:schemeClr val="tx1"/>
          </a:solidFill>
          <a:latin typeface="+mn-lt"/>
          <a:ea typeface="+mn-ea"/>
          <a:cs typeface="+mn-cs"/>
        </a:defRPr>
      </a:lvl2pPr>
      <a:lvl3pPr marL="1142989" indent="-228598" algn="l" defTabSz="91439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82" indent="-228598" algn="l" defTabSz="914390" rtl="0" eaLnBrk="1" latinLnBrk="0" hangingPunct="1">
        <a:lnSpc>
          <a:spcPct val="10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375" indent="-228598" algn="l" defTabSz="914390" rtl="0" eaLnBrk="1" latinLnBrk="0" hangingPunct="1">
        <a:lnSpc>
          <a:spcPct val="10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568" indent="-228598" algn="l" defTabSz="91439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765" indent="-228598" algn="l" defTabSz="91439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958" indent="-228598" algn="l" defTabSz="91439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152" indent="-228598" algn="l" defTabSz="91439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390" rtl="0" eaLnBrk="1" latinLnBrk="0" hangingPunct="1">
        <a:defRPr sz="1801" kern="1200">
          <a:solidFill>
            <a:schemeClr val="tx1"/>
          </a:solidFill>
          <a:latin typeface="+mn-lt"/>
          <a:ea typeface="+mn-ea"/>
          <a:cs typeface="+mn-cs"/>
        </a:defRPr>
      </a:lvl1pPr>
      <a:lvl2pPr marL="457193" algn="l" defTabSz="914390" rtl="0" eaLnBrk="1" latinLnBrk="0" hangingPunct="1">
        <a:defRPr sz="1801" kern="1200">
          <a:solidFill>
            <a:schemeClr val="tx1"/>
          </a:solidFill>
          <a:latin typeface="+mn-lt"/>
          <a:ea typeface="+mn-ea"/>
          <a:cs typeface="+mn-cs"/>
        </a:defRPr>
      </a:lvl2pPr>
      <a:lvl3pPr marL="914390" algn="l" defTabSz="914390" rtl="0" eaLnBrk="1" latinLnBrk="0" hangingPunct="1">
        <a:defRPr sz="1801" kern="1200">
          <a:solidFill>
            <a:schemeClr val="tx1"/>
          </a:solidFill>
          <a:latin typeface="+mn-lt"/>
          <a:ea typeface="+mn-ea"/>
          <a:cs typeface="+mn-cs"/>
        </a:defRPr>
      </a:lvl3pPr>
      <a:lvl4pPr marL="1371583" algn="l" defTabSz="914390" rtl="0" eaLnBrk="1" latinLnBrk="0" hangingPunct="1">
        <a:defRPr sz="1801" kern="1200">
          <a:solidFill>
            <a:schemeClr val="tx1"/>
          </a:solidFill>
          <a:latin typeface="+mn-lt"/>
          <a:ea typeface="+mn-ea"/>
          <a:cs typeface="+mn-cs"/>
        </a:defRPr>
      </a:lvl4pPr>
      <a:lvl5pPr marL="1828777" algn="l" defTabSz="914390" rtl="0" eaLnBrk="1" latinLnBrk="0" hangingPunct="1">
        <a:defRPr sz="1801" kern="1200">
          <a:solidFill>
            <a:schemeClr val="tx1"/>
          </a:solidFill>
          <a:latin typeface="+mn-lt"/>
          <a:ea typeface="+mn-ea"/>
          <a:cs typeface="+mn-cs"/>
        </a:defRPr>
      </a:lvl5pPr>
      <a:lvl6pPr marL="2285972" algn="l" defTabSz="914390" rtl="0" eaLnBrk="1" latinLnBrk="0" hangingPunct="1">
        <a:defRPr sz="1801" kern="1200">
          <a:solidFill>
            <a:schemeClr val="tx1"/>
          </a:solidFill>
          <a:latin typeface="+mn-lt"/>
          <a:ea typeface="+mn-ea"/>
          <a:cs typeface="+mn-cs"/>
        </a:defRPr>
      </a:lvl6pPr>
      <a:lvl7pPr marL="2743167" algn="l" defTabSz="914390" rtl="0" eaLnBrk="1" latinLnBrk="0" hangingPunct="1">
        <a:defRPr sz="1801" kern="1200">
          <a:solidFill>
            <a:schemeClr val="tx1"/>
          </a:solidFill>
          <a:latin typeface="+mn-lt"/>
          <a:ea typeface="+mn-ea"/>
          <a:cs typeface="+mn-cs"/>
        </a:defRPr>
      </a:lvl7pPr>
      <a:lvl8pPr marL="3200360" algn="l" defTabSz="914390" rtl="0" eaLnBrk="1" latinLnBrk="0" hangingPunct="1">
        <a:defRPr sz="1801" kern="1200">
          <a:solidFill>
            <a:schemeClr val="tx1"/>
          </a:solidFill>
          <a:latin typeface="+mn-lt"/>
          <a:ea typeface="+mn-ea"/>
          <a:cs typeface="+mn-cs"/>
        </a:defRPr>
      </a:lvl8pPr>
      <a:lvl9pPr marL="3657555" algn="l" defTabSz="914390"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dss.cahwnet.gov/lettersnotices/entres/getinfo/coletters/pdf/ExpeditedHearingACL.PDF" TargetMode="External"/><Relationship Id="rId2" Type="http://schemas.openxmlformats.org/officeDocument/2006/relationships/hyperlink" Target="http://www.ccwro.org/index.php?option=com_docman&amp;Itemid=7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cdss.ca.gov/cdssweb/entres/forms/english/cw4.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cdss.ca.gov/lettersnotices/entres/getinfo/acl/2013/13-40.pdf" TargetMode="External"/><Relationship Id="rId2" Type="http://schemas.openxmlformats.org/officeDocument/2006/relationships/hyperlink" Target="https://acms.dss.ca.gov/acms/page.request.do?page=public.intakeFor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5DA1D8-E874-4205-B6D5-557E0C072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pic>
        <p:nvPicPr>
          <p:cNvPr id="4" name="Picture 3" descr="A marble with brown and aqua colors">
            <a:extLst>
              <a:ext uri="{FF2B5EF4-FFF2-40B4-BE49-F238E27FC236}">
                <a16:creationId xmlns:a16="http://schemas.microsoft.com/office/drawing/2014/main" id="{C7C25741-DD97-F3E7-0E3B-610723163B59}"/>
              </a:ext>
            </a:extLst>
          </p:cNvPr>
          <p:cNvPicPr>
            <a:picLocks noChangeAspect="1"/>
          </p:cNvPicPr>
          <p:nvPr/>
        </p:nvPicPr>
        <p:blipFill rotWithShape="1">
          <a:blip r:embed="rId2"/>
          <a:srcRect t="4492" b="16283"/>
          <a:stretch/>
        </p:blipFill>
        <p:spPr>
          <a:xfrm>
            <a:off x="22" y="11"/>
            <a:ext cx="12191980" cy="6857989"/>
          </a:xfrm>
          <a:custGeom>
            <a:avLst/>
            <a:gdLst/>
            <a:ahLst/>
            <a:cxnLst/>
            <a:rect l="l" t="t" r="r" b="b"/>
            <a:pathLst>
              <a:path w="12192000" h="6858000">
                <a:moveTo>
                  <a:pt x="5712609" y="3740816"/>
                </a:moveTo>
                <a:cubicBezTo>
                  <a:pt x="5738974" y="3758821"/>
                  <a:pt x="5765337" y="3776826"/>
                  <a:pt x="5791702" y="3794831"/>
                </a:cubicBezTo>
                <a:cubicBezTo>
                  <a:pt x="5776911" y="3790330"/>
                  <a:pt x="5760836" y="3785829"/>
                  <a:pt x="5745403" y="3781327"/>
                </a:cubicBezTo>
                <a:cubicBezTo>
                  <a:pt x="5732542" y="3770394"/>
                  <a:pt x="5719038" y="3760108"/>
                  <a:pt x="5706178" y="3748531"/>
                </a:cubicBezTo>
                <a:cubicBezTo>
                  <a:pt x="5708106" y="3745959"/>
                  <a:pt x="5710678" y="3743389"/>
                  <a:pt x="5712609" y="3740816"/>
                </a:cubicBezTo>
                <a:close/>
                <a:moveTo>
                  <a:pt x="6185882" y="2838635"/>
                </a:moveTo>
                <a:cubicBezTo>
                  <a:pt x="6344070" y="2946665"/>
                  <a:pt x="6502257" y="3055338"/>
                  <a:pt x="6660444" y="3163369"/>
                </a:cubicBezTo>
                <a:cubicBezTo>
                  <a:pt x="6657871" y="3165941"/>
                  <a:pt x="6655942" y="3168513"/>
                  <a:pt x="6653370" y="3171086"/>
                </a:cubicBezTo>
                <a:cubicBezTo>
                  <a:pt x="6479751" y="3079774"/>
                  <a:pt x="6315776" y="2978175"/>
                  <a:pt x="6185882" y="2838635"/>
                </a:cubicBezTo>
                <a:close/>
                <a:moveTo>
                  <a:pt x="0" y="0"/>
                </a:moveTo>
                <a:lnTo>
                  <a:pt x="12192000" y="0"/>
                </a:lnTo>
                <a:lnTo>
                  <a:pt x="12192000" y="3164490"/>
                </a:lnTo>
                <a:lnTo>
                  <a:pt x="11988395" y="3196744"/>
                </a:lnTo>
                <a:cubicBezTo>
                  <a:pt x="11473771" y="3266864"/>
                  <a:pt x="10861963" y="3302908"/>
                  <a:pt x="10185568" y="3253395"/>
                </a:cubicBezTo>
                <a:cubicBezTo>
                  <a:pt x="10116120" y="3248250"/>
                  <a:pt x="10050531" y="3245034"/>
                  <a:pt x="9983655" y="3242463"/>
                </a:cubicBezTo>
                <a:cubicBezTo>
                  <a:pt x="9392061" y="3216097"/>
                  <a:pt x="8811401" y="3203236"/>
                  <a:pt x="8566404" y="3171728"/>
                </a:cubicBezTo>
                <a:cubicBezTo>
                  <a:pt x="8374779" y="3146650"/>
                  <a:pt x="7394792" y="2934448"/>
                  <a:pt x="7107354" y="2755040"/>
                </a:cubicBezTo>
                <a:cubicBezTo>
                  <a:pt x="6813486" y="2571132"/>
                  <a:pt x="6536339" y="2367932"/>
                  <a:pt x="6260475" y="2164090"/>
                </a:cubicBezTo>
                <a:cubicBezTo>
                  <a:pt x="6140870" y="2075993"/>
                  <a:pt x="6013549" y="1995614"/>
                  <a:pt x="5905518" y="1894658"/>
                </a:cubicBezTo>
                <a:cubicBezTo>
                  <a:pt x="5797490" y="1793059"/>
                  <a:pt x="5694605" y="1687600"/>
                  <a:pt x="5577572" y="1593717"/>
                </a:cubicBezTo>
                <a:cubicBezTo>
                  <a:pt x="5544133" y="1566709"/>
                  <a:pt x="5510696" y="1537773"/>
                  <a:pt x="5461824" y="1533271"/>
                </a:cubicBezTo>
                <a:cubicBezTo>
                  <a:pt x="5450893" y="1531985"/>
                  <a:pt x="5439318" y="1532628"/>
                  <a:pt x="5428386" y="1533913"/>
                </a:cubicBezTo>
                <a:cubicBezTo>
                  <a:pt x="5416169" y="1535200"/>
                  <a:pt x="5406523" y="1541630"/>
                  <a:pt x="5402021" y="1552562"/>
                </a:cubicBezTo>
                <a:cubicBezTo>
                  <a:pt x="5397521" y="1564781"/>
                  <a:pt x="5405238" y="1571853"/>
                  <a:pt x="5414239" y="1578283"/>
                </a:cubicBezTo>
                <a:cubicBezTo>
                  <a:pt x="5420670" y="1582785"/>
                  <a:pt x="5427099" y="1589859"/>
                  <a:pt x="5435459" y="1591144"/>
                </a:cubicBezTo>
                <a:cubicBezTo>
                  <a:pt x="5488833" y="1598861"/>
                  <a:pt x="5508766" y="1638086"/>
                  <a:pt x="5533844" y="1672809"/>
                </a:cubicBezTo>
                <a:cubicBezTo>
                  <a:pt x="5544776" y="1687600"/>
                  <a:pt x="5556350" y="1699175"/>
                  <a:pt x="5536417" y="1720394"/>
                </a:cubicBezTo>
                <a:cubicBezTo>
                  <a:pt x="5519055" y="1739042"/>
                  <a:pt x="5537059" y="1748689"/>
                  <a:pt x="5555063" y="1753834"/>
                </a:cubicBezTo>
                <a:cubicBezTo>
                  <a:pt x="5580142" y="1760906"/>
                  <a:pt x="5609722" y="1759621"/>
                  <a:pt x="5638015" y="1782770"/>
                </a:cubicBezTo>
                <a:cubicBezTo>
                  <a:pt x="5531915" y="1784699"/>
                  <a:pt x="5486902" y="1723611"/>
                  <a:pt x="5438676" y="1667022"/>
                </a:cubicBezTo>
                <a:cubicBezTo>
                  <a:pt x="5420670" y="1646446"/>
                  <a:pt x="5408453" y="1622010"/>
                  <a:pt x="5393019" y="1598861"/>
                </a:cubicBezTo>
                <a:cubicBezTo>
                  <a:pt x="5373728" y="1570568"/>
                  <a:pt x="5351221" y="1569281"/>
                  <a:pt x="5322928" y="1594359"/>
                </a:cubicBezTo>
                <a:cubicBezTo>
                  <a:pt x="5297850" y="1616865"/>
                  <a:pt x="5285633" y="1614937"/>
                  <a:pt x="5277274" y="1584070"/>
                </a:cubicBezTo>
                <a:cubicBezTo>
                  <a:pt x="5264412" y="1535843"/>
                  <a:pt x="5234831" y="1501763"/>
                  <a:pt x="5184674" y="1484401"/>
                </a:cubicBezTo>
                <a:cubicBezTo>
                  <a:pt x="5179209" y="1482471"/>
                  <a:pt x="5173101" y="1479417"/>
                  <a:pt x="5167072" y="1478372"/>
                </a:cubicBezTo>
                <a:cubicBezTo>
                  <a:pt x="5161044" y="1477327"/>
                  <a:pt x="5155097" y="1478292"/>
                  <a:pt x="5149951" y="1484401"/>
                </a:cubicBezTo>
                <a:cubicBezTo>
                  <a:pt x="5140950" y="1494688"/>
                  <a:pt x="5148664" y="1506907"/>
                  <a:pt x="5155097" y="1515909"/>
                </a:cubicBezTo>
                <a:cubicBezTo>
                  <a:pt x="5166670" y="1531985"/>
                  <a:pt x="5176959" y="1547417"/>
                  <a:pt x="5181461" y="1566709"/>
                </a:cubicBezTo>
                <a:cubicBezTo>
                  <a:pt x="5184674" y="1579570"/>
                  <a:pt x="5187891" y="1593717"/>
                  <a:pt x="5178887" y="1603361"/>
                </a:cubicBezTo>
                <a:cubicBezTo>
                  <a:pt x="5141592" y="1644516"/>
                  <a:pt x="5168600" y="1663807"/>
                  <a:pt x="5200752" y="1685671"/>
                </a:cubicBezTo>
                <a:cubicBezTo>
                  <a:pt x="5245120" y="1715251"/>
                  <a:pt x="5262482" y="1758976"/>
                  <a:pt x="5252195" y="1811063"/>
                </a:cubicBezTo>
                <a:cubicBezTo>
                  <a:pt x="5248335" y="1832284"/>
                  <a:pt x="5250909" y="1845143"/>
                  <a:pt x="5277274" y="1844501"/>
                </a:cubicBezTo>
                <a:cubicBezTo>
                  <a:pt x="5287560" y="1844501"/>
                  <a:pt x="5290133" y="1851575"/>
                  <a:pt x="5293993" y="1859290"/>
                </a:cubicBezTo>
                <a:cubicBezTo>
                  <a:pt x="5376299" y="2041270"/>
                  <a:pt x="5495262" y="2200743"/>
                  <a:pt x="5634802" y="2347356"/>
                </a:cubicBezTo>
                <a:cubicBezTo>
                  <a:pt x="5747976" y="2466318"/>
                  <a:pt x="5872725" y="2573704"/>
                  <a:pt x="6001975" y="2677877"/>
                </a:cubicBezTo>
                <a:cubicBezTo>
                  <a:pt x="6005832" y="2681092"/>
                  <a:pt x="6009691" y="2684949"/>
                  <a:pt x="6011621" y="2691379"/>
                </a:cubicBezTo>
                <a:cubicBezTo>
                  <a:pt x="5950533" y="2678520"/>
                  <a:pt x="5897804" y="2652154"/>
                  <a:pt x="5847002" y="2622575"/>
                </a:cubicBezTo>
                <a:cubicBezTo>
                  <a:pt x="5711965" y="2544125"/>
                  <a:pt x="5598147" y="2442525"/>
                  <a:pt x="5483045" y="2342854"/>
                </a:cubicBezTo>
                <a:cubicBezTo>
                  <a:pt x="5412953" y="2281765"/>
                  <a:pt x="5340933" y="2222606"/>
                  <a:pt x="5263769" y="2168592"/>
                </a:cubicBezTo>
                <a:cubicBezTo>
                  <a:pt x="5250909" y="2159588"/>
                  <a:pt x="5241905" y="2148014"/>
                  <a:pt x="5232904" y="2136439"/>
                </a:cubicBezTo>
                <a:cubicBezTo>
                  <a:pt x="5227759" y="2130010"/>
                  <a:pt x="5221329" y="2124222"/>
                  <a:pt x="5211040" y="2126795"/>
                </a:cubicBezTo>
                <a:cubicBezTo>
                  <a:pt x="5198180" y="2130010"/>
                  <a:pt x="5196893" y="2139654"/>
                  <a:pt x="5195606" y="2149301"/>
                </a:cubicBezTo>
                <a:cubicBezTo>
                  <a:pt x="5191749" y="2180166"/>
                  <a:pt x="5200108" y="2207817"/>
                  <a:pt x="5216185" y="2234181"/>
                </a:cubicBezTo>
                <a:cubicBezTo>
                  <a:pt x="5257983" y="2301699"/>
                  <a:pt x="5319713" y="2353786"/>
                  <a:pt x="5383373" y="2403300"/>
                </a:cubicBezTo>
                <a:cubicBezTo>
                  <a:pt x="5465682" y="2466961"/>
                  <a:pt x="5545418" y="2533193"/>
                  <a:pt x="5618083" y="2605857"/>
                </a:cubicBezTo>
                <a:cubicBezTo>
                  <a:pt x="5623226" y="2611001"/>
                  <a:pt x="5632871" y="2614216"/>
                  <a:pt x="5629656" y="2629005"/>
                </a:cubicBezTo>
                <a:cubicBezTo>
                  <a:pt x="5584001" y="2594925"/>
                  <a:pt x="5540917" y="2561487"/>
                  <a:pt x="5497192" y="2529334"/>
                </a:cubicBezTo>
                <a:cubicBezTo>
                  <a:pt x="5454108" y="2497183"/>
                  <a:pt x="5410380" y="2465031"/>
                  <a:pt x="5367298" y="2433523"/>
                </a:cubicBezTo>
                <a:cubicBezTo>
                  <a:pt x="5357008" y="2425806"/>
                  <a:pt x="5346076" y="2414874"/>
                  <a:pt x="5331288" y="2424520"/>
                </a:cubicBezTo>
                <a:cubicBezTo>
                  <a:pt x="5315856" y="2434165"/>
                  <a:pt x="5317785" y="2450242"/>
                  <a:pt x="5321643" y="2463101"/>
                </a:cubicBezTo>
                <a:cubicBezTo>
                  <a:pt x="5333859" y="2501041"/>
                  <a:pt x="5355081" y="2534479"/>
                  <a:pt x="5383373" y="2564059"/>
                </a:cubicBezTo>
                <a:cubicBezTo>
                  <a:pt x="5479829" y="2661801"/>
                  <a:pt x="5591073" y="2746038"/>
                  <a:pt x="5694605" y="2837349"/>
                </a:cubicBezTo>
                <a:cubicBezTo>
                  <a:pt x="5750548" y="2886864"/>
                  <a:pt x="5801990" y="2939593"/>
                  <a:pt x="5850861" y="2994249"/>
                </a:cubicBezTo>
                <a:cubicBezTo>
                  <a:pt x="5861793" y="3006469"/>
                  <a:pt x="5861149" y="3018043"/>
                  <a:pt x="5857934" y="3032189"/>
                </a:cubicBezTo>
                <a:cubicBezTo>
                  <a:pt x="5845076" y="3089421"/>
                  <a:pt x="5865008" y="3108711"/>
                  <a:pt x="5929311" y="3097780"/>
                </a:cubicBezTo>
                <a:cubicBezTo>
                  <a:pt x="5949246" y="3094563"/>
                  <a:pt x="5962750" y="3097780"/>
                  <a:pt x="5974966" y="3111282"/>
                </a:cubicBezTo>
                <a:cubicBezTo>
                  <a:pt x="6122866" y="3278472"/>
                  <a:pt x="6297771" y="3419297"/>
                  <a:pt x="6488753" y="3544689"/>
                </a:cubicBezTo>
                <a:cubicBezTo>
                  <a:pt x="6566560" y="3595488"/>
                  <a:pt x="6646940" y="3643718"/>
                  <a:pt x="6728605" y="3688730"/>
                </a:cubicBezTo>
                <a:cubicBezTo>
                  <a:pt x="6728605" y="3691945"/>
                  <a:pt x="6728605" y="3695804"/>
                  <a:pt x="6728605" y="3699019"/>
                </a:cubicBezTo>
                <a:cubicBezTo>
                  <a:pt x="6727962" y="3703519"/>
                  <a:pt x="6727320" y="3706091"/>
                  <a:pt x="6726677" y="3709950"/>
                </a:cubicBezTo>
                <a:cubicBezTo>
                  <a:pt x="6611573" y="3640502"/>
                  <a:pt x="6497754" y="3569125"/>
                  <a:pt x="6386510" y="3493890"/>
                </a:cubicBezTo>
                <a:cubicBezTo>
                  <a:pt x="6084927" y="3290048"/>
                  <a:pt x="5796845" y="3071415"/>
                  <a:pt x="5504264" y="2857926"/>
                </a:cubicBezTo>
                <a:cubicBezTo>
                  <a:pt x="5405879" y="2785906"/>
                  <a:pt x="5328073" y="2693952"/>
                  <a:pt x="5239333" y="2612929"/>
                </a:cubicBezTo>
                <a:cubicBezTo>
                  <a:pt x="5180174" y="2558915"/>
                  <a:pt x="5123586" y="2502328"/>
                  <a:pt x="5054783" y="2457958"/>
                </a:cubicBezTo>
                <a:cubicBezTo>
                  <a:pt x="5026489" y="2439952"/>
                  <a:pt x="4996909" y="2423876"/>
                  <a:pt x="4958969" y="2428378"/>
                </a:cubicBezTo>
                <a:cubicBezTo>
                  <a:pt x="4944180" y="2430308"/>
                  <a:pt x="4927460" y="2434165"/>
                  <a:pt x="4922316" y="2450884"/>
                </a:cubicBezTo>
                <a:cubicBezTo>
                  <a:pt x="4917814" y="2467603"/>
                  <a:pt x="4931318" y="2475320"/>
                  <a:pt x="4943538" y="2482393"/>
                </a:cubicBezTo>
                <a:cubicBezTo>
                  <a:pt x="4946752" y="2484322"/>
                  <a:pt x="4949967" y="2486895"/>
                  <a:pt x="4953183" y="2486895"/>
                </a:cubicBezTo>
                <a:cubicBezTo>
                  <a:pt x="5014271" y="2490752"/>
                  <a:pt x="5028418" y="2539623"/>
                  <a:pt x="5057355" y="2574991"/>
                </a:cubicBezTo>
                <a:cubicBezTo>
                  <a:pt x="5066357" y="2585923"/>
                  <a:pt x="5066999" y="2596854"/>
                  <a:pt x="5057355" y="2609714"/>
                </a:cubicBezTo>
                <a:cubicBezTo>
                  <a:pt x="5039991" y="2632863"/>
                  <a:pt x="5052210" y="2643152"/>
                  <a:pt x="5075359" y="2649582"/>
                </a:cubicBezTo>
                <a:cubicBezTo>
                  <a:pt x="5098507" y="2656013"/>
                  <a:pt x="5123586" y="2657941"/>
                  <a:pt x="5148664" y="2672732"/>
                </a:cubicBezTo>
                <a:cubicBezTo>
                  <a:pt x="5108797" y="2684949"/>
                  <a:pt x="5081147" y="2672090"/>
                  <a:pt x="5055425" y="2656013"/>
                </a:cubicBezTo>
                <a:cubicBezTo>
                  <a:pt x="4997552" y="2620646"/>
                  <a:pt x="4960257" y="2568559"/>
                  <a:pt x="4924888" y="2515188"/>
                </a:cubicBezTo>
                <a:cubicBezTo>
                  <a:pt x="4917814" y="2504899"/>
                  <a:pt x="4912027" y="2493324"/>
                  <a:pt x="4902382" y="2484965"/>
                </a:cubicBezTo>
                <a:cubicBezTo>
                  <a:pt x="4884376" y="2468246"/>
                  <a:pt x="4865085" y="2466318"/>
                  <a:pt x="4843224" y="2486895"/>
                </a:cubicBezTo>
                <a:cubicBezTo>
                  <a:pt x="4814285" y="2513902"/>
                  <a:pt x="4803998" y="2511973"/>
                  <a:pt x="4794352" y="2477250"/>
                </a:cubicBezTo>
                <a:cubicBezTo>
                  <a:pt x="4781490" y="2430308"/>
                  <a:pt x="4752554" y="2397512"/>
                  <a:pt x="4703040" y="2380151"/>
                </a:cubicBezTo>
                <a:cubicBezTo>
                  <a:pt x="4692753" y="2376292"/>
                  <a:pt x="4681821" y="2371147"/>
                  <a:pt x="4670890" y="2379507"/>
                </a:cubicBezTo>
                <a:cubicBezTo>
                  <a:pt x="4659315" y="2389153"/>
                  <a:pt x="4667030" y="2398798"/>
                  <a:pt x="4671532" y="2407802"/>
                </a:cubicBezTo>
                <a:cubicBezTo>
                  <a:pt x="4677962" y="2421948"/>
                  <a:pt x="4685679" y="2436095"/>
                  <a:pt x="4691466" y="2450884"/>
                </a:cubicBezTo>
                <a:cubicBezTo>
                  <a:pt x="4701755" y="2474677"/>
                  <a:pt x="4703685" y="2499756"/>
                  <a:pt x="4684393" y="2522904"/>
                </a:cubicBezTo>
                <a:cubicBezTo>
                  <a:pt x="4670245" y="2539623"/>
                  <a:pt x="4671532" y="2550555"/>
                  <a:pt x="4690181" y="2562130"/>
                </a:cubicBezTo>
                <a:cubicBezTo>
                  <a:pt x="4749983" y="2598140"/>
                  <a:pt x="4787922" y="2645081"/>
                  <a:pt x="4767344" y="2718387"/>
                </a:cubicBezTo>
                <a:cubicBezTo>
                  <a:pt x="4764130" y="2728676"/>
                  <a:pt x="4767988" y="2738965"/>
                  <a:pt x="4780205" y="2738321"/>
                </a:cubicBezTo>
                <a:cubicBezTo>
                  <a:pt x="4807214" y="2736393"/>
                  <a:pt x="4811713" y="2753112"/>
                  <a:pt x="4819430" y="2770474"/>
                </a:cubicBezTo>
                <a:cubicBezTo>
                  <a:pt x="4894666" y="2937020"/>
                  <a:pt x="5003339" y="3082346"/>
                  <a:pt x="5128730" y="3218670"/>
                </a:cubicBezTo>
                <a:cubicBezTo>
                  <a:pt x="5252837" y="3353709"/>
                  <a:pt x="5392376" y="3474599"/>
                  <a:pt x="5540917" y="3590345"/>
                </a:cubicBezTo>
                <a:cubicBezTo>
                  <a:pt x="5499119" y="3586487"/>
                  <a:pt x="5445104" y="3562695"/>
                  <a:pt x="5393019" y="3535044"/>
                </a:cubicBezTo>
                <a:cubicBezTo>
                  <a:pt x="5255410" y="3461095"/>
                  <a:pt x="5142235" y="3360781"/>
                  <a:pt x="5027131" y="3262397"/>
                </a:cubicBezTo>
                <a:cubicBezTo>
                  <a:pt x="4946752" y="3193592"/>
                  <a:pt x="4868302" y="3122858"/>
                  <a:pt x="4778275" y="3063697"/>
                </a:cubicBezTo>
                <a:cubicBezTo>
                  <a:pt x="4767988" y="3057268"/>
                  <a:pt x="4760914" y="3048908"/>
                  <a:pt x="4755127" y="3038619"/>
                </a:cubicBezTo>
                <a:cubicBezTo>
                  <a:pt x="4749983" y="3029617"/>
                  <a:pt x="4742265" y="3021258"/>
                  <a:pt x="4728763" y="3025115"/>
                </a:cubicBezTo>
                <a:cubicBezTo>
                  <a:pt x="4715259" y="3029617"/>
                  <a:pt x="4713973" y="3041192"/>
                  <a:pt x="4713973" y="3051481"/>
                </a:cubicBezTo>
                <a:cubicBezTo>
                  <a:pt x="4715902" y="3090063"/>
                  <a:pt x="4726833" y="3124786"/>
                  <a:pt x="4750625" y="3155652"/>
                </a:cubicBezTo>
                <a:cubicBezTo>
                  <a:pt x="4796924" y="3217385"/>
                  <a:pt x="4858656" y="3265612"/>
                  <a:pt x="4920386" y="3313839"/>
                </a:cubicBezTo>
                <a:cubicBezTo>
                  <a:pt x="5005911" y="3380072"/>
                  <a:pt x="5085005" y="3452092"/>
                  <a:pt x="5156382" y="3532472"/>
                </a:cubicBezTo>
                <a:cubicBezTo>
                  <a:pt x="5104940" y="3493247"/>
                  <a:pt x="5053495" y="3453378"/>
                  <a:pt x="5001409" y="3414153"/>
                </a:cubicBezTo>
                <a:cubicBezTo>
                  <a:pt x="4962184" y="3384574"/>
                  <a:pt x="4921673" y="3356279"/>
                  <a:pt x="4881806" y="3327343"/>
                </a:cubicBezTo>
                <a:cubicBezTo>
                  <a:pt x="4872159" y="3320270"/>
                  <a:pt x="4861870" y="3312554"/>
                  <a:pt x="4848368" y="3322198"/>
                </a:cubicBezTo>
                <a:cubicBezTo>
                  <a:pt x="4836149" y="3330558"/>
                  <a:pt x="4838079" y="3342777"/>
                  <a:pt x="4840652" y="3354351"/>
                </a:cubicBezTo>
                <a:cubicBezTo>
                  <a:pt x="4850297" y="3400006"/>
                  <a:pt x="4877304" y="3436659"/>
                  <a:pt x="4910742" y="3469454"/>
                </a:cubicBezTo>
                <a:cubicBezTo>
                  <a:pt x="4951252" y="3508679"/>
                  <a:pt x="4993695" y="3545976"/>
                  <a:pt x="5037419" y="3583272"/>
                </a:cubicBezTo>
                <a:cubicBezTo>
                  <a:pt x="4990479" y="3572983"/>
                  <a:pt x="4943538" y="3562695"/>
                  <a:pt x="4896595" y="3554336"/>
                </a:cubicBezTo>
                <a:cubicBezTo>
                  <a:pt x="4917814" y="3628927"/>
                  <a:pt x="4967328" y="3643718"/>
                  <a:pt x="5011699" y="3655292"/>
                </a:cubicBezTo>
                <a:cubicBezTo>
                  <a:pt x="5071502" y="3670081"/>
                  <a:pt x="5128730" y="3688730"/>
                  <a:pt x="5185319" y="3709950"/>
                </a:cubicBezTo>
                <a:cubicBezTo>
                  <a:pt x="5209111" y="3731170"/>
                  <a:pt x="5232904" y="3751748"/>
                  <a:pt x="5256052" y="3773610"/>
                </a:cubicBezTo>
                <a:cubicBezTo>
                  <a:pt x="5279845" y="3796118"/>
                  <a:pt x="5302352" y="3818624"/>
                  <a:pt x="5324859" y="3842415"/>
                </a:cubicBezTo>
                <a:cubicBezTo>
                  <a:pt x="5340933" y="3859776"/>
                  <a:pt x="5360224" y="3874568"/>
                  <a:pt x="5341576" y="3904146"/>
                </a:cubicBezTo>
                <a:cubicBezTo>
                  <a:pt x="5333217" y="3917650"/>
                  <a:pt x="5387873" y="3990958"/>
                  <a:pt x="5405238" y="3995458"/>
                </a:cubicBezTo>
                <a:cubicBezTo>
                  <a:pt x="5407809" y="3996100"/>
                  <a:pt x="5410380" y="3996745"/>
                  <a:pt x="5412310" y="3996745"/>
                </a:cubicBezTo>
                <a:cubicBezTo>
                  <a:pt x="5449607" y="3994173"/>
                  <a:pt x="5457967" y="4016036"/>
                  <a:pt x="5458608" y="4043687"/>
                </a:cubicBezTo>
                <a:cubicBezTo>
                  <a:pt x="5459252" y="4070693"/>
                  <a:pt x="5452823" y="4104131"/>
                  <a:pt x="5503621" y="4090627"/>
                </a:cubicBezTo>
                <a:cubicBezTo>
                  <a:pt x="5509408" y="4089342"/>
                  <a:pt x="5510696" y="4093199"/>
                  <a:pt x="5513266" y="4097701"/>
                </a:cubicBezTo>
                <a:cubicBezTo>
                  <a:pt x="5568568" y="4212804"/>
                  <a:pt x="5661808" y="4301543"/>
                  <a:pt x="5753762" y="4390282"/>
                </a:cubicBezTo>
                <a:cubicBezTo>
                  <a:pt x="5758907" y="4394784"/>
                  <a:pt x="5764052" y="4399285"/>
                  <a:pt x="5769195" y="4403786"/>
                </a:cubicBezTo>
                <a:cubicBezTo>
                  <a:pt x="5672741" y="4381280"/>
                  <a:pt x="5354436" y="4352342"/>
                  <a:pt x="5261196" y="4361989"/>
                </a:cubicBezTo>
                <a:cubicBezTo>
                  <a:pt x="5178245" y="4370349"/>
                  <a:pt x="4709472" y="4230167"/>
                  <a:pt x="4612374" y="4147215"/>
                </a:cubicBezTo>
                <a:cubicBezTo>
                  <a:pt x="4598869" y="4212161"/>
                  <a:pt x="4627806" y="4237882"/>
                  <a:pt x="4650956" y="4267463"/>
                </a:cubicBezTo>
                <a:cubicBezTo>
                  <a:pt x="4683749" y="4309260"/>
                  <a:pt x="4688895" y="4338840"/>
                  <a:pt x="4627162" y="4372278"/>
                </a:cubicBezTo>
                <a:cubicBezTo>
                  <a:pt x="4450327" y="4467447"/>
                  <a:pt x="4452257" y="4470662"/>
                  <a:pt x="4618160" y="4599911"/>
                </a:cubicBezTo>
                <a:cubicBezTo>
                  <a:pt x="4625877" y="4605700"/>
                  <a:pt x="4622019" y="4624347"/>
                  <a:pt x="4623948" y="4637209"/>
                </a:cubicBezTo>
                <a:cubicBezTo>
                  <a:pt x="4580863" y="4656500"/>
                  <a:pt x="4530064" y="4606343"/>
                  <a:pt x="4478622" y="4660357"/>
                </a:cubicBezTo>
                <a:cubicBezTo>
                  <a:pt x="4700468" y="4897637"/>
                  <a:pt x="5038064" y="5123344"/>
                  <a:pt x="5344150" y="5301466"/>
                </a:cubicBezTo>
                <a:cubicBezTo>
                  <a:pt x="5096581" y="5359982"/>
                  <a:pt x="4948037" y="5154210"/>
                  <a:pt x="4766058" y="5180574"/>
                </a:cubicBezTo>
                <a:cubicBezTo>
                  <a:pt x="4675390" y="5244877"/>
                  <a:pt x="4945465" y="5349050"/>
                  <a:pt x="4687609" y="5379273"/>
                </a:cubicBezTo>
                <a:cubicBezTo>
                  <a:pt x="4799496" y="5435860"/>
                  <a:pt x="4882449" y="5491161"/>
                  <a:pt x="4959611" y="5556107"/>
                </a:cubicBezTo>
                <a:cubicBezTo>
                  <a:pt x="5096581" y="5672497"/>
                  <a:pt x="5123586" y="5749662"/>
                  <a:pt x="5060571" y="5905920"/>
                </a:cubicBezTo>
                <a:cubicBezTo>
                  <a:pt x="5018773" y="6008805"/>
                  <a:pt x="4958326" y="6103332"/>
                  <a:pt x="5011699" y="6226152"/>
                </a:cubicBezTo>
                <a:cubicBezTo>
                  <a:pt x="5048351" y="6310389"/>
                  <a:pt x="5034204" y="6365690"/>
                  <a:pt x="4895308" y="6327750"/>
                </a:cubicBezTo>
                <a:cubicBezTo>
                  <a:pt x="4745482" y="6287240"/>
                  <a:pt x="4688895" y="6363118"/>
                  <a:pt x="4726833" y="6510373"/>
                </a:cubicBezTo>
                <a:cubicBezTo>
                  <a:pt x="4751269" y="6604900"/>
                  <a:pt x="4725546" y="6634480"/>
                  <a:pt x="4622661" y="6623548"/>
                </a:cubicBezTo>
                <a:cubicBezTo>
                  <a:pt x="4508843" y="6611330"/>
                  <a:pt x="4400814" y="6549598"/>
                  <a:pt x="4259989" y="6579179"/>
                </a:cubicBezTo>
                <a:cubicBezTo>
                  <a:pt x="4358453" y="6729972"/>
                  <a:pt x="4554892" y="6711403"/>
                  <a:pt x="4690343" y="6814255"/>
                </a:cubicBezTo>
                <a:lnTo>
                  <a:pt x="4735334" y="6858000"/>
                </a:lnTo>
                <a:lnTo>
                  <a:pt x="4496011" y="6858000"/>
                </a:lnTo>
                <a:lnTo>
                  <a:pt x="4440632" y="6851514"/>
                </a:lnTo>
                <a:cubicBezTo>
                  <a:pt x="4410700" y="6846400"/>
                  <a:pt x="4381522" y="6839608"/>
                  <a:pt x="4352585" y="6830605"/>
                </a:cubicBezTo>
                <a:cubicBezTo>
                  <a:pt x="4304358" y="6815816"/>
                  <a:pt x="4251629" y="6801027"/>
                  <a:pt x="4224621" y="6850539"/>
                </a:cubicBezTo>
                <a:lnTo>
                  <a:pt x="4223115" y="6858000"/>
                </a:lnTo>
                <a:lnTo>
                  <a:pt x="0" y="6858000"/>
                </a:lnTo>
                <a:close/>
              </a:path>
            </a:pathLst>
          </a:custGeom>
        </p:spPr>
      </p:pic>
      <p:sp>
        <p:nvSpPr>
          <p:cNvPr id="2" name="Title 1">
            <a:extLst>
              <a:ext uri="{FF2B5EF4-FFF2-40B4-BE49-F238E27FC236}">
                <a16:creationId xmlns:a16="http://schemas.microsoft.com/office/drawing/2014/main" id="{42B131B1-FB4D-24F7-452E-A86AE1E8D964}"/>
              </a:ext>
            </a:extLst>
          </p:cNvPr>
          <p:cNvSpPr>
            <a:spLocks noGrp="1"/>
          </p:cNvSpPr>
          <p:nvPr>
            <p:ph type="ctrTitle"/>
          </p:nvPr>
        </p:nvSpPr>
        <p:spPr>
          <a:xfrm>
            <a:off x="5539949" y="2203082"/>
            <a:ext cx="6013623" cy="2405988"/>
          </a:xfrm>
        </p:spPr>
        <p:txBody>
          <a:bodyPr anchor="b">
            <a:normAutofit/>
          </a:bodyPr>
          <a:lstStyle/>
          <a:p>
            <a:r>
              <a:rPr lang="en-US" sz="4400" dirty="0" err="1"/>
              <a:t>CalFresh</a:t>
            </a:r>
            <a:r>
              <a:rPr lang="en-US" sz="4400" dirty="0"/>
              <a:t> &amp; </a:t>
            </a:r>
            <a:r>
              <a:rPr lang="en-US" sz="4400" dirty="0" err="1"/>
              <a:t>CalWorks</a:t>
            </a:r>
            <a:r>
              <a:rPr lang="en-US" sz="4400" dirty="0"/>
              <a:t> Emergency Assistance 101</a:t>
            </a:r>
          </a:p>
        </p:txBody>
      </p:sp>
      <p:sp>
        <p:nvSpPr>
          <p:cNvPr id="3" name="Subtitle 2">
            <a:extLst>
              <a:ext uri="{FF2B5EF4-FFF2-40B4-BE49-F238E27FC236}">
                <a16:creationId xmlns:a16="http://schemas.microsoft.com/office/drawing/2014/main" id="{0CD80A3D-017B-32C4-28AD-0C28EA6ED20D}"/>
              </a:ext>
            </a:extLst>
          </p:cNvPr>
          <p:cNvSpPr>
            <a:spLocks noGrp="1"/>
          </p:cNvSpPr>
          <p:nvPr>
            <p:ph type="subTitle" idx="1"/>
          </p:nvPr>
        </p:nvSpPr>
        <p:spPr>
          <a:xfrm>
            <a:off x="5539945" y="4752241"/>
            <a:ext cx="6310187" cy="1562062"/>
          </a:xfrm>
        </p:spPr>
        <p:txBody>
          <a:bodyPr>
            <a:normAutofit/>
          </a:bodyPr>
          <a:lstStyle/>
          <a:p>
            <a:r>
              <a:rPr lang="en-US" sz="2000" dirty="0"/>
              <a:t>Presenters: </a:t>
            </a:r>
            <a:r>
              <a:rPr lang="en-US" sz="2000" dirty="0" err="1"/>
              <a:t>AndrES</a:t>
            </a:r>
            <a:r>
              <a:rPr lang="en-US" sz="2000" dirty="0"/>
              <a:t> Holguin-Flores &amp; Kevin </a:t>
            </a:r>
            <a:r>
              <a:rPr lang="en-US" sz="2000" dirty="0" err="1"/>
              <a:t>aslanian</a:t>
            </a:r>
            <a:endParaRPr lang="en-US" sz="2000" dirty="0"/>
          </a:p>
          <a:p>
            <a:r>
              <a:rPr lang="en-US" sz="2000" dirty="0" err="1"/>
              <a:t>Ccwro</a:t>
            </a:r>
            <a:r>
              <a:rPr lang="en-US" sz="2000" dirty="0"/>
              <a:t> – 1111 Howe </a:t>
            </a:r>
            <a:r>
              <a:rPr lang="en-US" sz="2000" dirty="0" err="1"/>
              <a:t>ave.</a:t>
            </a:r>
            <a:r>
              <a:rPr lang="en-US" sz="2000" dirty="0"/>
              <a:t>, </a:t>
            </a:r>
            <a:r>
              <a:rPr lang="en-US" sz="2000" dirty="0" err="1"/>
              <a:t>Suute</a:t>
            </a:r>
            <a:r>
              <a:rPr lang="en-US" sz="2000" dirty="0"/>
              <a:t> 635, </a:t>
            </a:r>
            <a:r>
              <a:rPr lang="en-US" sz="2000" dirty="0" err="1"/>
              <a:t>sacramento</a:t>
            </a:r>
            <a:r>
              <a:rPr lang="en-US" sz="2000" dirty="0"/>
              <a:t>, ca 95825, tel. 916-712-0071</a:t>
            </a:r>
          </a:p>
          <a:p>
            <a:endParaRPr lang="en-US" sz="2000" dirty="0"/>
          </a:p>
        </p:txBody>
      </p:sp>
    </p:spTree>
    <p:extLst>
      <p:ext uri="{BB962C8B-B14F-4D97-AF65-F5344CB8AC3E}">
        <p14:creationId xmlns:p14="http://schemas.microsoft.com/office/powerpoint/2010/main" val="1158357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a:extLst>
              <a:ext uri="{FF2B5EF4-FFF2-40B4-BE49-F238E27FC236}">
                <a16:creationId xmlns:a16="http://schemas.microsoft.com/office/drawing/2014/main" id="{EE0241E8-9839-2638-9B9F-34EDE8A5B46C}"/>
              </a:ext>
            </a:extLst>
          </p:cNvPr>
          <p:cNvSpPr>
            <a:spLocks noGrp="1"/>
          </p:cNvSpPr>
          <p:nvPr>
            <p:ph idx="1"/>
          </p:nvPr>
        </p:nvSpPr>
        <p:spPr/>
        <p:txBody>
          <a:bodyPr/>
          <a:lstStyle/>
          <a:p>
            <a:pPr eaLnBrk="1" hangingPunct="1"/>
            <a:r>
              <a:rPr lang="en-US" altLang="en-US" b="1" dirty="0">
                <a:ea typeface="ＭＳ Ｐゴシック" panose="020B0600070205080204" pitchFamily="34" charset="-128"/>
              </a:rPr>
              <a:t>Look at documentary evidence, </a:t>
            </a:r>
            <a:r>
              <a:rPr lang="en-US" altLang="en-US" b="1" dirty="0" err="1">
                <a:ea typeface="ＭＳ Ｐゴシック" panose="020B0600070205080204" pitchFamily="34" charset="-128"/>
              </a:rPr>
              <a:t>eg.</a:t>
            </a:r>
            <a:r>
              <a:rPr lang="en-US" altLang="en-US" b="1" dirty="0">
                <a:ea typeface="ＭＳ Ｐゴシック" panose="020B0600070205080204" pitchFamily="34" charset="-128"/>
              </a:rPr>
              <a:t>, driver’s license</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CWD shall pursue collateral contacts to verify identity</a:t>
            </a:r>
          </a:p>
        </p:txBody>
      </p:sp>
      <p:sp>
        <p:nvSpPr>
          <p:cNvPr id="2" name="Title 2">
            <a:extLst>
              <a:ext uri="{FF2B5EF4-FFF2-40B4-BE49-F238E27FC236}">
                <a16:creationId xmlns:a16="http://schemas.microsoft.com/office/drawing/2014/main" id="{C5BD9CEB-37BE-5747-0382-6844F30341BE}"/>
              </a:ext>
            </a:extLst>
          </p:cNvPr>
          <p:cNvSpPr txBox="1">
            <a:spLocks/>
          </p:cNvSpPr>
          <p:nvPr/>
        </p:nvSpPr>
        <p:spPr>
          <a:xfrm>
            <a:off x="1018761" y="369102"/>
            <a:ext cx="10154477" cy="11430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scene3d>
              <a:camera prst="orthographicFront"/>
              <a:lightRig rig="soft" dir="t"/>
            </a:scene3d>
            <a:sp3d prstMaterial="softEdge">
              <a:bevelT w="25400" h="25400"/>
            </a:sp3d>
          </a:bodyPr>
          <a:lstStyle>
            <a:lvl1pPr algn="l" defTabSz="914390" rtl="0" eaLnBrk="1" latinLnBrk="0" hangingPunct="1">
              <a:lnSpc>
                <a:spcPct val="90000"/>
              </a:lnSpc>
              <a:spcBef>
                <a:spcPct val="0"/>
              </a:spcBef>
              <a:buNone/>
              <a:defRPr sz="4002" i="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defRPr/>
            </a:pPr>
            <a:r>
              <a:rPr lang="en-US" dirty="0">
                <a:solidFill>
                  <a:srgbClr val="000090"/>
                </a:solidFill>
                <a:latin typeface="Arial Black"/>
                <a:ea typeface="+mj-ea"/>
                <a:cs typeface="Arial Black"/>
              </a:rPr>
              <a:t>How To Verify Identity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
            <a:extLst>
              <a:ext uri="{FF2B5EF4-FFF2-40B4-BE49-F238E27FC236}">
                <a16:creationId xmlns:a16="http://schemas.microsoft.com/office/drawing/2014/main" id="{597372F0-BBC6-0EFB-3804-1CC06E693025}"/>
              </a:ext>
            </a:extLst>
          </p:cNvPr>
          <p:cNvSpPr>
            <a:spLocks noGrp="1"/>
          </p:cNvSpPr>
          <p:nvPr>
            <p:ph idx="1"/>
          </p:nvPr>
        </p:nvSpPr>
        <p:spPr/>
        <p:txBody>
          <a:bodyPr/>
          <a:lstStyle/>
          <a:p>
            <a:pPr eaLnBrk="1" hangingPunct="1"/>
            <a:r>
              <a:rPr lang="en-US" altLang="en-US" b="1" dirty="0">
                <a:ea typeface="ＭＳ Ｐゴシック" panose="020B0600070205080204" pitchFamily="34" charset="-128"/>
              </a:rPr>
              <a:t>If an application for ES food stamps is made before the 15</a:t>
            </a:r>
            <a:r>
              <a:rPr lang="en-US" altLang="en-US" b="1" baseline="30000" dirty="0">
                <a:ea typeface="ＭＳ Ｐゴシック" panose="020B0600070205080204" pitchFamily="34" charset="-128"/>
              </a:rPr>
              <a:t>th</a:t>
            </a:r>
            <a:r>
              <a:rPr lang="en-US" altLang="en-US" b="1" dirty="0">
                <a:ea typeface="ＭＳ Ｐゴシック" panose="020B0600070205080204" pitchFamily="34" charset="-128"/>
              </a:rPr>
              <a:t> of the month, benefits from the date of application are issued;</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If the application is made after the 15</a:t>
            </a:r>
            <a:r>
              <a:rPr lang="en-US" altLang="en-US" b="1" baseline="30000" dirty="0">
                <a:ea typeface="ＭＳ Ｐゴシック" panose="020B0600070205080204" pitchFamily="34" charset="-128"/>
              </a:rPr>
              <a:t>th</a:t>
            </a:r>
            <a:r>
              <a:rPr lang="en-US" altLang="en-US" b="1" dirty="0">
                <a:ea typeface="ＭＳ Ｐゴシック" panose="020B0600070205080204" pitchFamily="34" charset="-128"/>
              </a:rPr>
              <a:t> of the month, the HH receives the benefits for the month of application, from the date of application and the full next month benefits will be issued. M.P.P.§ 63-301.S43(a)</a:t>
            </a:r>
          </a:p>
          <a:p>
            <a:pPr eaLnBrk="1" hangingPunct="1">
              <a:buFont typeface="Wingdings 3" pitchFamily="2" charset="2"/>
              <a:buNone/>
            </a:pPr>
            <a:r>
              <a:rPr lang="en-US" altLang="en-US" sz="1350" dirty="0">
                <a:ea typeface="ＭＳ Ｐゴシック" panose="020B0600070205080204" pitchFamily="34" charset="-128"/>
              </a:rPr>
              <a:t>   </a:t>
            </a:r>
            <a:r>
              <a:rPr lang="en-US" altLang="en-US" sz="1500" dirty="0">
                <a:solidFill>
                  <a:srgbClr val="000090"/>
                </a:solidFill>
                <a:latin typeface="Franklin Gothic Medium" panose="020B0603020102020204" pitchFamily="34" charset="0"/>
                <a:ea typeface="ＭＳ Ｐゴシック" panose="020B0600070205080204" pitchFamily="34" charset="-128"/>
              </a:rPr>
              <a:t>Example: </a:t>
            </a:r>
            <a:r>
              <a:rPr lang="en-US" altLang="en-US" sz="1350" dirty="0">
                <a:solidFill>
                  <a:srgbClr val="000090"/>
                </a:solidFill>
                <a:latin typeface="Franklin Gothic Medium" panose="020B0603020102020204" pitchFamily="34" charset="0"/>
                <a:ea typeface="ＭＳ Ｐゴシック" panose="020B0600070205080204" pitchFamily="34" charset="-128"/>
              </a:rPr>
              <a:t>HH applies 3/16/10. County determines HH eligible on 3/18/10. Benefits will be issued for March 16 through the end of April. </a:t>
            </a:r>
          </a:p>
        </p:txBody>
      </p:sp>
      <p:sp>
        <p:nvSpPr>
          <p:cNvPr id="3" name="Title 2">
            <a:extLst>
              <a:ext uri="{FF2B5EF4-FFF2-40B4-BE49-F238E27FC236}">
                <a16:creationId xmlns:a16="http://schemas.microsoft.com/office/drawing/2014/main" id="{93A0EBD0-F75A-0349-7023-C3FA96E2A30F}"/>
              </a:ext>
            </a:extLst>
          </p:cNvPr>
          <p:cNvSpPr>
            <a:spLocks noGrp="1"/>
          </p:cNvSpPr>
          <p:nvPr>
            <p:ph type="title"/>
          </p:nvPr>
        </p:nvSpPr>
        <p:spPr>
          <a:xfrm>
            <a:off x="838200" y="274638"/>
            <a:ext cx="10154477" cy="1143000"/>
          </a:xfrm>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Amount of Food Stamps Received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1">
            <a:extLst>
              <a:ext uri="{FF2B5EF4-FFF2-40B4-BE49-F238E27FC236}">
                <a16:creationId xmlns:a16="http://schemas.microsoft.com/office/drawing/2014/main" id="{D4CA6CF2-73BA-CA56-1BDF-1760F079C097}"/>
              </a:ext>
            </a:extLst>
          </p:cNvPr>
          <p:cNvSpPr>
            <a:spLocks noGrp="1"/>
          </p:cNvSpPr>
          <p:nvPr>
            <p:ph idx="1"/>
          </p:nvPr>
        </p:nvSpPr>
        <p:spPr/>
        <p:txBody>
          <a:bodyPr/>
          <a:lstStyle/>
          <a:p>
            <a:r>
              <a:rPr lang="en-US" altLang="en-US" b="1" dirty="0">
                <a:ea typeface="ＭＳ Ｐゴシック" panose="020B0600070205080204" pitchFamily="34" charset="-128"/>
              </a:rPr>
              <a:t>The CWD should reschedule the appointment within the 3 days period</a:t>
            </a:r>
          </a:p>
          <a:p>
            <a:endParaRPr lang="en-US" altLang="en-US" dirty="0">
              <a:ea typeface="ＭＳ Ｐゴシック" panose="020B0600070205080204" pitchFamily="34" charset="-128"/>
            </a:endParaRPr>
          </a:p>
        </p:txBody>
      </p:sp>
      <p:sp>
        <p:nvSpPr>
          <p:cNvPr id="5" name="Title 2">
            <a:extLst>
              <a:ext uri="{FF2B5EF4-FFF2-40B4-BE49-F238E27FC236}">
                <a16:creationId xmlns:a16="http://schemas.microsoft.com/office/drawing/2014/main" id="{D6AB8BCE-D7A6-1CEB-E038-971C5686971C}"/>
              </a:ext>
            </a:extLst>
          </p:cNvPr>
          <p:cNvSpPr txBox="1">
            <a:spLocks/>
          </p:cNvSpPr>
          <p:nvPr/>
        </p:nvSpPr>
        <p:spPr>
          <a:xfrm>
            <a:off x="641074" y="448615"/>
            <a:ext cx="10154477" cy="11430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lnSpcReduction="10000"/>
            <a:scene3d>
              <a:camera prst="orthographicFront"/>
              <a:lightRig rig="soft" dir="t"/>
            </a:scene3d>
            <a:sp3d prstMaterial="softEdge">
              <a:bevelT w="25400" h="25400"/>
            </a:sp3d>
          </a:bodyPr>
          <a:lstStyle>
            <a:lvl1pPr algn="l" defTabSz="914390" rtl="0" eaLnBrk="1" latinLnBrk="0" hangingPunct="1">
              <a:lnSpc>
                <a:spcPct val="90000"/>
              </a:lnSpc>
              <a:spcBef>
                <a:spcPct val="0"/>
              </a:spcBef>
              <a:buNone/>
              <a:defRPr sz="4002" i="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defRPr/>
            </a:pPr>
            <a:r>
              <a:rPr lang="en-US" dirty="0">
                <a:solidFill>
                  <a:srgbClr val="000090"/>
                </a:solidFill>
                <a:latin typeface="Arial Black"/>
                <a:ea typeface="+mj-ea"/>
                <a:cs typeface="Arial Black"/>
              </a:rPr>
              <a:t>What to do if the ES Appointment is Missed?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1">
            <a:extLst>
              <a:ext uri="{FF2B5EF4-FFF2-40B4-BE49-F238E27FC236}">
                <a16:creationId xmlns:a16="http://schemas.microsoft.com/office/drawing/2014/main" id="{EC735E92-6BCD-B366-0A98-6D031ADF1B4C}"/>
              </a:ext>
            </a:extLst>
          </p:cNvPr>
          <p:cNvSpPr>
            <a:spLocks noGrp="1"/>
          </p:cNvSpPr>
          <p:nvPr>
            <p:ph idx="1"/>
          </p:nvPr>
        </p:nvSpPr>
        <p:spPr/>
        <p:txBody>
          <a:bodyPr/>
          <a:lstStyle/>
          <a:p>
            <a:pPr eaLnBrk="1" hangingPunct="1">
              <a:lnSpc>
                <a:spcPct val="90000"/>
              </a:lnSpc>
            </a:pPr>
            <a:r>
              <a:rPr lang="en-US" altLang="en-US" sz="1725" b="1" dirty="0">
                <a:ea typeface="ＭＳ Ｐゴシック" panose="020B0600070205080204" pitchFamily="34" charset="-128"/>
              </a:rPr>
              <a:t>Ask for an Expedited State Hearing.</a:t>
            </a:r>
          </a:p>
          <a:p>
            <a:pPr eaLnBrk="1" hangingPunct="1">
              <a:lnSpc>
                <a:spcPct val="90000"/>
              </a:lnSpc>
            </a:pPr>
            <a:endParaRPr lang="en-US" altLang="en-US" sz="1725" b="1" dirty="0">
              <a:ea typeface="ＭＳ Ｐゴシック" panose="020B0600070205080204" pitchFamily="34" charset="-128"/>
            </a:endParaRPr>
          </a:p>
          <a:p>
            <a:pPr eaLnBrk="1" hangingPunct="1">
              <a:lnSpc>
                <a:spcPct val="90000"/>
              </a:lnSpc>
            </a:pPr>
            <a:r>
              <a:rPr lang="en-US" altLang="en-US" sz="1725" b="1" dirty="0">
                <a:ea typeface="ＭＳ Ｐゴシック" panose="020B0600070205080204" pitchFamily="34" charset="-128"/>
              </a:rPr>
              <a:t>For an Expedited Hearing Request form go to: </a:t>
            </a:r>
          </a:p>
          <a:p>
            <a:pPr eaLnBrk="1" hangingPunct="1">
              <a:lnSpc>
                <a:spcPct val="90000"/>
              </a:lnSpc>
            </a:pPr>
            <a:r>
              <a:rPr lang="en-US" altLang="en-US" sz="1725" b="1" dirty="0">
                <a:ea typeface="ＭＳ Ｐゴシック" panose="020B0600070205080204" pitchFamily="34" charset="-128"/>
                <a:hlinkClick r:id="rId2"/>
              </a:rPr>
              <a:t>http://www.ccwro.org/index.php?option=com_docman&amp;Itemid=70</a:t>
            </a:r>
            <a:endParaRPr lang="en-US" altLang="en-US" sz="1725" b="1" dirty="0">
              <a:ea typeface="ＭＳ Ｐゴシック" panose="020B0600070205080204" pitchFamily="34" charset="-128"/>
            </a:endParaRPr>
          </a:p>
          <a:p>
            <a:pPr eaLnBrk="1" hangingPunct="1">
              <a:lnSpc>
                <a:spcPct val="90000"/>
              </a:lnSpc>
              <a:buFont typeface="Wingdings 3" pitchFamily="2" charset="2"/>
              <a:buNone/>
            </a:pPr>
            <a:r>
              <a:rPr lang="en-US" altLang="en-US" sz="1725" b="1" dirty="0">
                <a:ea typeface="ＭＳ Ｐゴシック" panose="020B0600070205080204" pitchFamily="34" charset="-128"/>
              </a:rPr>
              <a:t>  and download the expedited hearing form. It is a pdf fillable form.</a:t>
            </a:r>
          </a:p>
          <a:p>
            <a:pPr eaLnBrk="1" hangingPunct="1">
              <a:lnSpc>
                <a:spcPct val="90000"/>
              </a:lnSpc>
            </a:pPr>
            <a:endParaRPr lang="en-US" altLang="en-US" sz="1725" b="1" dirty="0">
              <a:ea typeface="ＭＳ Ｐゴシック" panose="020B0600070205080204" pitchFamily="34" charset="-128"/>
            </a:endParaRPr>
          </a:p>
          <a:p>
            <a:pPr eaLnBrk="1" hangingPunct="1">
              <a:lnSpc>
                <a:spcPct val="90000"/>
              </a:lnSpc>
            </a:pPr>
            <a:r>
              <a:rPr lang="en-US" altLang="en-US" sz="1725" b="1" dirty="0">
                <a:ea typeface="ＭＳ Ｐゴシック" panose="020B0600070205080204" pitchFamily="34" charset="-128"/>
              </a:rPr>
              <a:t>For a copy of the ACL about expedited hearings go to:</a:t>
            </a:r>
          </a:p>
          <a:p>
            <a:pPr eaLnBrk="1" hangingPunct="1">
              <a:lnSpc>
                <a:spcPct val="90000"/>
              </a:lnSpc>
            </a:pPr>
            <a:r>
              <a:rPr lang="en-US" altLang="en-US" sz="1725" b="1" dirty="0">
                <a:ea typeface="ＭＳ Ｐゴシック" panose="020B0600070205080204" pitchFamily="34" charset="-128"/>
                <a:hlinkClick r:id="rId3"/>
              </a:rPr>
              <a:t>http://www.dss.cahwnet.gov/lettersnotices/entres/getinfo/coletters/pdf/ExpeditedHearingACL.PDF</a:t>
            </a:r>
            <a:r>
              <a:rPr lang="en-US" altLang="en-US" sz="1725" b="1" dirty="0">
                <a:ea typeface="ＭＳ Ｐゴシック" panose="020B0600070205080204" pitchFamily="34" charset="-128"/>
              </a:rPr>
              <a:t>  </a:t>
            </a:r>
          </a:p>
        </p:txBody>
      </p:sp>
      <p:sp>
        <p:nvSpPr>
          <p:cNvPr id="3" name="Title 2">
            <a:extLst>
              <a:ext uri="{FF2B5EF4-FFF2-40B4-BE49-F238E27FC236}">
                <a16:creationId xmlns:a16="http://schemas.microsoft.com/office/drawing/2014/main" id="{B6E80EB4-A30F-0F57-03A9-355AEA12CCBF}"/>
              </a:ext>
            </a:extLst>
          </p:cNvPr>
          <p:cNvSpPr>
            <a:spLocks noGrp="1"/>
          </p:cNvSpPr>
          <p:nvPr>
            <p:ph type="title"/>
          </p:nvPr>
        </p:nvSpPr>
        <p:spPr>
          <a:xfrm>
            <a:off x="725556" y="274638"/>
            <a:ext cx="10704443" cy="1143000"/>
          </a:xfrm>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What To Do If ES Is Denied?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C839C64-45F6-05FA-DEA6-932179DF01C3}"/>
              </a:ext>
            </a:extLst>
          </p:cNvPr>
          <p:cNvSpPr>
            <a:spLocks noGrp="1"/>
          </p:cNvSpPr>
          <p:nvPr>
            <p:ph idx="1"/>
          </p:nvPr>
        </p:nvSpPr>
        <p:spPr/>
        <p:txBody>
          <a:bodyPr/>
          <a:lstStyle/>
          <a:p>
            <a:endParaRPr lang="en-US"/>
          </a:p>
        </p:txBody>
      </p:sp>
      <p:sp>
        <p:nvSpPr>
          <p:cNvPr id="4" name="Title 2">
            <a:extLst>
              <a:ext uri="{FF2B5EF4-FFF2-40B4-BE49-F238E27FC236}">
                <a16:creationId xmlns:a16="http://schemas.microsoft.com/office/drawing/2014/main" id="{24495D8E-7516-7AF4-7B0D-F560F96F80E5}"/>
              </a:ext>
            </a:extLst>
          </p:cNvPr>
          <p:cNvSpPr>
            <a:spLocks noGrp="1"/>
          </p:cNvSpPr>
          <p:nvPr>
            <p:ph type="title"/>
          </p:nvPr>
        </p:nvSpPr>
        <p:spPr>
          <a:xfrm>
            <a:off x="725556" y="274638"/>
            <a:ext cx="10704443" cy="1143000"/>
          </a:xfrm>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Questions</a:t>
            </a:r>
          </a:p>
        </p:txBody>
      </p:sp>
    </p:spTree>
    <p:extLst>
      <p:ext uri="{BB962C8B-B14F-4D97-AF65-F5344CB8AC3E}">
        <p14:creationId xmlns:p14="http://schemas.microsoft.com/office/powerpoint/2010/main" val="3647889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a:extLst>
              <a:ext uri="{FF2B5EF4-FFF2-40B4-BE49-F238E27FC236}">
                <a16:creationId xmlns:a16="http://schemas.microsoft.com/office/drawing/2014/main" id="{01F6E5EE-0699-9AAF-F6F8-9CA9168875C0}"/>
              </a:ext>
            </a:extLst>
          </p:cNvPr>
          <p:cNvSpPr>
            <a:spLocks noGrp="1"/>
          </p:cNvSpPr>
          <p:nvPr>
            <p:ph idx="1"/>
          </p:nvPr>
        </p:nvSpPr>
        <p:spPr>
          <a:xfrm>
            <a:off x="3781428" y="3810003"/>
            <a:ext cx="7767841" cy="2196706"/>
          </a:xfrm>
        </p:spPr>
        <p:txBody>
          <a:bodyPr/>
          <a:lstStyle/>
          <a:p>
            <a:pPr eaLnBrk="1" hangingPunct="1"/>
            <a:r>
              <a:rPr lang="en-US" altLang="en-US" b="1" dirty="0" err="1">
                <a:ea typeface="ＭＳ Ｐゴシック" panose="020B0600070205080204" pitchFamily="34" charset="-128"/>
              </a:rPr>
              <a:t>Welf</a:t>
            </a:r>
            <a:r>
              <a:rPr lang="en-US" altLang="en-US" b="1" dirty="0">
                <a:ea typeface="ＭＳ Ｐゴシック" panose="020B0600070205080204" pitchFamily="34" charset="-128"/>
              </a:rPr>
              <a:t>. &amp; Inst. Code§11266</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M.P.P. 40-129 et seq.</a:t>
            </a:r>
          </a:p>
        </p:txBody>
      </p:sp>
      <p:sp>
        <p:nvSpPr>
          <p:cNvPr id="3" name="Title 2">
            <a:extLst>
              <a:ext uri="{FF2B5EF4-FFF2-40B4-BE49-F238E27FC236}">
                <a16:creationId xmlns:a16="http://schemas.microsoft.com/office/drawing/2014/main" id="{0E756F47-163E-FAC1-5F44-4DCFDF5EE6CE}"/>
              </a:ext>
            </a:extLst>
          </p:cNvPr>
          <p:cNvSpPr>
            <a:spLocks noGrp="1"/>
          </p:cNvSpPr>
          <p:nvPr>
            <p:ph type="title"/>
          </p:nvPr>
        </p:nvSpPr>
        <p:spPr>
          <a:xfrm>
            <a:off x="964096" y="274638"/>
            <a:ext cx="10316817" cy="3078164"/>
          </a:xfrm>
          <a:solidFill>
            <a:schemeClr val="accent6">
              <a:lumMod val="20000"/>
              <a:lumOff val="80000"/>
            </a:schemeClr>
          </a:solidFill>
        </p:spPr>
        <p:txBody>
          <a:bodyPr>
            <a:noAutofit/>
            <a:scene3d>
              <a:camera prst="orthographicFront"/>
              <a:lightRig rig="soft" dir="t"/>
            </a:scene3d>
            <a:sp3d prstMaterial="softEdge">
              <a:bevelT w="25400" h="25400"/>
            </a:sp3d>
          </a:bodyPr>
          <a:lstStyle/>
          <a:p>
            <a:pPr algn="ctr">
              <a:defRPr/>
            </a:pPr>
            <a:r>
              <a:rPr lang="en-US" sz="5403" dirty="0">
                <a:solidFill>
                  <a:srgbClr val="000090"/>
                </a:solidFill>
                <a:latin typeface="Arial Black"/>
                <a:cs typeface="Arial Black"/>
              </a:rPr>
              <a:t>CalWORKs </a:t>
            </a:r>
            <a:br>
              <a:rPr lang="en-US" sz="5403" dirty="0">
                <a:solidFill>
                  <a:srgbClr val="000090"/>
                </a:solidFill>
                <a:latin typeface="Arial Black"/>
                <a:cs typeface="Arial Black"/>
              </a:rPr>
            </a:br>
            <a:r>
              <a:rPr lang="en-US" sz="5403" dirty="0">
                <a:solidFill>
                  <a:srgbClr val="000090"/>
                </a:solidFill>
                <a:latin typeface="Arial Black"/>
                <a:cs typeface="Arial Black"/>
              </a:rPr>
              <a:t>Immediate Need</a:t>
            </a:r>
          </a:p>
        </p:txBody>
      </p:sp>
      <p:pic>
        <p:nvPicPr>
          <p:cNvPr id="27653" name="Picture 4">
            <a:extLst>
              <a:ext uri="{FF2B5EF4-FFF2-40B4-BE49-F238E27FC236}">
                <a16:creationId xmlns:a16="http://schemas.microsoft.com/office/drawing/2014/main" id="{2AC229FB-5CA0-B9FF-6AB3-64B22573E1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3739" y="3737118"/>
            <a:ext cx="1285876"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7190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0C301-4461-8D88-5BC6-226BAFBC6607}"/>
              </a:ext>
            </a:extLst>
          </p:cNvPr>
          <p:cNvSpPr>
            <a:spLocks noGrp="1"/>
          </p:cNvSpPr>
          <p:nvPr>
            <p:ph type="title"/>
          </p:nvPr>
        </p:nvSpPr>
        <p:spPr>
          <a:solidFill>
            <a:schemeClr val="accent6">
              <a:lumMod val="20000"/>
              <a:lumOff val="80000"/>
            </a:schemeClr>
          </a:solidFill>
        </p:spPr>
        <p:txBody>
          <a:bodyPr/>
          <a:lstStyle/>
          <a:p>
            <a:pPr algn="ctr"/>
            <a:r>
              <a:rPr lang="en-US" dirty="0"/>
              <a:t> </a:t>
            </a:r>
            <a:r>
              <a:rPr lang="en-US" sz="4400" b="1" dirty="0"/>
              <a:t>Who is Eligible for CalWORKs Immediate Need?</a:t>
            </a:r>
            <a:endParaRPr lang="en-US" sz="3600" b="1" dirty="0"/>
          </a:p>
        </p:txBody>
      </p:sp>
      <p:sp>
        <p:nvSpPr>
          <p:cNvPr id="3" name="Content Placeholder 2">
            <a:extLst>
              <a:ext uri="{FF2B5EF4-FFF2-40B4-BE49-F238E27FC236}">
                <a16:creationId xmlns:a16="http://schemas.microsoft.com/office/drawing/2014/main" id="{367BEF1B-AA38-B8BF-E64D-2854438F4F7C}"/>
              </a:ext>
            </a:extLst>
          </p:cNvPr>
          <p:cNvSpPr>
            <a:spLocks noGrp="1"/>
          </p:cNvSpPr>
          <p:nvPr>
            <p:ph idx="1"/>
          </p:nvPr>
        </p:nvSpPr>
        <p:spPr/>
        <p:txBody>
          <a:bodyPr>
            <a:normAutofit fontScale="70000" lnSpcReduction="20000"/>
          </a:bodyPr>
          <a:lstStyle/>
          <a:p>
            <a:r>
              <a:rPr lang="en-US" sz="3100" b="1" dirty="0"/>
              <a:t>A family who is “apparently eligible” – MPP § 40-129.11</a:t>
            </a:r>
          </a:p>
          <a:p>
            <a:r>
              <a:rPr lang="en-US" sz="3100" b="1" dirty="0"/>
              <a:t>What is an Emergency Situation?</a:t>
            </a:r>
          </a:p>
          <a:p>
            <a:pPr marL="914391" lvl="2" indent="0">
              <a:buNone/>
            </a:pPr>
            <a:r>
              <a:rPr lang="en-US" sz="3100" b="1" dirty="0"/>
              <a:t>• Has resources less than  $100</a:t>
            </a:r>
          </a:p>
          <a:p>
            <a:pPr marL="0" indent="0">
              <a:buNone/>
            </a:pPr>
            <a:r>
              <a:rPr lang="en-US" sz="3100" b="1" dirty="0"/>
              <a:t>	• Lack of housing – MPP 44-211.551	</a:t>
            </a:r>
          </a:p>
          <a:p>
            <a:pPr marL="0" indent="0">
              <a:buNone/>
            </a:pPr>
            <a:r>
              <a:rPr lang="en-US" sz="3100" b="1" dirty="0"/>
              <a:t>	• Pending eviction – MPP §40-129.132</a:t>
            </a:r>
          </a:p>
          <a:p>
            <a:pPr marL="0" indent="0">
              <a:buNone/>
            </a:pPr>
            <a:r>
              <a:rPr lang="en-US" sz="3100" b="1" dirty="0"/>
              <a:t>	• Lack of of food for three days – MPP §40-129. 133</a:t>
            </a:r>
          </a:p>
          <a:p>
            <a:pPr marL="0" indent="0">
              <a:buNone/>
            </a:pPr>
            <a:r>
              <a:rPr lang="en-US" sz="3100" b="1" dirty="0"/>
              <a:t>	• Utility Shut off notice</a:t>
            </a:r>
          </a:p>
          <a:p>
            <a:pPr marL="0" indent="0">
              <a:buNone/>
            </a:pPr>
            <a:r>
              <a:rPr lang="en-US" sz="3100" b="1" dirty="0"/>
              <a:t>	• </a:t>
            </a:r>
            <a:r>
              <a:rPr lang="en-US" sz="3100" b="1" dirty="0">
                <a:latin typeface="+mj-lt"/>
              </a:rPr>
              <a:t>Needs money for </a:t>
            </a:r>
            <a:r>
              <a:rPr lang="en-US" sz="3100" b="1" dirty="0" err="1">
                <a:latin typeface="+mj-lt"/>
              </a:rPr>
              <a:t>transporation</a:t>
            </a:r>
            <a:endParaRPr lang="en-US" sz="3100" b="1" dirty="0">
              <a:latin typeface="+mj-lt"/>
            </a:endParaRPr>
          </a:p>
          <a:p>
            <a:pPr marL="0" indent="0">
              <a:buNone/>
            </a:pPr>
            <a:r>
              <a:rPr lang="en-US" sz="3100" b="1" dirty="0">
                <a:latin typeface="+mj-lt"/>
              </a:rPr>
              <a:t>	• Clothing</a:t>
            </a:r>
          </a:p>
          <a:p>
            <a:pPr marL="0" indent="0">
              <a:buNone/>
            </a:pPr>
            <a:r>
              <a:rPr lang="en-US" sz="3100" b="1" dirty="0">
                <a:latin typeface="+mj-lt"/>
              </a:rPr>
              <a:t>	• Other -</a:t>
            </a:r>
            <a:r>
              <a:rPr lang="en-US" sz="3100" b="1" dirty="0">
                <a:effectLst/>
                <a:latin typeface="+mj-lt"/>
                <a:ea typeface="Times New Roman" panose="02020603050405020304" pitchFamily="18" charset="0"/>
              </a:rPr>
              <a:t>.MPP 40-129.137</a:t>
            </a:r>
            <a:r>
              <a:rPr lang="en-US" sz="2100" b="1" dirty="0">
                <a:effectLst/>
                <a:latin typeface="Times New Roman" panose="02020603050405020304" pitchFamily="18" charset="0"/>
                <a:ea typeface="Times New Roman" panose="02020603050405020304" pitchFamily="18" charset="0"/>
              </a:rPr>
              <a:t>	</a:t>
            </a:r>
            <a:r>
              <a:rPr lang="en-US" sz="2100" dirty="0">
                <a:effectLst/>
                <a:latin typeface="Times New Roman" panose="02020603050405020304" pitchFamily="18" charset="0"/>
                <a:ea typeface="Times New Roman" panose="02020603050405020304" pitchFamily="18" charset="0"/>
              </a:rPr>
              <a:t> </a:t>
            </a:r>
            <a:r>
              <a:rPr lang="en-US" sz="2900" i="1" dirty="0">
                <a:effectLst/>
                <a:latin typeface="Times New Roman" panose="02020603050405020304" pitchFamily="18" charset="0"/>
                <a:ea typeface="Times New Roman" panose="02020603050405020304" pitchFamily="18" charset="0"/>
              </a:rPr>
              <a:t>“Other - The applicant has other emergencies of similar importance to the family’s immediate health and safety.”</a:t>
            </a:r>
          </a:p>
          <a:p>
            <a:pPr marL="0" indent="0">
              <a:buNone/>
            </a:pPr>
            <a:endParaRPr lang="en-US" dirty="0"/>
          </a:p>
        </p:txBody>
      </p:sp>
    </p:spTree>
    <p:extLst>
      <p:ext uri="{BB962C8B-B14F-4D97-AF65-F5344CB8AC3E}">
        <p14:creationId xmlns:p14="http://schemas.microsoft.com/office/powerpoint/2010/main" val="2766672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5EA45-C7FA-C457-406E-0F9C97F22E30}"/>
              </a:ext>
            </a:extLst>
          </p:cNvPr>
          <p:cNvSpPr>
            <a:spLocks noGrp="1"/>
          </p:cNvSpPr>
          <p:nvPr>
            <p:ph type="title"/>
          </p:nvPr>
        </p:nvSpPr>
        <p:spPr>
          <a:solidFill>
            <a:schemeClr val="accent6">
              <a:lumMod val="20000"/>
              <a:lumOff val="80000"/>
            </a:schemeClr>
          </a:solidFill>
        </p:spPr>
        <p:txBody>
          <a:bodyPr/>
          <a:lstStyle/>
          <a:p>
            <a:pPr algn="ctr"/>
            <a:r>
              <a:rPr lang="en-US" b="1" dirty="0"/>
              <a:t>How to Applicants Indicate </a:t>
            </a:r>
            <a:br>
              <a:rPr lang="en-US" b="1" dirty="0"/>
            </a:br>
            <a:r>
              <a:rPr lang="en-US" b="1" dirty="0"/>
              <a:t>Immediate Need?</a:t>
            </a:r>
          </a:p>
        </p:txBody>
      </p:sp>
      <p:graphicFrame>
        <p:nvGraphicFramePr>
          <p:cNvPr id="7" name="Content Placeholder 6">
            <a:extLst>
              <a:ext uri="{FF2B5EF4-FFF2-40B4-BE49-F238E27FC236}">
                <a16:creationId xmlns:a16="http://schemas.microsoft.com/office/drawing/2014/main" id="{A00D13BF-F901-80FA-E538-339BFB0A1C7E}"/>
              </a:ext>
            </a:extLst>
          </p:cNvPr>
          <p:cNvGraphicFramePr>
            <a:graphicFrameLocks noGrp="1"/>
          </p:cNvGraphicFramePr>
          <p:nvPr>
            <p:ph idx="1"/>
            <p:extLst>
              <p:ext uri="{D42A27DB-BD31-4B8C-83A1-F6EECF244321}">
                <p14:modId xmlns:p14="http://schemas.microsoft.com/office/powerpoint/2010/main" val="285826459"/>
              </p:ext>
            </p:extLst>
          </p:nvPr>
        </p:nvGraphicFramePr>
        <p:xfrm>
          <a:off x="943455" y="2031098"/>
          <a:ext cx="9996453" cy="4668520"/>
        </p:xfrm>
        <a:graphic>
          <a:graphicData uri="http://schemas.openxmlformats.org/drawingml/2006/table">
            <a:tbl>
              <a:tblPr firstRow="1" bandRow="1">
                <a:tableStyleId>{5C22544A-7EE6-4342-B048-85BDC9FD1C3A}</a:tableStyleId>
              </a:tblPr>
              <a:tblGrid>
                <a:gridCol w="4054165">
                  <a:extLst>
                    <a:ext uri="{9D8B030D-6E8A-4147-A177-3AD203B41FA5}">
                      <a16:colId xmlns:a16="http://schemas.microsoft.com/office/drawing/2014/main" val="743239595"/>
                    </a:ext>
                  </a:extLst>
                </a:gridCol>
                <a:gridCol w="574960">
                  <a:extLst>
                    <a:ext uri="{9D8B030D-6E8A-4147-A177-3AD203B41FA5}">
                      <a16:colId xmlns:a16="http://schemas.microsoft.com/office/drawing/2014/main" val="1796308016"/>
                    </a:ext>
                  </a:extLst>
                </a:gridCol>
                <a:gridCol w="409603">
                  <a:extLst>
                    <a:ext uri="{9D8B030D-6E8A-4147-A177-3AD203B41FA5}">
                      <a16:colId xmlns:a16="http://schemas.microsoft.com/office/drawing/2014/main" val="282885160"/>
                    </a:ext>
                  </a:extLst>
                </a:gridCol>
                <a:gridCol w="4023590">
                  <a:extLst>
                    <a:ext uri="{9D8B030D-6E8A-4147-A177-3AD203B41FA5}">
                      <a16:colId xmlns:a16="http://schemas.microsoft.com/office/drawing/2014/main" val="4160533273"/>
                    </a:ext>
                  </a:extLst>
                </a:gridCol>
                <a:gridCol w="473646">
                  <a:extLst>
                    <a:ext uri="{9D8B030D-6E8A-4147-A177-3AD203B41FA5}">
                      <a16:colId xmlns:a16="http://schemas.microsoft.com/office/drawing/2014/main" val="578935776"/>
                    </a:ext>
                  </a:extLst>
                </a:gridCol>
                <a:gridCol w="460489">
                  <a:extLst>
                    <a:ext uri="{9D8B030D-6E8A-4147-A177-3AD203B41FA5}">
                      <a16:colId xmlns:a16="http://schemas.microsoft.com/office/drawing/2014/main" val="176448260"/>
                    </a:ext>
                  </a:extLst>
                </a:gridCol>
              </a:tblGrid>
              <a:tr h="370840">
                <a:tc>
                  <a:txBody>
                    <a:bodyPr/>
                    <a:lstStyle/>
                    <a:p>
                      <a:pPr algn="ctr"/>
                      <a:r>
                        <a:rPr lang="en-US" sz="1800" dirty="0">
                          <a:ln>
                            <a:solidFill>
                              <a:schemeClr val="tx1">
                                <a:lumMod val="65000"/>
                                <a:lumOff val="35000"/>
                              </a:schemeClr>
                            </a:solidFill>
                          </a:ln>
                          <a:solidFill>
                            <a:schemeClr val="tx1">
                              <a:lumMod val="50000"/>
                              <a:lumOff val="50000"/>
                            </a:schemeClr>
                          </a:solidFill>
                        </a:rPr>
                        <a:t>SAWS 2 and CW4 Questions</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200" dirty="0">
                          <a:solidFill>
                            <a:schemeClr val="tx1">
                              <a:lumMod val="50000"/>
                              <a:lumOff val="50000"/>
                            </a:schemeClr>
                          </a:solidFill>
                        </a:rPr>
                        <a:t>Yes</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200" dirty="0">
                          <a:solidFill>
                            <a:schemeClr val="tx1">
                              <a:lumMod val="50000"/>
                              <a:lumOff val="50000"/>
                            </a:schemeClr>
                          </a:solidFill>
                        </a:rPr>
                        <a:t>No</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pPr marL="0" marR="0" lvl="0" indent="0" algn="l" defTabSz="914390" rtl="0" eaLnBrk="1" fontAlgn="auto" latinLnBrk="0" hangingPunct="1">
                        <a:lnSpc>
                          <a:spcPct val="100000"/>
                        </a:lnSpc>
                        <a:spcBef>
                          <a:spcPts val="0"/>
                        </a:spcBef>
                        <a:spcAft>
                          <a:spcPts val="0"/>
                        </a:spcAft>
                        <a:buClrTx/>
                        <a:buSzTx/>
                        <a:buFontTx/>
                        <a:buNone/>
                        <a:tabLst/>
                        <a:defRPr/>
                      </a:pPr>
                      <a:r>
                        <a:rPr lang="en-US" sz="1800" dirty="0">
                          <a:ln>
                            <a:solidFill>
                              <a:schemeClr val="tx1">
                                <a:lumMod val="65000"/>
                                <a:lumOff val="35000"/>
                              </a:schemeClr>
                            </a:solidFill>
                          </a:ln>
                          <a:solidFill>
                            <a:schemeClr val="tx1">
                              <a:lumMod val="50000"/>
                              <a:lumOff val="50000"/>
                            </a:schemeClr>
                          </a:solidFill>
                        </a:rPr>
                        <a:t>SAWS 2 and CW4 Questions</a:t>
                      </a:r>
                    </a:p>
                    <a:p>
                      <a:endParaRPr lang="en-US" sz="1800"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200" dirty="0">
                          <a:solidFill>
                            <a:schemeClr val="tx1">
                              <a:lumMod val="50000"/>
                              <a:lumOff val="50000"/>
                            </a:schemeClr>
                          </a:solidFill>
                        </a:rPr>
                        <a:t>Yes</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200" dirty="0">
                          <a:solidFill>
                            <a:schemeClr val="tx1">
                              <a:lumMod val="50000"/>
                              <a:lumOff val="50000"/>
                            </a:schemeClr>
                          </a:solidFill>
                        </a:rPr>
                        <a:t>No</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130724017"/>
                  </a:ext>
                </a:extLst>
              </a:tr>
              <a:tr h="370840">
                <a:tc>
                  <a:txBody>
                    <a:bodyPr/>
                    <a:lstStyle/>
                    <a:p>
                      <a:r>
                        <a:rPr lang="en-US" sz="1800" b="1" dirty="0"/>
                        <a:t>Do you have an Eviction Notice </a:t>
                      </a:r>
                    </a:p>
                    <a:p>
                      <a:r>
                        <a:rPr lang="en-US" sz="1800" b="1" dirty="0"/>
                        <a:t>o r notice to pay or quit?</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800" b="1" dirty="0"/>
                        <a:t>Do you need essential clothing,</a:t>
                      </a:r>
                    </a:p>
                    <a:p>
                      <a:r>
                        <a:rPr lang="en-US" sz="1800" b="1" dirty="0"/>
                        <a:t>including diapers or clothing</a:t>
                      </a:r>
                    </a:p>
                    <a:p>
                      <a:r>
                        <a:rPr lang="en-US" sz="1800" b="1" dirty="0"/>
                        <a:t>needed for cold weather?</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988362751"/>
                  </a:ext>
                </a:extLst>
              </a:tr>
              <a:tr h="370840">
                <a:tc>
                  <a:txBody>
                    <a:bodyPr/>
                    <a:lstStyle/>
                    <a:p>
                      <a:r>
                        <a:rPr lang="en-US" sz="1800" b="1" dirty="0"/>
                        <a:t>Have your utilities been shut off?</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800" b="1" dirty="0"/>
                        <a:t>Do you need help with transportation to get food, clothing, medical care or other emergency item?</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2855628419"/>
                  </a:ext>
                </a:extLst>
              </a:tr>
              <a:tr h="370840">
                <a:tc>
                  <a:txBody>
                    <a:bodyPr/>
                    <a:lstStyle/>
                    <a:p>
                      <a:r>
                        <a:rPr lang="en-US" sz="1800" b="1" dirty="0"/>
                        <a:t>Do you have a shut-off notice?</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r>
                        <a:rPr lang="en-US" sz="1800" b="1" dirty="0"/>
                        <a:t>Do you have another kind of</a:t>
                      </a:r>
                    </a:p>
                    <a:p>
                      <a:r>
                        <a:rPr lang="en-US" sz="1800" b="1" dirty="0"/>
                        <a:t>emergency which threatens your</a:t>
                      </a:r>
                    </a:p>
                    <a:p>
                      <a:r>
                        <a:rPr lang="en-US" sz="1800" b="1" dirty="0"/>
                        <a:t>health or safety? If YES, explain:</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118090117"/>
                  </a:ext>
                </a:extLst>
              </a:tr>
              <a:tr h="370840">
                <a:tc>
                  <a:txBody>
                    <a:bodyPr/>
                    <a:lstStyle/>
                    <a:p>
                      <a:r>
                        <a:rPr lang="en-US" sz="1800" b="1" dirty="0"/>
                        <a:t>Will your food run out in three</a:t>
                      </a:r>
                    </a:p>
                    <a:p>
                      <a:r>
                        <a:rPr lang="en-US" sz="1800" b="1" dirty="0"/>
                        <a:t>days or less?</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b="1"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1060835627"/>
                  </a:ext>
                </a:extLst>
              </a:tr>
              <a:tr h="370840">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tc>
                  <a:txBody>
                    <a:bodyPr/>
                    <a:lstStyle/>
                    <a:p>
                      <a:endParaRPr lang="en-US" sz="1800" dirty="0"/>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597941892"/>
                  </a:ext>
                </a:extLst>
              </a:tr>
            </a:tbl>
          </a:graphicData>
        </a:graphic>
      </p:graphicFrame>
    </p:spTree>
    <p:extLst>
      <p:ext uri="{BB962C8B-B14F-4D97-AF65-F5344CB8AC3E}">
        <p14:creationId xmlns:p14="http://schemas.microsoft.com/office/powerpoint/2010/main" val="3903428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92862-3F2B-CD38-EE79-60C06A0596FF}"/>
              </a:ext>
            </a:extLst>
          </p:cNvPr>
          <p:cNvSpPr>
            <a:spLocks noGrp="1"/>
          </p:cNvSpPr>
          <p:nvPr>
            <p:ph type="title"/>
          </p:nvPr>
        </p:nvSpPr>
        <p:spPr>
          <a:xfrm>
            <a:off x="838201" y="373078"/>
            <a:ext cx="10515602" cy="1325563"/>
          </a:xfrm>
          <a:solidFill>
            <a:schemeClr val="accent6">
              <a:lumMod val="20000"/>
              <a:lumOff val="80000"/>
            </a:schemeClr>
          </a:solidFill>
        </p:spPr>
        <p:txBody>
          <a:bodyPr/>
          <a:lstStyle/>
          <a:p>
            <a:r>
              <a:rPr lang="en-US" sz="4000" b="1" dirty="0"/>
              <a:t>Who is allowed to complete the CalWORKs Immediate Need Questions?</a:t>
            </a:r>
            <a:endParaRPr lang="en-US" dirty="0"/>
          </a:p>
        </p:txBody>
      </p:sp>
      <p:sp>
        <p:nvSpPr>
          <p:cNvPr id="3" name="Content Placeholder 2">
            <a:extLst>
              <a:ext uri="{FF2B5EF4-FFF2-40B4-BE49-F238E27FC236}">
                <a16:creationId xmlns:a16="http://schemas.microsoft.com/office/drawing/2014/main" id="{C4EC91BC-53FF-9987-5F91-02C0F19D371E}"/>
              </a:ext>
            </a:extLst>
          </p:cNvPr>
          <p:cNvSpPr>
            <a:spLocks noGrp="1"/>
          </p:cNvSpPr>
          <p:nvPr>
            <p:ph idx="1"/>
          </p:nvPr>
        </p:nvSpPr>
        <p:spPr/>
        <p:txBody>
          <a:bodyPr/>
          <a:lstStyle/>
          <a:p>
            <a:r>
              <a:rPr lang="en-US" b="1" dirty="0"/>
              <a:t>MPP 40-129.33 states:</a:t>
            </a:r>
          </a:p>
          <a:p>
            <a:endParaRPr lang="en-US" b="1" dirty="0"/>
          </a:p>
          <a:p>
            <a:pPr marL="0" indent="0">
              <a:buNone/>
            </a:pPr>
            <a:r>
              <a:rPr lang="en-US" sz="3200" b="1" dirty="0">
                <a:effectLst/>
                <a:latin typeface="Times New Roman" panose="02020603050405020304" pitchFamily="18" charset="0"/>
                <a:ea typeface="Times New Roman" panose="02020603050405020304" pitchFamily="18" charset="0"/>
              </a:rPr>
              <a:t>.</a:t>
            </a:r>
            <a:r>
              <a:rPr lang="en-US" sz="3200" b="1" dirty="0">
                <a:effectLst/>
                <a:latin typeface="Century Gothic" panose="020B0502020202020204" pitchFamily="34" charset="0"/>
                <a:ea typeface="Times New Roman" panose="02020603050405020304" pitchFamily="18" charset="0"/>
              </a:rPr>
              <a:t>33	The county shall not complete the Immediate Need section of the application or the Immediate Need Payment Request (CA 4, 9/90), except at the applicant's specific request.</a:t>
            </a:r>
          </a:p>
          <a:p>
            <a:endParaRPr lang="en-US" dirty="0"/>
          </a:p>
        </p:txBody>
      </p:sp>
    </p:spTree>
    <p:extLst>
      <p:ext uri="{BB962C8B-B14F-4D97-AF65-F5344CB8AC3E}">
        <p14:creationId xmlns:p14="http://schemas.microsoft.com/office/powerpoint/2010/main" val="1864490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9F420-A2C0-D01D-8C9C-F00C23F299FC}"/>
              </a:ext>
            </a:extLst>
          </p:cNvPr>
          <p:cNvSpPr>
            <a:spLocks noGrp="1"/>
          </p:cNvSpPr>
          <p:nvPr>
            <p:ph type="title"/>
          </p:nvPr>
        </p:nvSpPr>
        <p:spPr>
          <a:solidFill>
            <a:schemeClr val="accent6">
              <a:lumMod val="20000"/>
              <a:lumOff val="80000"/>
            </a:schemeClr>
          </a:solidFill>
        </p:spPr>
        <p:txBody>
          <a:bodyPr/>
          <a:lstStyle/>
          <a:p>
            <a:r>
              <a:rPr lang="en-US" dirty="0"/>
              <a:t>When does the county has to act on an Immediate Need Case</a:t>
            </a:r>
          </a:p>
        </p:txBody>
      </p:sp>
      <p:sp>
        <p:nvSpPr>
          <p:cNvPr id="3" name="Content Placeholder 2">
            <a:extLst>
              <a:ext uri="{FF2B5EF4-FFF2-40B4-BE49-F238E27FC236}">
                <a16:creationId xmlns:a16="http://schemas.microsoft.com/office/drawing/2014/main" id="{5807F058-534F-897D-45AE-D4CDA6E39CE1}"/>
              </a:ext>
            </a:extLst>
          </p:cNvPr>
          <p:cNvSpPr>
            <a:spLocks noGrp="1"/>
          </p:cNvSpPr>
          <p:nvPr>
            <p:ph idx="1"/>
          </p:nvPr>
        </p:nvSpPr>
        <p:spPr/>
        <p:txBody>
          <a:bodyPr>
            <a:normAutofit fontScale="92500" lnSpcReduction="10000"/>
          </a:bodyPr>
          <a:lstStyle/>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3000" b="1" dirty="0">
                <a:effectLst/>
                <a:latin typeface="Century Gothic" panose="020B0502020202020204" pitchFamily="34" charset="0"/>
                <a:ea typeface="Times New Roman" panose="02020603050405020304" pitchFamily="18" charset="0"/>
              </a:rPr>
              <a:t>MPP §40-129.4	The Immediate Need Interview</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3200" b="1" dirty="0">
                <a:effectLst/>
                <a:latin typeface="Century Gothic" panose="020B0502020202020204" pitchFamily="34" charset="0"/>
                <a:ea typeface="Times New Roman" panose="02020603050405020304" pitchFamily="18" charset="0"/>
              </a:rPr>
              <a:t> </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3200" b="1" dirty="0">
                <a:effectLst/>
                <a:latin typeface="Century Gothic" panose="020B0502020202020204" pitchFamily="34" charset="0"/>
                <a:ea typeface="Times New Roman" panose="02020603050405020304" pitchFamily="18" charset="0"/>
              </a:rPr>
              <a:t>	.41	If the applicant indicates on the initial application or the Immediate Need Payment Request (CA 4, 9/90) that the family has an emergency situation as defined in MPP 40-129.13, the county shall conduct an Immediate Need interview no later than the next working day following the date the Immediate Need request is received.</a:t>
            </a:r>
          </a:p>
          <a:p>
            <a:endParaRPr lang="en-US" dirty="0"/>
          </a:p>
        </p:txBody>
      </p:sp>
    </p:spTree>
    <p:extLst>
      <p:ext uri="{BB962C8B-B14F-4D97-AF65-F5344CB8AC3E}">
        <p14:creationId xmlns:p14="http://schemas.microsoft.com/office/powerpoint/2010/main" val="512616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a:extLst>
              <a:ext uri="{FF2B5EF4-FFF2-40B4-BE49-F238E27FC236}">
                <a16:creationId xmlns:a16="http://schemas.microsoft.com/office/drawing/2014/main" id="{01F6E5EE-0699-9AAF-F6F8-9CA9168875C0}"/>
              </a:ext>
            </a:extLst>
          </p:cNvPr>
          <p:cNvSpPr>
            <a:spLocks noGrp="1"/>
          </p:cNvSpPr>
          <p:nvPr>
            <p:ph idx="1"/>
          </p:nvPr>
        </p:nvSpPr>
        <p:spPr>
          <a:xfrm>
            <a:off x="1381539" y="3429000"/>
            <a:ext cx="9173818" cy="2577709"/>
          </a:xfrm>
        </p:spPr>
        <p:txBody>
          <a:bodyPr>
            <a:normAutofit lnSpcReduction="10000"/>
          </a:bodyPr>
          <a:lstStyle/>
          <a:p>
            <a:pPr eaLnBrk="1" hangingPunct="1"/>
            <a:r>
              <a:rPr lang="en-US" altLang="en-US" b="1" dirty="0">
                <a:ea typeface="ＭＳ Ｐゴシック" panose="020B0600070205080204" pitchFamily="34" charset="-128"/>
              </a:rPr>
              <a:t>Statutes and Regulations</a:t>
            </a:r>
          </a:p>
          <a:p>
            <a:pPr eaLnBrk="1" hangingPunct="1"/>
            <a:endParaRPr lang="en-US" altLang="en-US" b="1" dirty="0">
              <a:ea typeface="ＭＳ Ｐゴシック" panose="020B0600070205080204" pitchFamily="34" charset="-128"/>
            </a:endParaRPr>
          </a:p>
          <a:p>
            <a:pPr eaLnBrk="1" hangingPunct="1"/>
            <a:r>
              <a:rPr lang="en-US" altLang="en-US" b="1" dirty="0" err="1">
                <a:ea typeface="ＭＳ Ｐゴシック" panose="020B0600070205080204" pitchFamily="34" charset="-128"/>
              </a:rPr>
              <a:t>Welf</a:t>
            </a:r>
            <a:r>
              <a:rPr lang="en-US" altLang="en-US" b="1" dirty="0">
                <a:ea typeface="ＭＳ Ｐゴシック" panose="020B0600070205080204" pitchFamily="34" charset="-128"/>
              </a:rPr>
              <a:t>. &amp; </a:t>
            </a:r>
            <a:r>
              <a:rPr lang="en-US" altLang="en-US" b="1" dirty="0" err="1">
                <a:ea typeface="ＭＳ Ｐゴシック" panose="020B0600070205080204" pitchFamily="34" charset="-128"/>
              </a:rPr>
              <a:t>Inst.Code</a:t>
            </a:r>
            <a:r>
              <a:rPr lang="en-US" altLang="en-US" b="1" dirty="0">
                <a:ea typeface="ＭＳ Ｐゴシック" panose="020B0600070205080204" pitchFamily="34" charset="-128"/>
              </a:rPr>
              <a:t>§ 18912,18913 &amp; 19814</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M.P.P. 63-301.5 et seq.</a:t>
            </a:r>
          </a:p>
        </p:txBody>
      </p:sp>
      <p:pic>
        <p:nvPicPr>
          <p:cNvPr id="27652" name="Picture 3">
            <a:extLst>
              <a:ext uri="{FF2B5EF4-FFF2-40B4-BE49-F238E27FC236}">
                <a16:creationId xmlns:a16="http://schemas.microsoft.com/office/drawing/2014/main" id="{52B4816D-8B08-5EDA-5894-0A2D2E2BE0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1829" y="3376615"/>
            <a:ext cx="1685925" cy="263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a:extLst>
              <a:ext uri="{FF2B5EF4-FFF2-40B4-BE49-F238E27FC236}">
                <a16:creationId xmlns:a16="http://schemas.microsoft.com/office/drawing/2014/main" id="{2AC229FB-5CA0-B9FF-6AB3-64B22573E1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767" y="4063011"/>
            <a:ext cx="1285876"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2">
            <a:extLst>
              <a:ext uri="{FF2B5EF4-FFF2-40B4-BE49-F238E27FC236}">
                <a16:creationId xmlns:a16="http://schemas.microsoft.com/office/drawing/2014/main" id="{5A0948BC-7928-E514-3802-8943FB3BF67C}"/>
              </a:ext>
            </a:extLst>
          </p:cNvPr>
          <p:cNvSpPr txBox="1">
            <a:spLocks/>
          </p:cNvSpPr>
          <p:nvPr/>
        </p:nvSpPr>
        <p:spPr>
          <a:xfrm>
            <a:off x="723900" y="194077"/>
            <a:ext cx="10744200" cy="268722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7500"/>
            <a:scene3d>
              <a:camera prst="orthographicFront"/>
              <a:lightRig rig="soft" dir="t"/>
            </a:scene3d>
            <a:sp3d prstMaterial="softEdge">
              <a:bevelT w="25400" h="25400"/>
            </a:sp3d>
          </a:bodyPr>
          <a:lstStyle>
            <a:lvl1pPr algn="l" defTabSz="914390" rtl="0" eaLnBrk="1" latinLnBrk="0" hangingPunct="1">
              <a:lnSpc>
                <a:spcPct val="90000"/>
              </a:lnSpc>
              <a:spcBef>
                <a:spcPct val="0"/>
              </a:spcBef>
              <a:buNone/>
              <a:defRPr sz="4002" i="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defRPr/>
            </a:pPr>
            <a:r>
              <a:rPr lang="en-US" sz="7200" dirty="0" err="1">
                <a:solidFill>
                  <a:srgbClr val="000090"/>
                </a:solidFill>
                <a:latin typeface="Arial Black"/>
                <a:cs typeface="Arial Black"/>
              </a:rPr>
              <a:t>CalFresh</a:t>
            </a:r>
            <a:r>
              <a:rPr lang="en-US" sz="7200" dirty="0">
                <a:solidFill>
                  <a:srgbClr val="000090"/>
                </a:solidFill>
                <a:latin typeface="Arial Black"/>
                <a:cs typeface="Arial Black"/>
              </a:rPr>
              <a:t> Expedited Services</a:t>
            </a:r>
            <a:endParaRPr lang="en-US" sz="7200" dirty="0">
              <a:solidFill>
                <a:srgbClr val="000090"/>
              </a:solidFill>
              <a:latin typeface="Arial Black"/>
              <a:ea typeface="+mj-ea"/>
              <a:cs typeface="Arial Black"/>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DB693-FFBD-4D69-48AD-0ED976692ED7}"/>
              </a:ext>
            </a:extLst>
          </p:cNvPr>
          <p:cNvSpPr>
            <a:spLocks noGrp="1"/>
          </p:cNvSpPr>
          <p:nvPr>
            <p:ph type="title"/>
          </p:nvPr>
        </p:nvSpPr>
        <p:spPr>
          <a:solidFill>
            <a:schemeClr val="accent6">
              <a:lumMod val="20000"/>
              <a:lumOff val="80000"/>
            </a:schemeClr>
          </a:solidFill>
        </p:spPr>
        <p:txBody>
          <a:bodyPr/>
          <a:lstStyle/>
          <a:p>
            <a:pPr algn="ctr"/>
            <a:r>
              <a:rPr lang="en-US" b="1" dirty="0"/>
              <a:t>How long does the county have to act of the Immediate need </a:t>
            </a:r>
          </a:p>
        </p:txBody>
      </p:sp>
      <p:sp>
        <p:nvSpPr>
          <p:cNvPr id="3" name="Content Placeholder 2">
            <a:extLst>
              <a:ext uri="{FF2B5EF4-FFF2-40B4-BE49-F238E27FC236}">
                <a16:creationId xmlns:a16="http://schemas.microsoft.com/office/drawing/2014/main" id="{DC7DC895-DDDF-4B54-61BD-9862411B95A5}"/>
              </a:ext>
            </a:extLst>
          </p:cNvPr>
          <p:cNvSpPr>
            <a:spLocks noGrp="1"/>
          </p:cNvSpPr>
          <p:nvPr>
            <p:ph idx="1"/>
          </p:nvPr>
        </p:nvSpPr>
        <p:spPr/>
        <p:txBody>
          <a:bodyPr/>
          <a:lstStyle/>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b="1" dirty="0">
                <a:effectLst/>
                <a:latin typeface="Century Gothic" panose="020B0502020202020204" pitchFamily="34" charset="0"/>
                <a:ea typeface="Times New Roman" panose="02020603050405020304" pitchFamily="18" charset="0"/>
              </a:rPr>
              <a:t>MPP 40-129.5	Action on The Immediate Need Payment Request</a:t>
            </a: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3600" b="1" dirty="0">
              <a:latin typeface="Century Gothic" panose="020B0502020202020204" pitchFamily="34" charset="0"/>
              <a:ea typeface="Times New Roman" panose="02020603050405020304" pitchFamily="18" charset="0"/>
            </a:endParaRP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3600" b="1" dirty="0">
                <a:effectLst/>
                <a:latin typeface="Century Gothic" panose="020B0502020202020204" pitchFamily="34" charset="0"/>
                <a:ea typeface="Times New Roman" panose="02020603050405020304" pitchFamily="18" charset="0"/>
              </a:rPr>
              <a:t>.51		A determination of eligibility for an Immediate Need payment shall be made no later than the next working day following receipt of the request.</a:t>
            </a:r>
          </a:p>
          <a:p>
            <a:endParaRPr lang="en-US" dirty="0"/>
          </a:p>
        </p:txBody>
      </p:sp>
    </p:spTree>
    <p:extLst>
      <p:ext uri="{BB962C8B-B14F-4D97-AF65-F5344CB8AC3E}">
        <p14:creationId xmlns:p14="http://schemas.microsoft.com/office/powerpoint/2010/main" val="3614107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949F1-7B0D-1666-23B9-C5D360413656}"/>
              </a:ext>
            </a:extLst>
          </p:cNvPr>
          <p:cNvSpPr>
            <a:spLocks noGrp="1"/>
          </p:cNvSpPr>
          <p:nvPr>
            <p:ph type="title"/>
          </p:nvPr>
        </p:nvSpPr>
        <p:spPr>
          <a:solidFill>
            <a:schemeClr val="accent6">
              <a:lumMod val="20000"/>
              <a:lumOff val="80000"/>
            </a:schemeClr>
          </a:solidFill>
        </p:spPr>
        <p:txBody>
          <a:bodyPr/>
          <a:lstStyle/>
          <a:p>
            <a:pPr algn="ctr"/>
            <a:r>
              <a:rPr lang="en-US" b="1" dirty="0"/>
              <a:t>What kind of verification can the county ask for?</a:t>
            </a:r>
          </a:p>
        </p:txBody>
      </p:sp>
      <p:sp>
        <p:nvSpPr>
          <p:cNvPr id="3" name="Content Placeholder 2">
            <a:extLst>
              <a:ext uri="{FF2B5EF4-FFF2-40B4-BE49-F238E27FC236}">
                <a16:creationId xmlns:a16="http://schemas.microsoft.com/office/drawing/2014/main" id="{EBE245C7-648F-7E72-9FCE-DD3EB8CCC326}"/>
              </a:ext>
            </a:extLst>
          </p:cNvPr>
          <p:cNvSpPr>
            <a:spLocks noGrp="1"/>
          </p:cNvSpPr>
          <p:nvPr>
            <p:ph idx="1"/>
          </p:nvPr>
        </p:nvSpPr>
        <p:spPr/>
        <p:txBody>
          <a:bodyPr>
            <a:normAutofit fontScale="62500" lnSpcReduction="20000"/>
          </a:bodyPr>
          <a:lstStyle/>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4500" b="1" dirty="0">
                <a:effectLst/>
                <a:latin typeface="Century Gothic" panose="020B0502020202020204" pitchFamily="34" charset="0"/>
                <a:ea typeface="Times New Roman" panose="02020603050405020304" pitchFamily="18" charset="0"/>
              </a:rPr>
              <a:t>40-129.2	Eligibility for an Immediate Need Payment</a:t>
            </a: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4500" b="1" dirty="0">
              <a:effectLst/>
              <a:latin typeface="Century Gothic" panose="020B0502020202020204" pitchFamily="34" charset="0"/>
              <a:ea typeface="Times New Roman" panose="02020603050405020304" pitchFamily="18" charset="0"/>
            </a:endParaRP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4500" b="1" dirty="0">
                <a:effectLst/>
                <a:latin typeface="Century Gothic" panose="020B0502020202020204" pitchFamily="34" charset="0"/>
                <a:ea typeface="Times New Roman" panose="02020603050405020304" pitchFamily="18" charset="0"/>
              </a:rPr>
              <a:t>.21	Eligibility for an Immediate Need payment exists when the applicant meets all of the following conditions:</a:t>
            </a: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4500" b="1" dirty="0">
              <a:effectLst/>
              <a:latin typeface="Century Gothic" panose="020B0502020202020204" pitchFamily="34" charset="0"/>
              <a:ea typeface="Times New Roman" panose="02020603050405020304" pitchFamily="18" charset="0"/>
            </a:endParaRP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4500" b="1" dirty="0">
                <a:effectLst/>
                <a:latin typeface="Century Gothic" panose="020B0502020202020204" pitchFamily="34" charset="0"/>
                <a:ea typeface="Times New Roman" panose="02020603050405020304" pitchFamily="18" charset="0"/>
              </a:rPr>
              <a:t>.211	Is apparently eligible for AFDC.</a:t>
            </a: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4500" b="1" dirty="0">
              <a:effectLst/>
              <a:latin typeface="Century Gothic" panose="020B0502020202020204" pitchFamily="34" charset="0"/>
              <a:ea typeface="Times New Roman" panose="02020603050405020304" pitchFamily="18" charset="0"/>
            </a:endParaRPr>
          </a:p>
          <a:p>
            <a:pPr marL="0" marR="0" indent="0">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4500" b="1" dirty="0">
                <a:effectLst/>
                <a:latin typeface="Century Gothic" panose="020B0502020202020204" pitchFamily="34" charset="0"/>
                <a:ea typeface="Times New Roman" panose="02020603050405020304" pitchFamily="18" charset="0"/>
              </a:rPr>
              <a:t>(a)	An alien applicant who does not provide verification of his/her eligible alien status is not apparently eligible.</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4500" dirty="0">
              <a:latin typeface="Times New Roman" panose="02020603050405020304" pitchFamily="18" charset="0"/>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227358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100CF-16B4-F3DF-5698-9735191ABB64}"/>
              </a:ext>
            </a:extLst>
          </p:cNvPr>
          <p:cNvSpPr>
            <a:spLocks noGrp="1"/>
          </p:cNvSpPr>
          <p:nvPr>
            <p:ph type="title"/>
          </p:nvPr>
        </p:nvSpPr>
        <p:spPr>
          <a:solidFill>
            <a:schemeClr val="accent6">
              <a:lumMod val="20000"/>
              <a:lumOff val="80000"/>
            </a:schemeClr>
          </a:solidFill>
        </p:spPr>
        <p:txBody>
          <a:bodyPr/>
          <a:lstStyle/>
          <a:p>
            <a:pPr algn="ctr"/>
            <a:r>
              <a:rPr lang="en-US" b="1" dirty="0"/>
              <a:t>Referral to Community Resources</a:t>
            </a:r>
          </a:p>
        </p:txBody>
      </p:sp>
      <p:sp>
        <p:nvSpPr>
          <p:cNvPr id="3" name="Content Placeholder 2">
            <a:extLst>
              <a:ext uri="{FF2B5EF4-FFF2-40B4-BE49-F238E27FC236}">
                <a16:creationId xmlns:a16="http://schemas.microsoft.com/office/drawing/2014/main" id="{6A9A922C-9ABC-5165-0392-FFAE812BB5DC}"/>
              </a:ext>
            </a:extLst>
          </p:cNvPr>
          <p:cNvSpPr>
            <a:spLocks noGrp="1"/>
          </p:cNvSpPr>
          <p:nvPr>
            <p:ph idx="1"/>
          </p:nvPr>
        </p:nvSpPr>
        <p:spPr/>
        <p:txBody>
          <a:bodyPr>
            <a:normAutofit fontScale="92500" lnSpcReduction="20000"/>
          </a:bodyPr>
          <a:lstStyle/>
          <a:p>
            <a:pPr marL="0" indent="0">
              <a:buNone/>
            </a:pPr>
            <a:r>
              <a:rPr lang="en-US" b="1" dirty="0"/>
              <a:t>• The county has to issue the $200 if the applicant indicates more than one type of need</a:t>
            </a:r>
          </a:p>
          <a:p>
            <a:pPr marL="0" indent="0">
              <a:buNone/>
            </a:pPr>
            <a:endParaRPr lang="en-US" b="1" dirty="0"/>
          </a:p>
          <a:p>
            <a:pPr marL="0" indent="0">
              <a:buNone/>
            </a:pPr>
            <a:r>
              <a:rPr lang="en-US" b="1" dirty="0"/>
              <a:t>• The county has to verify that the resource referral will actually meet the need – 211 referral does not meet this requirement</a:t>
            </a:r>
          </a:p>
          <a:p>
            <a:pPr marL="0" indent="0">
              <a:buNone/>
            </a:pPr>
            <a:endParaRPr lang="en-US" b="1" dirty="0"/>
          </a:p>
          <a:p>
            <a:pPr marL="0" indent="0">
              <a:buNone/>
            </a:pPr>
            <a:r>
              <a:rPr lang="en-US" b="1" dirty="0"/>
              <a:t>• The county has to make sure that the applicant can get to the location of community </a:t>
            </a:r>
            <a:r>
              <a:rPr lang="en-US" b="1" dirty="0" err="1"/>
              <a:t>resurce</a:t>
            </a:r>
            <a:r>
              <a:rPr lang="en-US" b="1" dirty="0"/>
              <a:t>.</a:t>
            </a:r>
          </a:p>
          <a:p>
            <a:pPr marL="0" indent="0">
              <a:buNone/>
            </a:pPr>
            <a:endParaRPr lang="en-US" b="1" dirty="0"/>
          </a:p>
          <a:p>
            <a:pPr marL="0" indent="0">
              <a:buNone/>
            </a:pPr>
            <a:r>
              <a:rPr lang="en-US" b="1" dirty="0"/>
              <a:t>MPP  4-129.6 </a:t>
            </a:r>
          </a:p>
        </p:txBody>
      </p:sp>
    </p:spTree>
    <p:extLst>
      <p:ext uri="{BB962C8B-B14F-4D97-AF65-F5344CB8AC3E}">
        <p14:creationId xmlns:p14="http://schemas.microsoft.com/office/powerpoint/2010/main" val="473147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E3C9D-4994-2B8E-504D-5EEFA1F3351C}"/>
              </a:ext>
            </a:extLst>
          </p:cNvPr>
          <p:cNvSpPr>
            <a:spLocks noGrp="1"/>
          </p:cNvSpPr>
          <p:nvPr>
            <p:ph type="title"/>
          </p:nvPr>
        </p:nvSpPr>
        <p:spPr>
          <a:solidFill>
            <a:schemeClr val="accent6">
              <a:lumMod val="20000"/>
              <a:lumOff val="80000"/>
            </a:schemeClr>
          </a:solidFill>
        </p:spPr>
        <p:txBody>
          <a:bodyPr/>
          <a:lstStyle/>
          <a:p>
            <a:pPr algn="ctr"/>
            <a:r>
              <a:rPr lang="en-US" b="1" dirty="0"/>
              <a:t>How much is the Immediate need payment?</a:t>
            </a:r>
          </a:p>
        </p:txBody>
      </p:sp>
      <p:sp>
        <p:nvSpPr>
          <p:cNvPr id="3" name="Content Placeholder 2">
            <a:extLst>
              <a:ext uri="{FF2B5EF4-FFF2-40B4-BE49-F238E27FC236}">
                <a16:creationId xmlns:a16="http://schemas.microsoft.com/office/drawing/2014/main" id="{4805AFE1-444B-0BDA-6B43-E2D34DF816D8}"/>
              </a:ext>
            </a:extLst>
          </p:cNvPr>
          <p:cNvSpPr>
            <a:spLocks noGrp="1"/>
          </p:cNvSpPr>
          <p:nvPr>
            <p:ph idx="1"/>
          </p:nvPr>
        </p:nvSpPr>
        <p:spPr/>
        <p:txBody>
          <a:bodyPr/>
          <a:lstStyle/>
          <a:p>
            <a:pPr marL="0" indent="0">
              <a:buNone/>
            </a:pPr>
            <a:r>
              <a:rPr lang="en-US" b="1" dirty="0"/>
              <a:t>The Immediate Need payment is $200 or whatever the assistance unit is entitled to, whichever is less.</a:t>
            </a:r>
          </a:p>
          <a:p>
            <a:pPr marL="0" indent="0">
              <a:buNone/>
            </a:pPr>
            <a:endParaRPr lang="en-US" b="1" dirty="0"/>
          </a:p>
          <a:p>
            <a:pPr marL="0" indent="0">
              <a:buNone/>
            </a:pPr>
            <a:r>
              <a:rPr lang="en-US" b="1" dirty="0"/>
              <a:t>Example: A family of three (3) applies on 11-28-23. They are entitled to three days of aid for November. The payment will be the grant for a family is three prorated by three says.</a:t>
            </a:r>
          </a:p>
        </p:txBody>
      </p:sp>
    </p:spTree>
    <p:extLst>
      <p:ext uri="{BB962C8B-B14F-4D97-AF65-F5344CB8AC3E}">
        <p14:creationId xmlns:p14="http://schemas.microsoft.com/office/powerpoint/2010/main" val="30060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C8EA0-E313-187F-CB60-0EA4274F49A0}"/>
              </a:ext>
            </a:extLst>
          </p:cNvPr>
          <p:cNvSpPr>
            <a:spLocks noGrp="1"/>
          </p:cNvSpPr>
          <p:nvPr>
            <p:ph type="title"/>
          </p:nvPr>
        </p:nvSpPr>
        <p:spPr>
          <a:solidFill>
            <a:schemeClr val="accent6">
              <a:lumMod val="20000"/>
              <a:lumOff val="80000"/>
            </a:schemeClr>
          </a:solidFill>
        </p:spPr>
        <p:txBody>
          <a:bodyPr/>
          <a:lstStyle/>
          <a:p>
            <a:pPr algn="ctr"/>
            <a:r>
              <a:rPr lang="en-US" b="1" dirty="0"/>
              <a:t>15-day to determine CalWORKs </a:t>
            </a:r>
            <a:r>
              <a:rPr lang="en-US" b="1" dirty="0" err="1"/>
              <a:t>Eligiblity</a:t>
            </a:r>
            <a:endParaRPr lang="en-US" b="1" dirty="0"/>
          </a:p>
        </p:txBody>
      </p:sp>
      <p:sp>
        <p:nvSpPr>
          <p:cNvPr id="3" name="Content Placeholder 2">
            <a:extLst>
              <a:ext uri="{FF2B5EF4-FFF2-40B4-BE49-F238E27FC236}">
                <a16:creationId xmlns:a16="http://schemas.microsoft.com/office/drawing/2014/main" id="{40948CDC-B95D-34CA-1F44-53AE9C8A922C}"/>
              </a:ext>
            </a:extLst>
          </p:cNvPr>
          <p:cNvSpPr>
            <a:spLocks noGrp="1"/>
          </p:cNvSpPr>
          <p:nvPr>
            <p:ph idx="1"/>
          </p:nvPr>
        </p:nvSpPr>
        <p:spPr/>
        <p:txBody>
          <a:bodyPr>
            <a:normAutofit fontScale="92500" lnSpcReduction="20000"/>
          </a:bodyPr>
          <a:lstStyle/>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2400" b="1" dirty="0">
                <a:effectLst/>
                <a:latin typeface="+mj-lt"/>
                <a:ea typeface="Times New Roman" panose="02020603050405020304" pitchFamily="18" charset="0"/>
              </a:rPr>
              <a:t>40-129.9	Completion of the AFDC Eligibility Determination Process</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2400" b="1" dirty="0">
              <a:latin typeface="+mj-lt"/>
              <a:ea typeface="Times New Roman" panose="02020603050405020304" pitchFamily="18" charset="0"/>
            </a:endParaRP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2400" b="1" dirty="0">
                <a:effectLst/>
                <a:latin typeface="+mj-lt"/>
                <a:ea typeface="Times New Roman" panose="02020603050405020304" pitchFamily="18" charset="0"/>
              </a:rPr>
              <a:t>.91	When an Immediate Need payment has been issued, the county shall verify the applicant's eligibility for aid within 15 working days from the date of receipt of the Immediate Need payment request.</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endParaRPr lang="en-US" sz="2400" b="1" dirty="0">
              <a:latin typeface="+mj-lt"/>
              <a:ea typeface="Times New Roman" panose="02020603050405020304" pitchFamily="18" charset="0"/>
            </a:endParaRP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2400" b="1" dirty="0">
                <a:effectLst/>
                <a:latin typeface="+mj-lt"/>
                <a:ea typeface="Times New Roman" panose="02020603050405020304" pitchFamily="18" charset="0"/>
              </a:rPr>
              <a:t>.911	The 15-working-day time frame shall apply to an Immediate Need request that was denied because the need was met by another public program or private resource.</a:t>
            </a:r>
          </a:p>
          <a:p>
            <a:pPr marL="0" marR="0" indent="0" algn="just">
              <a:spcBef>
                <a:spcPts val="0"/>
              </a:spcBef>
              <a:spcAft>
                <a:spcPts val="0"/>
              </a:spcAft>
              <a:buNone/>
              <a:tabLst>
                <a:tab pos="342900" algn="l"/>
                <a:tab pos="685800" algn="l"/>
                <a:tab pos="1143000" algn="l"/>
                <a:tab pos="1600200" algn="l"/>
                <a:tab pos="2057400" algn="l"/>
                <a:tab pos="2514600" algn="l"/>
                <a:tab pos="2971800" algn="l"/>
                <a:tab pos="5943600" algn="r"/>
              </a:tabLst>
            </a:pPr>
            <a:r>
              <a:rPr lang="en-US" sz="2400" b="1" dirty="0">
                <a:effectLst/>
                <a:latin typeface="+mj-lt"/>
                <a:ea typeface="Times New Roman" panose="02020603050405020304" pitchFamily="18" charset="0"/>
              </a:rPr>
              <a:t> </a:t>
            </a:r>
          </a:p>
          <a:p>
            <a:pPr marL="0" indent="0">
              <a:buNone/>
            </a:pPr>
            <a:r>
              <a:rPr lang="en-US" sz="2400" b="1" dirty="0">
                <a:effectLst/>
                <a:latin typeface="+mj-lt"/>
                <a:ea typeface="Times New Roman" panose="02020603050405020304" pitchFamily="18" charset="0"/>
              </a:rPr>
              <a:t>.912  The 15-working-day time frame shall apply to an Immediate Need payment request that was denied because the emergency situation was a lack of housing and the need was met by the issuance of a homeless assistance payment.</a:t>
            </a:r>
          </a:p>
          <a:p>
            <a:pPr marL="0" indent="0">
              <a:buNone/>
            </a:pPr>
            <a:endParaRPr lang="en-US" dirty="0"/>
          </a:p>
        </p:txBody>
      </p:sp>
    </p:spTree>
    <p:extLst>
      <p:ext uri="{BB962C8B-B14F-4D97-AF65-F5344CB8AC3E}">
        <p14:creationId xmlns:p14="http://schemas.microsoft.com/office/powerpoint/2010/main" val="3393843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787D-90CF-144C-9F84-9B167010158E}"/>
              </a:ext>
            </a:extLst>
          </p:cNvPr>
          <p:cNvSpPr>
            <a:spLocks noGrp="1"/>
          </p:cNvSpPr>
          <p:nvPr>
            <p:ph type="title"/>
          </p:nvPr>
        </p:nvSpPr>
        <p:spPr>
          <a:solidFill>
            <a:schemeClr val="accent6">
              <a:lumMod val="20000"/>
              <a:lumOff val="80000"/>
            </a:schemeClr>
          </a:solidFill>
          <a:ln>
            <a:solidFill>
              <a:schemeClr val="accent2">
                <a:lumMod val="20000"/>
                <a:lumOff val="80000"/>
              </a:schemeClr>
            </a:solidFill>
          </a:ln>
        </p:spPr>
        <p:txBody>
          <a:bodyPr/>
          <a:lstStyle/>
          <a:p>
            <a:pPr algn="ctr"/>
            <a:r>
              <a:rPr lang="en-US" b="1" dirty="0"/>
              <a:t>Request for Immediate need after applying for CalWORKs</a:t>
            </a:r>
          </a:p>
        </p:txBody>
      </p:sp>
      <p:sp>
        <p:nvSpPr>
          <p:cNvPr id="3" name="Content Placeholder 2">
            <a:extLst>
              <a:ext uri="{FF2B5EF4-FFF2-40B4-BE49-F238E27FC236}">
                <a16:creationId xmlns:a16="http://schemas.microsoft.com/office/drawing/2014/main" id="{0B6A6289-75DF-C0F1-F4C7-BB956C2899B5}"/>
              </a:ext>
            </a:extLst>
          </p:cNvPr>
          <p:cNvSpPr>
            <a:spLocks noGrp="1"/>
          </p:cNvSpPr>
          <p:nvPr>
            <p:ph idx="1"/>
          </p:nvPr>
        </p:nvSpPr>
        <p:spPr/>
        <p:txBody>
          <a:bodyPr/>
          <a:lstStyle/>
          <a:p>
            <a:r>
              <a:rPr lang="en-US" b="1" dirty="0"/>
              <a:t>An applicant can request Immediate Need anytime during the eligibility determination period</a:t>
            </a:r>
          </a:p>
          <a:p>
            <a:endParaRPr lang="en-US" b="1" dirty="0"/>
          </a:p>
          <a:p>
            <a:r>
              <a:rPr lang="en-US" b="1" dirty="0"/>
              <a:t>Use the </a:t>
            </a:r>
            <a:r>
              <a:rPr lang="en-US" b="1" dirty="0">
                <a:hlinkClick r:id="rId2"/>
              </a:rPr>
              <a:t>CW-4 </a:t>
            </a:r>
            <a:r>
              <a:rPr lang="en-US" b="1" dirty="0"/>
              <a:t>form to request Immediate Need.</a:t>
            </a:r>
          </a:p>
          <a:p>
            <a:endParaRPr lang="en-US" b="1" dirty="0"/>
          </a:p>
          <a:p>
            <a:r>
              <a:rPr lang="en-US" b="1" dirty="0"/>
              <a:t>Once the applicant files the </a:t>
            </a:r>
            <a:r>
              <a:rPr lang="en-US" b="1" dirty="0">
                <a:hlinkClick r:id="rId2"/>
              </a:rPr>
              <a:t>CA-4</a:t>
            </a:r>
            <a:r>
              <a:rPr lang="en-US" b="1" dirty="0"/>
              <a:t>, all timelines take effect.</a:t>
            </a:r>
          </a:p>
        </p:txBody>
      </p:sp>
    </p:spTree>
    <p:extLst>
      <p:ext uri="{BB962C8B-B14F-4D97-AF65-F5344CB8AC3E}">
        <p14:creationId xmlns:p14="http://schemas.microsoft.com/office/powerpoint/2010/main" val="1495909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4D8A9-4B89-8BDF-35B6-63E29D5BC5A4}"/>
              </a:ext>
            </a:extLst>
          </p:cNvPr>
          <p:cNvSpPr>
            <a:spLocks noGrp="1"/>
          </p:cNvSpPr>
          <p:nvPr>
            <p:ph type="title"/>
          </p:nvPr>
        </p:nvSpPr>
        <p:spPr>
          <a:solidFill>
            <a:schemeClr val="accent6">
              <a:lumMod val="20000"/>
              <a:lumOff val="80000"/>
            </a:schemeClr>
          </a:solidFill>
        </p:spPr>
        <p:txBody>
          <a:bodyPr>
            <a:normAutofit fontScale="90000"/>
          </a:bodyPr>
          <a:lstStyle/>
          <a:p>
            <a:pPr algn="ctr"/>
            <a:r>
              <a:rPr lang="en-US" b="1" dirty="0"/>
              <a:t>What if the County Broke the Immediate Need or </a:t>
            </a:r>
            <a:r>
              <a:rPr lang="en-US" b="1" dirty="0" err="1"/>
              <a:t>CalFresh</a:t>
            </a:r>
            <a:r>
              <a:rPr lang="en-US" b="1" dirty="0"/>
              <a:t> Expedited Service Laws?</a:t>
            </a:r>
          </a:p>
        </p:txBody>
      </p:sp>
      <p:sp>
        <p:nvSpPr>
          <p:cNvPr id="3" name="Content Placeholder 2">
            <a:extLst>
              <a:ext uri="{FF2B5EF4-FFF2-40B4-BE49-F238E27FC236}">
                <a16:creationId xmlns:a16="http://schemas.microsoft.com/office/drawing/2014/main" id="{7A608894-3736-8A0D-05F9-3F41E11D3C1F}"/>
              </a:ext>
            </a:extLst>
          </p:cNvPr>
          <p:cNvSpPr>
            <a:spLocks noGrp="1"/>
          </p:cNvSpPr>
          <p:nvPr>
            <p:ph idx="1"/>
          </p:nvPr>
        </p:nvSpPr>
        <p:spPr/>
        <p:txBody>
          <a:bodyPr>
            <a:normAutofit fontScale="92500" lnSpcReduction="20000"/>
          </a:bodyPr>
          <a:lstStyle/>
          <a:p>
            <a:pPr marL="0" indent="0">
              <a:buNone/>
            </a:pPr>
            <a:r>
              <a:rPr lang="en-US" dirty="0"/>
              <a:t> </a:t>
            </a:r>
            <a:r>
              <a:rPr lang="en-US" b="1" dirty="0"/>
              <a:t>Contact the county welfare office</a:t>
            </a:r>
          </a:p>
          <a:p>
            <a:pPr marL="0" indent="0">
              <a:buNone/>
            </a:pPr>
            <a:endParaRPr lang="en-US" b="1" dirty="0"/>
          </a:p>
          <a:p>
            <a:pPr marL="0" indent="0">
              <a:buNone/>
            </a:pPr>
            <a:r>
              <a:rPr lang="en-US" b="1" dirty="0"/>
              <a:t>File for a state hearing. Use </a:t>
            </a:r>
            <a:r>
              <a:rPr lang="en-US" b="1" dirty="0">
                <a:hlinkClick r:id="rId2"/>
              </a:rPr>
              <a:t>ACMS</a:t>
            </a:r>
            <a:r>
              <a:rPr lang="en-US" b="1" dirty="0"/>
              <a:t> to do so.</a:t>
            </a:r>
          </a:p>
          <a:p>
            <a:pPr marL="0" indent="0">
              <a:buNone/>
            </a:pPr>
            <a:endParaRPr lang="en-US" b="1" dirty="0"/>
          </a:p>
          <a:p>
            <a:pPr marL="0" indent="0">
              <a:buNone/>
            </a:pPr>
            <a:r>
              <a:rPr lang="en-US" b="1" dirty="0"/>
              <a:t>File for a expedited hearing. See ACIN No. </a:t>
            </a:r>
            <a:r>
              <a:rPr lang="en-US" b="1" dirty="0">
                <a:hlinkClick r:id="rId3"/>
              </a:rPr>
              <a:t>13-40</a:t>
            </a:r>
            <a:endParaRPr lang="en-US" b="1" dirty="0"/>
          </a:p>
          <a:p>
            <a:pPr marL="0" indent="0">
              <a:buNone/>
            </a:pPr>
            <a:endParaRPr lang="en-US" b="1" dirty="0"/>
          </a:p>
          <a:p>
            <a:pPr marL="0" indent="0">
              <a:buNone/>
            </a:pPr>
            <a:r>
              <a:rPr lang="en-US" b="1" dirty="0"/>
              <a:t>Hearings scheduled in 10 days</a:t>
            </a:r>
          </a:p>
          <a:p>
            <a:pPr marL="0" indent="0">
              <a:buNone/>
            </a:pPr>
            <a:endParaRPr lang="en-US" b="1" dirty="0"/>
          </a:p>
          <a:p>
            <a:pPr marL="0" indent="0">
              <a:buNone/>
            </a:pPr>
            <a:r>
              <a:rPr lang="en-US" b="1" dirty="0"/>
              <a:t>Decision issued in 5 days</a:t>
            </a:r>
          </a:p>
        </p:txBody>
      </p:sp>
    </p:spTree>
    <p:extLst>
      <p:ext uri="{BB962C8B-B14F-4D97-AF65-F5344CB8AC3E}">
        <p14:creationId xmlns:p14="http://schemas.microsoft.com/office/powerpoint/2010/main" val="42843773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38D1A-9681-A895-D3F1-6FCBB4D02FB8}"/>
              </a:ext>
            </a:extLst>
          </p:cNvPr>
          <p:cNvSpPr>
            <a:spLocks noGrp="1"/>
          </p:cNvSpPr>
          <p:nvPr>
            <p:ph type="title"/>
          </p:nvPr>
        </p:nvSpPr>
        <p:spPr/>
        <p:txBody>
          <a:bodyPr/>
          <a:lstStyle/>
          <a:p>
            <a:r>
              <a:rPr lang="en-US" dirty="0"/>
              <a:t>				</a:t>
            </a:r>
            <a:r>
              <a:rPr lang="en-US" b="1" dirty="0"/>
              <a:t>Questions?</a:t>
            </a:r>
          </a:p>
        </p:txBody>
      </p:sp>
      <p:sp>
        <p:nvSpPr>
          <p:cNvPr id="3" name="Content Placeholder 2">
            <a:extLst>
              <a:ext uri="{FF2B5EF4-FFF2-40B4-BE49-F238E27FC236}">
                <a16:creationId xmlns:a16="http://schemas.microsoft.com/office/drawing/2014/main" id="{C7C6B411-DCFB-EA23-A247-4AA2E9E3A239}"/>
              </a:ext>
            </a:extLst>
          </p:cNvPr>
          <p:cNvSpPr>
            <a:spLocks noGrp="1"/>
          </p:cNvSpPr>
          <p:nvPr>
            <p:ph idx="1"/>
          </p:nvPr>
        </p:nvSpPr>
        <p:spPr/>
        <p:txBody>
          <a:bodyPr>
            <a:normAutofit/>
          </a:bodyPr>
          <a:lstStyle/>
          <a:p>
            <a:pPr marL="0" indent="0">
              <a:buNone/>
            </a:pPr>
            <a:endParaRPr lang="en-US" b="1" dirty="0">
              <a:latin typeface="+mj-lt"/>
            </a:endParaRPr>
          </a:p>
        </p:txBody>
      </p:sp>
    </p:spTree>
    <p:extLst>
      <p:ext uri="{BB962C8B-B14F-4D97-AF65-F5344CB8AC3E}">
        <p14:creationId xmlns:p14="http://schemas.microsoft.com/office/powerpoint/2010/main" val="1421652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0DF21-E64E-6157-FB14-4EFD0F8438A1}"/>
              </a:ext>
            </a:extLst>
          </p:cNvPr>
          <p:cNvSpPr>
            <a:spLocks noGrp="1"/>
          </p:cNvSpPr>
          <p:nvPr>
            <p:ph type="title"/>
          </p:nvPr>
        </p:nvSpPr>
        <p:spPr>
          <a:xfrm>
            <a:off x="838201" y="1527464"/>
            <a:ext cx="10515602" cy="4499262"/>
          </a:xfrm>
        </p:spPr>
        <p:txBody>
          <a:bodyPr>
            <a:normAutofit/>
          </a:bodyPr>
          <a:lstStyle/>
          <a:p>
            <a:pPr algn="ctr"/>
            <a:r>
              <a:rPr lang="en-US" b="1" dirty="0">
                <a:latin typeface="+mj-lt"/>
              </a:rPr>
              <a:t>Thank you for attending CCWRO’s </a:t>
            </a:r>
            <a:r>
              <a:rPr lang="en-US" b="1" i="0" u="none" strike="noStrike" dirty="0">
                <a:solidFill>
                  <a:srgbClr val="000000"/>
                </a:solidFill>
                <a:effectLst/>
                <a:latin typeface="+mj-lt"/>
              </a:rPr>
              <a:t>CalWORKs &amp; </a:t>
            </a:r>
            <a:r>
              <a:rPr lang="en-US" b="1" i="0" u="none" strike="noStrike" dirty="0" err="1">
                <a:solidFill>
                  <a:srgbClr val="000000"/>
                </a:solidFill>
                <a:effectLst/>
                <a:latin typeface="+mj-lt"/>
              </a:rPr>
              <a:t>CalFresh</a:t>
            </a:r>
            <a:r>
              <a:rPr lang="en-US" b="1" i="0" u="none" strike="noStrike" dirty="0">
                <a:solidFill>
                  <a:srgbClr val="000000"/>
                </a:solidFill>
                <a:effectLst/>
                <a:latin typeface="+mj-lt"/>
              </a:rPr>
              <a:t> Emergency Assistance 101 Training</a:t>
            </a:r>
            <a:br>
              <a:rPr lang="en-US" b="1" dirty="0">
                <a:latin typeface="+mj-lt"/>
              </a:rPr>
            </a:br>
            <a:endParaRPr lang="en-US" dirty="0"/>
          </a:p>
        </p:txBody>
      </p:sp>
      <p:sp>
        <p:nvSpPr>
          <p:cNvPr id="3" name="Content Placeholder 2">
            <a:extLst>
              <a:ext uri="{FF2B5EF4-FFF2-40B4-BE49-F238E27FC236}">
                <a16:creationId xmlns:a16="http://schemas.microsoft.com/office/drawing/2014/main" id="{510897E6-0487-61DA-B4D0-F97647EB8BD8}"/>
              </a:ext>
            </a:extLst>
          </p:cNvPr>
          <p:cNvSpPr>
            <a:spLocks noGrp="1"/>
          </p:cNvSpPr>
          <p:nvPr>
            <p:ph idx="1"/>
          </p:nvPr>
        </p:nvSpPr>
        <p:spPr>
          <a:xfrm flipV="1">
            <a:off x="838201" y="6172199"/>
            <a:ext cx="10515602" cy="51955"/>
          </a:xfrm>
        </p:spPr>
        <p:txBody>
          <a:bodyPr>
            <a:normAutofit fontScale="25000" lnSpcReduction="20000"/>
          </a:bodyPr>
          <a:lstStyle/>
          <a:p>
            <a:endParaRPr lang="en-US" dirty="0"/>
          </a:p>
        </p:txBody>
      </p:sp>
    </p:spTree>
    <p:extLst>
      <p:ext uri="{BB962C8B-B14F-4D97-AF65-F5344CB8AC3E}">
        <p14:creationId xmlns:p14="http://schemas.microsoft.com/office/powerpoint/2010/main" val="3664132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a:extLst>
              <a:ext uri="{FF2B5EF4-FFF2-40B4-BE49-F238E27FC236}">
                <a16:creationId xmlns:a16="http://schemas.microsoft.com/office/drawing/2014/main" id="{809CB462-B7C5-5B9D-1850-8528BB718C92}"/>
              </a:ext>
            </a:extLst>
          </p:cNvPr>
          <p:cNvSpPr>
            <a:spLocks noGrp="1"/>
          </p:cNvSpPr>
          <p:nvPr>
            <p:ph idx="1"/>
          </p:nvPr>
        </p:nvSpPr>
        <p:spPr>
          <a:xfrm>
            <a:off x="983974" y="1481138"/>
            <a:ext cx="10555355" cy="4525962"/>
          </a:xfrm>
          <a:ln>
            <a:miter lim="800000"/>
            <a:headEnd/>
            <a:tailEnd/>
          </a:ln>
        </p:spPr>
        <p:txBody>
          <a:bodyPr>
            <a:normAutofit lnSpcReduction="10000"/>
          </a:bodyPr>
          <a:lstStyle/>
          <a:p>
            <a:pPr eaLnBrk="1" hangingPunct="1">
              <a:defRPr/>
            </a:pPr>
            <a:r>
              <a:rPr lang="en-US" b="1" dirty="0">
                <a:ea typeface="ＭＳ Ｐゴシック" pitchFamily="-65" charset="-128"/>
                <a:cs typeface="ＭＳ Ｐゴシック" pitchFamily="-65" charset="-128"/>
              </a:rPr>
              <a:t>Households (HH) that have:</a:t>
            </a:r>
          </a:p>
          <a:p>
            <a:pPr eaLnBrk="1" hangingPunct="1">
              <a:defRPr/>
            </a:pPr>
            <a:endParaRPr lang="en-US" b="1" dirty="0">
              <a:ea typeface="ＭＳ Ｐゴシック" pitchFamily="-65" charset="-128"/>
              <a:cs typeface="ＭＳ Ｐゴシック" pitchFamily="-65" charset="-128"/>
            </a:endParaRPr>
          </a:p>
          <a:p>
            <a:pPr eaLnBrk="1" hangingPunct="1">
              <a:defRPr/>
            </a:pPr>
            <a:r>
              <a:rPr lang="en-US" b="1" dirty="0">
                <a:ea typeface="ＭＳ Ｐゴシック" pitchFamily="-65" charset="-128"/>
                <a:cs typeface="ＭＳ Ｐゴシック" pitchFamily="-65" charset="-128"/>
              </a:rPr>
              <a:t>1. Less than $150 gross income</a:t>
            </a:r>
          </a:p>
          <a:p>
            <a:pPr eaLnBrk="1" hangingPunct="1">
              <a:defRPr/>
            </a:pPr>
            <a:endParaRPr lang="en-US" b="1" dirty="0">
              <a:ea typeface="ＭＳ Ｐゴシック" pitchFamily="-65" charset="-128"/>
              <a:cs typeface="ＭＳ Ｐゴシック" pitchFamily="-65" charset="-128"/>
            </a:endParaRPr>
          </a:p>
          <a:p>
            <a:pPr eaLnBrk="1" hangingPunct="1">
              <a:defRPr/>
            </a:pPr>
            <a:r>
              <a:rPr lang="en-US" b="1" dirty="0">
                <a:ea typeface="ＭＳ Ｐゴシック" pitchFamily="-65" charset="-128"/>
                <a:cs typeface="ＭＳ Ｐゴシック" pitchFamily="-65" charset="-128"/>
              </a:rPr>
              <a:t>2. Less than $100 in liquid resources</a:t>
            </a:r>
          </a:p>
          <a:p>
            <a:pPr eaLnBrk="1" hangingPunct="1">
              <a:defRPr/>
            </a:pPr>
            <a:endParaRPr lang="en-US" b="1" dirty="0">
              <a:ea typeface="ＭＳ Ｐゴシック" pitchFamily="-65" charset="-128"/>
              <a:cs typeface="ＭＳ Ｐゴシック" pitchFamily="-65" charset="-128"/>
            </a:endParaRPr>
          </a:p>
          <a:p>
            <a:pPr eaLnBrk="1" hangingPunct="1">
              <a:defRPr/>
            </a:pPr>
            <a:r>
              <a:rPr lang="en-US" b="1" dirty="0">
                <a:ea typeface="ＭＳ Ｐゴシック" pitchFamily="-65" charset="-128"/>
                <a:cs typeface="ＭＳ Ｐゴシック" pitchFamily="-65" charset="-128"/>
              </a:rPr>
              <a:t>3. HH whose gross income is less than their rent and utilities.  </a:t>
            </a:r>
          </a:p>
          <a:p>
            <a:pPr eaLnBrk="1" hangingPunct="1">
              <a:defRPr/>
            </a:pPr>
            <a:r>
              <a:rPr lang="en-US" b="1" dirty="0">
                <a:ln>
                  <a:solidFill>
                    <a:srgbClr val="2DA2BF"/>
                  </a:solidFill>
                </a:ln>
                <a:ea typeface="ＭＳ Ｐゴシック" pitchFamily="-65" charset="-128"/>
                <a:cs typeface="ＭＳ Ｐゴシック" pitchFamily="-65" charset="-128"/>
              </a:rPr>
              <a:t>4. See </a:t>
            </a:r>
            <a:r>
              <a:rPr lang="en-US" b="1" dirty="0">
                <a:solidFill>
                  <a:srgbClr val="000090"/>
                </a:solidFill>
                <a:ea typeface="ＭＳ Ｐゴシック" pitchFamily="-65" charset="-128"/>
                <a:cs typeface="ＭＳ Ｐゴシック" pitchFamily="-65" charset="-128"/>
              </a:rPr>
              <a:t>M.P.P. § 63-301.51</a:t>
            </a:r>
          </a:p>
        </p:txBody>
      </p:sp>
      <p:sp>
        <p:nvSpPr>
          <p:cNvPr id="3" name="Title 2">
            <a:extLst>
              <a:ext uri="{FF2B5EF4-FFF2-40B4-BE49-F238E27FC236}">
                <a16:creationId xmlns:a16="http://schemas.microsoft.com/office/drawing/2014/main" id="{7D5BFDA1-F7E5-A492-D365-3329130C2ACB}"/>
              </a:ext>
            </a:extLst>
          </p:cNvPr>
          <p:cNvSpPr>
            <a:spLocks noGrp="1"/>
          </p:cNvSpPr>
          <p:nvPr>
            <p:ph type="title"/>
          </p:nvPr>
        </p:nvSpPr>
        <p:spPr>
          <a:xfrm>
            <a:off x="983974" y="274638"/>
            <a:ext cx="10744200" cy="1143000"/>
          </a:xfrm>
        </p:spPr>
        <p:style>
          <a:lnRef idx="1">
            <a:schemeClr val="accent1"/>
          </a:lnRef>
          <a:fillRef idx="2">
            <a:schemeClr val="accent1"/>
          </a:fillRef>
          <a:effectRef idx="1">
            <a:schemeClr val="accent1"/>
          </a:effectRef>
          <a:fontRef idx="minor">
            <a:schemeClr val="dk1"/>
          </a:fontRef>
        </p:style>
        <p:txBody>
          <a:bodyPr>
            <a:normAutofit fontScale="90000"/>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Who Is Eligible For Food Stamp Expedited Service (ES)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a:extLst>
              <a:ext uri="{FF2B5EF4-FFF2-40B4-BE49-F238E27FC236}">
                <a16:creationId xmlns:a16="http://schemas.microsoft.com/office/drawing/2014/main" id="{FEC49238-D326-248C-6993-E64CA607969D}"/>
              </a:ext>
            </a:extLst>
          </p:cNvPr>
          <p:cNvSpPr>
            <a:spLocks noGrp="1"/>
          </p:cNvSpPr>
          <p:nvPr>
            <p:ph idx="1"/>
          </p:nvPr>
        </p:nvSpPr>
        <p:spPr/>
        <p:txBody>
          <a:bodyPr/>
          <a:lstStyle/>
          <a:p>
            <a:pPr eaLnBrk="1" hangingPunct="1"/>
            <a:r>
              <a:rPr lang="en-US" altLang="en-US" b="1" dirty="0">
                <a:ea typeface="ＭＳ Ｐゴシック" panose="020B0600070205080204" pitchFamily="34" charset="-128"/>
              </a:rPr>
              <a:t>Look at the SAWS-1 or DFA 285-A1</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CWD orally inform applicant about ES orally; and</a:t>
            </a:r>
          </a:p>
          <a:p>
            <a:pPr eaLnBrk="1" hangingPunct="1">
              <a:buFont typeface="Wingdings 3" pitchFamily="2" charset="2"/>
              <a:buNone/>
            </a:pPr>
            <a:r>
              <a:rPr lang="en-US" altLang="en-US" b="1" dirty="0">
                <a:ea typeface="ＭＳ Ｐゴシック" panose="020B0600070205080204" pitchFamily="34" charset="-128"/>
              </a:rPr>
              <a:t> </a:t>
            </a:r>
          </a:p>
          <a:p>
            <a:pPr eaLnBrk="1" hangingPunct="1"/>
            <a:r>
              <a:rPr lang="en-US" altLang="en-US" b="1" dirty="0">
                <a:ea typeface="ＭＳ Ｐゴシック" panose="020B0600070205080204" pitchFamily="34" charset="-128"/>
              </a:rPr>
              <a:t>CWD must help the HH complete the food stamp application forms.  </a:t>
            </a:r>
            <a:r>
              <a:rPr lang="en-US" altLang="en-US" b="1" dirty="0">
                <a:solidFill>
                  <a:srgbClr val="000090"/>
                </a:solidFill>
                <a:ea typeface="ＭＳ Ｐゴシック" panose="020B0600070205080204" pitchFamily="34" charset="-128"/>
              </a:rPr>
              <a:t>M.P.P. § 63-301.521</a:t>
            </a:r>
          </a:p>
          <a:p>
            <a:pPr eaLnBrk="1" hangingPunct="1"/>
            <a:endParaRPr lang="en-US" altLang="en-US" dirty="0">
              <a:ea typeface="ＭＳ Ｐゴシック" panose="020B0600070205080204" pitchFamily="34" charset="-128"/>
            </a:endParaRPr>
          </a:p>
        </p:txBody>
      </p:sp>
      <p:sp>
        <p:nvSpPr>
          <p:cNvPr id="3" name="Title 2">
            <a:extLst>
              <a:ext uri="{FF2B5EF4-FFF2-40B4-BE49-F238E27FC236}">
                <a16:creationId xmlns:a16="http://schemas.microsoft.com/office/drawing/2014/main" id="{AA19C07E-3DCE-84D3-8FDF-CCFD768FF804}"/>
              </a:ext>
            </a:extLst>
          </p:cNvPr>
          <p:cNvSpPr>
            <a:spLocks noGrp="1"/>
          </p:cNvSpPr>
          <p:nvPr>
            <p:ph type="title"/>
          </p:nvPr>
        </p:nvSpPr>
        <p:spPr>
          <a:xfrm>
            <a:off x="934278" y="274638"/>
            <a:ext cx="10754139" cy="1143000"/>
          </a:xfrm>
        </p:spPr>
        <p:style>
          <a:lnRef idx="1">
            <a:schemeClr val="accent1"/>
          </a:lnRef>
          <a:fillRef idx="2">
            <a:schemeClr val="accent1"/>
          </a:fillRef>
          <a:effectRef idx="1">
            <a:schemeClr val="accent1"/>
          </a:effectRef>
          <a:fontRef idx="minor">
            <a:schemeClr val="dk1"/>
          </a:fontRef>
        </p:style>
        <p:txBody>
          <a:bodyPr>
            <a:normAutofit fontScale="90000"/>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How Does The County Identify HH Needing 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1">
            <a:extLst>
              <a:ext uri="{FF2B5EF4-FFF2-40B4-BE49-F238E27FC236}">
                <a16:creationId xmlns:a16="http://schemas.microsoft.com/office/drawing/2014/main" id="{D6309B89-D432-2EB5-9F05-845756DE341C}"/>
              </a:ext>
            </a:extLst>
          </p:cNvPr>
          <p:cNvSpPr>
            <a:spLocks noGrp="1"/>
          </p:cNvSpPr>
          <p:nvPr>
            <p:ph idx="1"/>
          </p:nvPr>
        </p:nvSpPr>
        <p:spPr/>
        <p:txBody>
          <a:bodyPr>
            <a:normAutofit fontScale="92500"/>
          </a:bodyPr>
          <a:lstStyle/>
          <a:p>
            <a:pPr eaLnBrk="1" hangingPunct="1"/>
            <a:r>
              <a:rPr lang="en-US" altLang="en-US" b="1" dirty="0">
                <a:ea typeface="ＭＳ Ｐゴシック" panose="020B0600070205080204" pitchFamily="34" charset="-128"/>
              </a:rPr>
              <a:t>The only thing that must be verified is identity of the head of HH. This can be done by looking at evidence or collateral contact.</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All other verification can be submitted within 30 days of application </a:t>
            </a:r>
          </a:p>
          <a:p>
            <a:pPr eaLnBrk="1" hangingPunct="1"/>
            <a:endParaRPr lang="en-US" altLang="en-US" b="1" dirty="0">
              <a:solidFill>
                <a:srgbClr val="000090"/>
              </a:solidFill>
              <a:ea typeface="ＭＳ Ｐゴシック" panose="020B0600070205080204" pitchFamily="34" charset="-128"/>
            </a:endParaRPr>
          </a:p>
          <a:p>
            <a:pPr eaLnBrk="1" hangingPunct="1"/>
            <a:r>
              <a:rPr lang="en-US" altLang="en-US" b="1" dirty="0">
                <a:solidFill>
                  <a:srgbClr val="000090"/>
                </a:solidFill>
                <a:ea typeface="ＭＳ Ｐゴシック" panose="020B0600070205080204" pitchFamily="34" charset="-128"/>
              </a:rPr>
              <a:t>M.P.P. § 63-301.541</a:t>
            </a:r>
          </a:p>
          <a:p>
            <a:pPr eaLnBrk="1" hangingPunct="1"/>
            <a:r>
              <a:rPr lang="en-US" altLang="en-US" b="1" dirty="0">
                <a:solidFill>
                  <a:srgbClr val="000090"/>
                </a:solidFill>
                <a:ea typeface="ＭＳ Ｐゴシック" panose="020B0600070205080204" pitchFamily="34" charset="-128"/>
              </a:rPr>
              <a:t>SSN</a:t>
            </a:r>
          </a:p>
          <a:p>
            <a:pPr eaLnBrk="1" hangingPunct="1">
              <a:buFont typeface="Wingdings 3" pitchFamily="2" charset="2"/>
              <a:buNone/>
            </a:pPr>
            <a:endParaRPr lang="en-US" altLang="en-US" b="1" dirty="0">
              <a:solidFill>
                <a:srgbClr val="000090"/>
              </a:solidFill>
              <a:ea typeface="ＭＳ Ｐゴシック" panose="020B0600070205080204" pitchFamily="34" charset="-128"/>
            </a:endParaRPr>
          </a:p>
          <a:p>
            <a:pPr eaLnBrk="1" hangingPunct="1"/>
            <a:endParaRPr lang="en-US" altLang="en-US" b="1" dirty="0">
              <a:solidFill>
                <a:srgbClr val="000090"/>
              </a:solidFill>
              <a:ea typeface="ＭＳ Ｐゴシック" panose="020B0600070205080204" pitchFamily="34" charset="-128"/>
            </a:endParaRPr>
          </a:p>
        </p:txBody>
      </p:sp>
      <p:sp>
        <p:nvSpPr>
          <p:cNvPr id="3" name="Title 2">
            <a:extLst>
              <a:ext uri="{FF2B5EF4-FFF2-40B4-BE49-F238E27FC236}">
                <a16:creationId xmlns:a16="http://schemas.microsoft.com/office/drawing/2014/main" id="{89A70325-CEE1-F8DE-5A31-56D147A509BB}"/>
              </a:ext>
            </a:extLst>
          </p:cNvPr>
          <p:cNvSpPr>
            <a:spLocks noGrp="1"/>
          </p:cNvSpPr>
          <p:nvPr>
            <p:ph type="title"/>
          </p:nvPr>
        </p:nvSpPr>
        <p:spPr>
          <a:xfrm>
            <a:off x="1242391" y="274638"/>
            <a:ext cx="10111412" cy="1143000"/>
          </a:xfrm>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What Verification </a:t>
            </a:r>
            <a:r>
              <a:rPr lang="en-US">
                <a:solidFill>
                  <a:srgbClr val="000090"/>
                </a:solidFill>
                <a:latin typeface="Arial Black"/>
                <a:ea typeface="+mj-ea"/>
                <a:cs typeface="Arial Black"/>
              </a:rPr>
              <a:t>is Needed for ES?</a:t>
            </a:r>
            <a:endParaRPr lang="en-US" dirty="0">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a:extLst>
              <a:ext uri="{FF2B5EF4-FFF2-40B4-BE49-F238E27FC236}">
                <a16:creationId xmlns:a16="http://schemas.microsoft.com/office/drawing/2014/main" id="{9113D137-1AF7-008F-15E1-43F4E073EF86}"/>
              </a:ext>
            </a:extLst>
          </p:cNvPr>
          <p:cNvSpPr>
            <a:spLocks noGrp="1"/>
          </p:cNvSpPr>
          <p:nvPr>
            <p:ph idx="1"/>
          </p:nvPr>
        </p:nvSpPr>
        <p:spPr/>
        <p:txBody>
          <a:bodyPr>
            <a:normAutofit fontScale="92500" lnSpcReduction="10000"/>
          </a:bodyPr>
          <a:lstStyle/>
          <a:p>
            <a:pPr eaLnBrk="1" hangingPunct="1"/>
            <a:r>
              <a:rPr lang="en-US" altLang="en-US" b="1" dirty="0">
                <a:ea typeface="ＭＳ Ｐゴシック" panose="020B0600070205080204" pitchFamily="34" charset="-128"/>
              </a:rPr>
              <a:t>A HH eligible for ES must have the food stamps on their card within 3 calendar days. A weekend is considered one calendar day.</a:t>
            </a:r>
          </a:p>
          <a:p>
            <a:pPr eaLnBrk="1" hangingPunct="1"/>
            <a:endParaRPr lang="en-US" altLang="en-US" b="1" dirty="0">
              <a:ea typeface="ＭＳ Ｐゴシック" panose="020B0600070205080204" pitchFamily="34" charset="-128"/>
            </a:endParaRPr>
          </a:p>
          <a:p>
            <a:pPr eaLnBrk="1" hangingPunct="1"/>
            <a:r>
              <a:rPr lang="en-US" altLang="en-US" b="1" dirty="0">
                <a:solidFill>
                  <a:srgbClr val="FF0000"/>
                </a:solidFill>
                <a:latin typeface="Arial Black" panose="020B0604020202020204" pitchFamily="34" charset="0"/>
                <a:ea typeface="ＭＳ Ｐゴシック" panose="020B0600070205080204" pitchFamily="34" charset="-128"/>
              </a:rPr>
              <a:t>EXAMPLE:  </a:t>
            </a:r>
            <a:r>
              <a:rPr lang="en-US" altLang="en-US" b="1" dirty="0">
                <a:ea typeface="ＭＳ Ｐゴシック" panose="020B0600070205080204" pitchFamily="34" charset="-128"/>
              </a:rPr>
              <a:t>Application filed Thursday. </a:t>
            </a:r>
          </a:p>
          <a:p>
            <a:pPr eaLnBrk="1" hangingPunct="1"/>
            <a:r>
              <a:rPr lang="en-US" altLang="en-US" b="1" dirty="0">
                <a:ea typeface="ＭＳ Ｐゴシック" panose="020B0600070205080204" pitchFamily="34" charset="-128"/>
              </a:rPr>
              <a:t>Food stamps shall be available Monday</a:t>
            </a:r>
          </a:p>
          <a:p>
            <a:pPr eaLnBrk="1" hangingPunct="1"/>
            <a:r>
              <a:rPr lang="en-US" altLang="en-US" b="1" dirty="0">
                <a:ea typeface="ＭＳ Ｐゴシック" panose="020B0600070205080204" pitchFamily="34" charset="-128"/>
              </a:rPr>
              <a:t>If Monday is a Holiday, then Food Stamps shall be available Friday or Saturday.</a:t>
            </a:r>
          </a:p>
          <a:p>
            <a:pPr eaLnBrk="1" hangingPunct="1"/>
            <a:r>
              <a:rPr lang="en-US" altLang="en-US" b="1" dirty="0">
                <a:solidFill>
                  <a:srgbClr val="000090"/>
                </a:solidFill>
                <a:ea typeface="ＭＳ Ｐゴシック" panose="020B0600070205080204" pitchFamily="34" charset="-128"/>
              </a:rPr>
              <a:t>M.P.P. § 63-301.531</a:t>
            </a:r>
          </a:p>
        </p:txBody>
      </p:sp>
      <p:sp>
        <p:nvSpPr>
          <p:cNvPr id="3" name="Title 2">
            <a:extLst>
              <a:ext uri="{FF2B5EF4-FFF2-40B4-BE49-F238E27FC236}">
                <a16:creationId xmlns:a16="http://schemas.microsoft.com/office/drawing/2014/main" id="{FCFF24A1-A097-EED1-20DE-6B7F42762915}"/>
              </a:ext>
            </a:extLst>
          </p:cNvPr>
          <p:cNvSpPr>
            <a:spLocks noGrp="1"/>
          </p:cNvSpPr>
          <p:nvPr>
            <p:ph type="title"/>
          </p:nvPr>
        </p:nvSpPr>
        <p:spPr>
          <a:xfrm>
            <a:off x="1083365" y="274638"/>
            <a:ext cx="9372600" cy="1143000"/>
          </a:xfrm>
        </p:spPr>
        <p:style>
          <a:lnRef idx="1">
            <a:schemeClr val="accent1"/>
          </a:lnRef>
          <a:fillRef idx="2">
            <a:schemeClr val="accent1"/>
          </a:fillRef>
          <a:effectRef idx="1">
            <a:schemeClr val="accent1"/>
          </a:effectRef>
          <a:fontRef idx="minor">
            <a:schemeClr val="dk1"/>
          </a:fontRef>
        </p:style>
        <p:txBody>
          <a:bodyPr>
            <a:normAutofit fontScale="90000"/>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When Are ES Food Stamps </a:t>
            </a:r>
            <a:br>
              <a:rPr lang="en-US" dirty="0">
                <a:solidFill>
                  <a:srgbClr val="000090"/>
                </a:solidFill>
                <a:latin typeface="Arial Black"/>
                <a:ea typeface="+mj-ea"/>
                <a:cs typeface="Arial Black"/>
              </a:rPr>
            </a:br>
            <a:r>
              <a:rPr lang="en-US" dirty="0">
                <a:solidFill>
                  <a:srgbClr val="000090"/>
                </a:solidFill>
                <a:latin typeface="Arial Black"/>
                <a:ea typeface="+mj-ea"/>
                <a:cs typeface="Arial Black"/>
              </a:rPr>
              <a:t>Put On The EBT Card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a:extLst>
              <a:ext uri="{FF2B5EF4-FFF2-40B4-BE49-F238E27FC236}">
                <a16:creationId xmlns:a16="http://schemas.microsoft.com/office/drawing/2014/main" id="{AEF49E46-0AF0-DD0D-C988-1AD7B989E24D}"/>
              </a:ext>
            </a:extLst>
          </p:cNvPr>
          <p:cNvSpPr>
            <a:spLocks noGrp="1"/>
          </p:cNvSpPr>
          <p:nvPr>
            <p:ph idx="1"/>
          </p:nvPr>
        </p:nvSpPr>
        <p:spPr/>
        <p:txBody>
          <a:bodyPr/>
          <a:lstStyle/>
          <a:p>
            <a:pPr eaLnBrk="1" hangingPunct="1"/>
            <a:r>
              <a:rPr lang="en-US" altLang="en-US" b="1" dirty="0">
                <a:ea typeface="ＭＳ Ｐゴシック" panose="020B0600070205080204" pitchFamily="34" charset="-128"/>
              </a:rPr>
              <a:t>If the county fails to identify that HH needs ES or, after application, the HH later needs ES, the 3 days starts from the date that ES is requested</a:t>
            </a:r>
          </a:p>
          <a:p>
            <a:pPr eaLnBrk="1" hangingPunct="1"/>
            <a:endParaRPr lang="en-US" altLang="en-US" dirty="0">
              <a:ea typeface="ＭＳ Ｐゴシック" panose="020B0600070205080204" pitchFamily="34" charset="-128"/>
            </a:endParaRPr>
          </a:p>
        </p:txBody>
      </p:sp>
      <p:sp>
        <p:nvSpPr>
          <p:cNvPr id="3" name="Title 2">
            <a:extLst>
              <a:ext uri="{FF2B5EF4-FFF2-40B4-BE49-F238E27FC236}">
                <a16:creationId xmlns:a16="http://schemas.microsoft.com/office/drawing/2014/main" id="{7407627A-A6C0-5DD0-7C52-A26337A47F15}"/>
              </a:ext>
            </a:extLst>
          </p:cNvPr>
          <p:cNvSpPr>
            <a:spLocks noGrp="1"/>
          </p:cNvSpPr>
          <p:nvPr>
            <p:ph type="title"/>
          </p:nvPr>
        </p:nvSpPr>
        <p:spPr>
          <a:xfrm>
            <a:off x="983974" y="274638"/>
            <a:ext cx="9412356" cy="1143000"/>
          </a:xfrm>
        </p:spPr>
        <p:style>
          <a:lnRef idx="1">
            <a:schemeClr val="accent1"/>
          </a:lnRef>
          <a:fillRef idx="2">
            <a:schemeClr val="accent1"/>
          </a:fillRef>
          <a:effectRef idx="1">
            <a:schemeClr val="accent1"/>
          </a:effectRef>
          <a:fontRef idx="minor">
            <a:schemeClr val="dk1"/>
          </a:fontRef>
        </p:style>
        <p:txBody>
          <a:bodyPr>
            <a:normAutofit/>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Late ES Determinations</a:t>
            </a:r>
            <a:endParaRPr lang="en-US" dirty="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a:extLst>
              <a:ext uri="{FF2B5EF4-FFF2-40B4-BE49-F238E27FC236}">
                <a16:creationId xmlns:a16="http://schemas.microsoft.com/office/drawing/2014/main" id="{BE0AA695-F997-A7ED-2029-66D15D69A2E5}"/>
              </a:ext>
            </a:extLst>
          </p:cNvPr>
          <p:cNvSpPr>
            <a:spLocks noGrp="1"/>
          </p:cNvSpPr>
          <p:nvPr>
            <p:ph idx="1"/>
          </p:nvPr>
        </p:nvSpPr>
        <p:spPr/>
        <p:txBody>
          <a:bodyPr/>
          <a:lstStyle/>
          <a:p>
            <a:pPr eaLnBrk="1" hangingPunct="1"/>
            <a:r>
              <a:rPr lang="en-US" altLang="en-US" b="1" dirty="0">
                <a:ea typeface="ＭＳ Ｐゴシック" panose="020B0600070205080204" pitchFamily="34" charset="-128"/>
              </a:rPr>
              <a:t>When a person applies after the 15</a:t>
            </a:r>
            <a:r>
              <a:rPr lang="en-US" altLang="en-US" b="1" baseline="30000" dirty="0">
                <a:ea typeface="ＭＳ Ｐゴシック" panose="020B0600070205080204" pitchFamily="34" charset="-128"/>
              </a:rPr>
              <a:t>th</a:t>
            </a:r>
            <a:r>
              <a:rPr lang="en-US" altLang="en-US" b="1" dirty="0">
                <a:ea typeface="ＭＳ Ｐゴシック" panose="020B0600070205080204" pitchFamily="34" charset="-128"/>
              </a:rPr>
              <a:t> of the month, the CWD must issue benefits the month of the application and the next month.</a:t>
            </a:r>
          </a:p>
          <a:p>
            <a:pPr eaLnBrk="1" hangingPunct="1"/>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When verification has been delayed, the second months benefits shall be issued within 5 working days of the CWD getting the verification. </a:t>
            </a:r>
          </a:p>
          <a:p>
            <a:pPr eaLnBrk="1" hangingPunct="1">
              <a:buFont typeface="Wingdings 3" pitchFamily="2" charset="2"/>
              <a:buNone/>
            </a:pPr>
            <a:r>
              <a:rPr lang="en-US" altLang="en-US" b="1" dirty="0">
                <a:solidFill>
                  <a:srgbClr val="000090"/>
                </a:solidFill>
                <a:ea typeface="ＭＳ Ｐゴシック" panose="020B0600070205080204" pitchFamily="34" charset="-128"/>
              </a:rPr>
              <a:t>   M.P.P. § 63-301.546</a:t>
            </a:r>
          </a:p>
        </p:txBody>
      </p:sp>
      <p:sp>
        <p:nvSpPr>
          <p:cNvPr id="3" name="Title 2">
            <a:extLst>
              <a:ext uri="{FF2B5EF4-FFF2-40B4-BE49-F238E27FC236}">
                <a16:creationId xmlns:a16="http://schemas.microsoft.com/office/drawing/2014/main" id="{7811C322-87FA-0871-5997-9C45196442C9}"/>
              </a:ext>
            </a:extLst>
          </p:cNvPr>
          <p:cNvSpPr>
            <a:spLocks noGrp="1"/>
          </p:cNvSpPr>
          <p:nvPr>
            <p:ph type="title"/>
          </p:nvPr>
        </p:nvSpPr>
        <p:spPr>
          <a:xfrm>
            <a:off x="1202635" y="274638"/>
            <a:ext cx="9799982" cy="1143000"/>
          </a:xfrm>
        </p:spPr>
        <p:style>
          <a:lnRef idx="1">
            <a:schemeClr val="accent1"/>
          </a:lnRef>
          <a:fillRef idx="2">
            <a:schemeClr val="accent1"/>
          </a:fillRef>
          <a:effectRef idx="1">
            <a:schemeClr val="accent1"/>
          </a:effectRef>
          <a:fontRef idx="minor">
            <a:schemeClr val="dk1"/>
          </a:fontRef>
        </p:style>
        <p:txBody>
          <a:bodyPr>
            <a:normAutofit fontScale="90000"/>
            <a:scene3d>
              <a:camera prst="orthographicFront"/>
              <a:lightRig rig="soft" dir="t"/>
            </a:scene3d>
            <a:sp3d prstMaterial="softEdge">
              <a:bevelT w="25400" h="25400"/>
            </a:sp3d>
          </a:bodyPr>
          <a:lstStyle/>
          <a:p>
            <a:pPr algn="ctr">
              <a:defRPr/>
            </a:pPr>
            <a:r>
              <a:rPr lang="en-US" dirty="0">
                <a:solidFill>
                  <a:srgbClr val="000090"/>
                </a:solidFill>
                <a:latin typeface="Arial Black"/>
                <a:ea typeface="+mj-ea"/>
                <a:cs typeface="Arial Black"/>
              </a:rPr>
              <a:t>Benefits after the 15</a:t>
            </a:r>
            <a:r>
              <a:rPr lang="en-US" baseline="30000" dirty="0">
                <a:solidFill>
                  <a:srgbClr val="000090"/>
                </a:solidFill>
                <a:latin typeface="Arial Black"/>
                <a:ea typeface="+mj-ea"/>
                <a:cs typeface="Arial Black"/>
              </a:rPr>
              <a:t>th</a:t>
            </a:r>
            <a:r>
              <a:rPr lang="en-US" dirty="0">
                <a:solidFill>
                  <a:srgbClr val="000090"/>
                </a:solidFill>
                <a:latin typeface="Arial Black"/>
                <a:ea typeface="+mj-ea"/>
                <a:cs typeface="Arial Black"/>
              </a:rPr>
              <a:t> of the Month</a:t>
            </a:r>
            <a:endParaRPr lang="en-US" dirty="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a:extLst>
              <a:ext uri="{FF2B5EF4-FFF2-40B4-BE49-F238E27FC236}">
                <a16:creationId xmlns:a16="http://schemas.microsoft.com/office/drawing/2014/main" id="{BF222FC2-679F-F0F5-294D-B240AD795722}"/>
              </a:ext>
            </a:extLst>
          </p:cNvPr>
          <p:cNvSpPr>
            <a:spLocks noGrp="1"/>
          </p:cNvSpPr>
          <p:nvPr>
            <p:ph idx="1"/>
          </p:nvPr>
        </p:nvSpPr>
        <p:spPr>
          <a:xfrm>
            <a:off x="974034" y="2590800"/>
            <a:ext cx="9561443" cy="3415904"/>
          </a:xfrm>
        </p:spPr>
        <p:txBody>
          <a:bodyPr>
            <a:normAutofit/>
          </a:bodyPr>
          <a:lstStyle/>
          <a:p>
            <a:pPr eaLnBrk="1" hangingPunct="1"/>
            <a:r>
              <a:rPr lang="en-US" altLang="en-US" b="1" dirty="0">
                <a:ea typeface="ＭＳ Ｐゴシック" panose="020B0600070205080204" pitchFamily="34" charset="-128"/>
              </a:rPr>
              <a:t>If the CWD finds out later that HH is eligible for ES</a:t>
            </a:r>
          </a:p>
          <a:p>
            <a:pPr eaLnBrk="1" hangingPunct="1">
              <a:buFont typeface="Wingdings 3" pitchFamily="2" charset="2"/>
              <a:buNone/>
            </a:pPr>
            <a:endParaRPr lang="en-US" altLang="en-US" b="1" dirty="0">
              <a:ea typeface="ＭＳ Ｐゴシック" panose="020B0600070205080204" pitchFamily="34" charset="-128"/>
            </a:endParaRPr>
          </a:p>
          <a:p>
            <a:pPr eaLnBrk="1" hangingPunct="1"/>
            <a:r>
              <a:rPr lang="en-US" altLang="en-US" b="1" dirty="0">
                <a:ea typeface="ＭＳ Ｐゴシック" panose="020B0600070205080204" pitchFamily="34" charset="-128"/>
              </a:rPr>
              <a:t>ES time requirements start from the date that the HH tells the county of their need for ES.</a:t>
            </a:r>
          </a:p>
        </p:txBody>
      </p:sp>
      <p:sp>
        <p:nvSpPr>
          <p:cNvPr id="2" name="Title 2">
            <a:extLst>
              <a:ext uri="{FF2B5EF4-FFF2-40B4-BE49-F238E27FC236}">
                <a16:creationId xmlns:a16="http://schemas.microsoft.com/office/drawing/2014/main" id="{EFFFDBFD-9E85-1353-3F09-BAC4A826767D}"/>
              </a:ext>
            </a:extLst>
          </p:cNvPr>
          <p:cNvSpPr txBox="1">
            <a:spLocks/>
          </p:cNvSpPr>
          <p:nvPr/>
        </p:nvSpPr>
        <p:spPr>
          <a:xfrm>
            <a:off x="646043" y="279796"/>
            <a:ext cx="9799982" cy="11430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fontScale="97500" lnSpcReduction="10000"/>
            <a:scene3d>
              <a:camera prst="orthographicFront"/>
              <a:lightRig rig="soft" dir="t"/>
            </a:scene3d>
            <a:sp3d prstMaterial="softEdge">
              <a:bevelT w="25400" h="25400"/>
            </a:sp3d>
          </a:bodyPr>
          <a:lstStyle>
            <a:lvl1pPr algn="l" defTabSz="914390" rtl="0" eaLnBrk="1" latinLnBrk="0" hangingPunct="1">
              <a:lnSpc>
                <a:spcPct val="90000"/>
              </a:lnSpc>
              <a:spcBef>
                <a:spcPct val="0"/>
              </a:spcBef>
              <a:buNone/>
              <a:defRPr sz="4002" i="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defRPr/>
            </a:pPr>
            <a:r>
              <a:rPr lang="en-US" dirty="0">
                <a:solidFill>
                  <a:srgbClr val="000090"/>
                </a:solidFill>
                <a:latin typeface="Arial Black"/>
                <a:ea typeface="+mj-ea"/>
                <a:cs typeface="Arial Black"/>
              </a:rPr>
              <a:t>What If the HH Needs ES After the Date of </a:t>
            </a:r>
            <a:r>
              <a:rPr lang="en-US" dirty="0" err="1">
                <a:solidFill>
                  <a:srgbClr val="000090"/>
                </a:solidFill>
                <a:latin typeface="Arial Black"/>
                <a:ea typeface="+mj-ea"/>
                <a:cs typeface="Arial Black"/>
              </a:rPr>
              <a:t>Applikcation</a:t>
            </a:r>
            <a:endParaRPr lang="en-US" dirty="0">
              <a:ea typeface="+mj-ea"/>
              <a:cs typeface="+mj-cs"/>
            </a:endParaRPr>
          </a:p>
        </p:txBody>
      </p:sp>
    </p:spTree>
  </p:cSld>
  <p:clrMapOvr>
    <a:masterClrMapping/>
  </p:clrMapOvr>
</p:sld>
</file>

<file path=ppt/theme/theme1.xml><?xml version="1.0" encoding="utf-8"?>
<a:theme xmlns:a="http://schemas.openxmlformats.org/drawingml/2006/main" name="BrushVTI">
  <a:themeElements>
    <a:clrScheme name="AnalogousFromLightSeedRightStep">
      <a:dk1>
        <a:srgbClr val="000000"/>
      </a:dk1>
      <a:lt1>
        <a:srgbClr val="FFFFFF"/>
      </a:lt1>
      <a:dk2>
        <a:srgbClr val="413324"/>
      </a:dk2>
      <a:lt2>
        <a:srgbClr val="E2E7E8"/>
      </a:lt2>
      <a:accent1>
        <a:srgbClr val="D39089"/>
      </a:accent1>
      <a:accent2>
        <a:srgbClr val="C79A6B"/>
      </a:accent2>
      <a:accent3>
        <a:srgbClr val="AAA66F"/>
      </a:accent3>
      <a:accent4>
        <a:srgbClr val="91AB5F"/>
      </a:accent4>
      <a:accent5>
        <a:srgbClr val="80AE72"/>
      </a:accent5>
      <a:accent6>
        <a:srgbClr val="63B371"/>
      </a:accent6>
      <a:hlink>
        <a:srgbClr val="588C92"/>
      </a:hlink>
      <a:folHlink>
        <a:srgbClr val="7F7F7F"/>
      </a:folHlink>
    </a:clrScheme>
    <a:fontScheme name="Custom 3">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VTI" id="{7102FA3A-9D7B-4497-8C4B-FB535AAFDE06}" vid="{C6D41F62-6FAB-440A-BEC7-CB7BF190811F}"/>
    </a:ext>
  </a:extLst>
</a:theme>
</file>

<file path=docProps/app.xml><?xml version="1.0" encoding="utf-8"?>
<Properties xmlns="http://schemas.openxmlformats.org/officeDocument/2006/extended-properties" xmlns:vt="http://schemas.openxmlformats.org/officeDocument/2006/docPropsVTypes">
  <TotalTime>299</TotalTime>
  <Words>1544</Words>
  <Application>Microsoft Macintosh PowerPoint</Application>
  <PresentationFormat>Widescreen</PresentationFormat>
  <Paragraphs>163</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 Black</vt:lpstr>
      <vt:lpstr>Century Gothic</vt:lpstr>
      <vt:lpstr>Franklin Gothic Medium</vt:lpstr>
      <vt:lpstr>Times New Roman</vt:lpstr>
      <vt:lpstr>Wingdings 3</vt:lpstr>
      <vt:lpstr>BrushVTI</vt:lpstr>
      <vt:lpstr>CalFresh &amp; CalWorks Emergency Assistance 101</vt:lpstr>
      <vt:lpstr>PowerPoint Presentation</vt:lpstr>
      <vt:lpstr>Who Is Eligible For Food Stamp Expedited Service (ES)</vt:lpstr>
      <vt:lpstr>How Does The County Identify HH Needing ES</vt:lpstr>
      <vt:lpstr>What Verification is Needed for ES?</vt:lpstr>
      <vt:lpstr>When Are ES Food Stamps  Put On The EBT Card</vt:lpstr>
      <vt:lpstr>Late ES Determinations</vt:lpstr>
      <vt:lpstr>Benefits after the 15th of the Month</vt:lpstr>
      <vt:lpstr>PowerPoint Presentation</vt:lpstr>
      <vt:lpstr>PowerPoint Presentation</vt:lpstr>
      <vt:lpstr>Amount of Food Stamps Received</vt:lpstr>
      <vt:lpstr>PowerPoint Presentation</vt:lpstr>
      <vt:lpstr>What To Do If ES Is Denied?</vt:lpstr>
      <vt:lpstr>Questions</vt:lpstr>
      <vt:lpstr>CalWORKs  Immediate Need</vt:lpstr>
      <vt:lpstr> Who is Eligible for CalWORKs Immediate Need?</vt:lpstr>
      <vt:lpstr>How to Applicants Indicate  Immediate Need?</vt:lpstr>
      <vt:lpstr>Who is allowed to complete the CalWORKs Immediate Need Questions?</vt:lpstr>
      <vt:lpstr>When does the county has to act on an Immediate Need Case</vt:lpstr>
      <vt:lpstr>How long does the county have to act of the Immediate need </vt:lpstr>
      <vt:lpstr>What kind of verification can the county ask for?</vt:lpstr>
      <vt:lpstr>Referral to Community Resources</vt:lpstr>
      <vt:lpstr>How much is the Immediate need payment?</vt:lpstr>
      <vt:lpstr>15-day to determine CalWORKs Eligiblity</vt:lpstr>
      <vt:lpstr>Request for Immediate need after applying for CalWORKs</vt:lpstr>
      <vt:lpstr>What if the County Broke the Immediate Need or CalFresh Expedited Service Laws?</vt:lpstr>
      <vt:lpstr>    Questions?</vt:lpstr>
      <vt:lpstr>Thank you for attending CCWRO’s CalWORKs &amp; CalFresh Emergency Assistance 101 Training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CalFresh &amp; CalWorks Emergency Assistance 101</dc:title>
  <dc:creator>Kevin Aslanian</dc:creator>
  <cp:lastModifiedBy>David Aslanian</cp:lastModifiedBy>
  <cp:revision>7</cp:revision>
  <cp:lastPrinted>2023-10-15T23:44:05Z</cp:lastPrinted>
  <dcterms:created xsi:type="dcterms:W3CDTF">2023-10-11T13:24:33Z</dcterms:created>
  <dcterms:modified xsi:type="dcterms:W3CDTF">2023-10-16T19:51:31Z</dcterms:modified>
</cp:coreProperties>
</file>