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0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78" r:id="rId7"/>
    <p:sldId id="282" r:id="rId8"/>
    <p:sldId id="276" r:id="rId9"/>
    <p:sldId id="283" r:id="rId10"/>
    <p:sldId id="281" r:id="rId11"/>
    <p:sldId id="279" r:id="rId12"/>
    <p:sldId id="280" r:id="rId13"/>
    <p:sldId id="261" r:id="rId14"/>
    <p:sldId id="262" r:id="rId15"/>
    <p:sldId id="263" r:id="rId16"/>
    <p:sldId id="264" r:id="rId17"/>
    <p:sldId id="265" r:id="rId18"/>
    <p:sldId id="275" r:id="rId19"/>
    <p:sldId id="266" r:id="rId20"/>
    <p:sldId id="267" r:id="rId21"/>
    <p:sldId id="268" r:id="rId22"/>
    <p:sldId id="269" r:id="rId23"/>
    <p:sldId id="270" r:id="rId24"/>
    <p:sldId id="271" r:id="rId25"/>
    <p:sldId id="273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57"/>
    <p:restoredTop sz="96327"/>
  </p:normalViewPr>
  <p:slideViewPr>
    <p:cSldViewPr snapToGrid="0">
      <p:cViewPr varScale="1">
        <p:scale>
          <a:sx n="128" d="100"/>
          <a:sy n="128" d="100"/>
        </p:scale>
        <p:origin x="5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9E213-D885-8C4E-B773-A4EF2A766B0A}" type="datetimeFigureOut">
              <a:rPr lang="en-US" smtClean="0"/>
              <a:t>11/21/23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6274E-817A-0742-B735-2DD555A1B2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358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FF6B7-8FFB-9E44-8B19-1BF33BCD81B8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623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759AD-9BBC-EC4C-959D-C72110929C26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308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C8EBB-07F8-0D4C-ACA9-DF4E8D41A723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997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DC1-70A0-8E4C-BB2F-9BAD7A55B671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21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367BC-EACD-284D-9B14-8E9162D82585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085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B44D2-0FD5-634B-9DB0-73E931125DD4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025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6074-A19B-5741-87D8-9663FE0627EA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354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91774-AC6A-0746-9E8C-B077EF4F2DA6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34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4DD9-58A8-9645-9F7C-53DCD419E961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05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0956-2FA6-1544-9222-964C5F363E47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56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5036E381-9615-AC46-AB47-E1C0182EFEBE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85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0545D-47C4-124E-B22A-CCE741D0AF7C}" type="datetime1">
              <a:rPr lang="en-US" smtClean="0"/>
              <a:t>11/21/23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93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kevin.aslanian@ccwro.or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cwro.org/advocate-resources/welfare-beneficiary-state-hearing-information/" TargetMode="External"/><Relationship Id="rId13" Type="http://schemas.openxmlformats.org/officeDocument/2006/relationships/hyperlink" Target="https://www.ccwro.org/agency-contacts/dept-of-health-care-services/" TargetMode="External"/><Relationship Id="rId3" Type="http://schemas.openxmlformats.org/officeDocument/2006/relationships/hyperlink" Target="https://www.ccwro.org/advocate-resources/public-assistance-table-2/" TargetMode="External"/><Relationship Id="rId7" Type="http://schemas.openxmlformats.org/officeDocument/2006/relationships/hyperlink" Target="https://www.ccwro.org/advocate-resources/public-benefits-studies-and-reports/" TargetMode="External"/><Relationship Id="rId12" Type="http://schemas.openxmlformats.org/officeDocument/2006/relationships/hyperlink" Target="https://www.ccwro.org/agency-contacts/cdss-telephone-rosters-more/" TargetMode="External"/><Relationship Id="rId2" Type="http://schemas.openxmlformats.org/officeDocument/2006/relationships/hyperlink" Target="https://www.ccwro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cwro.org/advocate-resources/helpful-advocate-links/" TargetMode="External"/><Relationship Id="rId11" Type="http://schemas.openxmlformats.org/officeDocument/2006/relationships/hyperlink" Target="https://www.ccwro.org/agency-contacts/county-welfare-office-more/" TargetMode="External"/><Relationship Id="rId5" Type="http://schemas.openxmlformats.org/officeDocument/2006/relationships/hyperlink" Target="https://www.ccwro.org/advocate-resources/welfare-program-information-links/" TargetMode="External"/><Relationship Id="rId10" Type="http://schemas.openxmlformats.org/officeDocument/2006/relationships/hyperlink" Target="https://www.ccwro.org/advocate-resources/proposed-state-regulations/" TargetMode="External"/><Relationship Id="rId4" Type="http://schemas.openxmlformats.org/officeDocument/2006/relationships/hyperlink" Target="https://www.ccwro.org/advocate-resources/welfare-advocate-forms/" TargetMode="External"/><Relationship Id="rId9" Type="http://schemas.openxmlformats.org/officeDocument/2006/relationships/hyperlink" Target="https://www.ccwro.org/advocate-resources/calworks-annual-state-reports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cdss.ca.gov/Portals/9/Additional-Resources/Letters-and-Notices/CFLs/2023/22-23_85.pdf?ver=2023-05-16-131832-440" TargetMode="External"/><Relationship Id="rId3" Type="http://schemas.openxmlformats.org/officeDocument/2006/relationships/hyperlink" Target="https://cdss.ca.gov/Portals/9/Additional-Resources/Letters-and-Notices/CFLs/2022/22-23_18.pdf?ver=2022-09-30-154204-270" TargetMode="External"/><Relationship Id="rId7" Type="http://schemas.openxmlformats.org/officeDocument/2006/relationships/hyperlink" Target="https://cdss.ca.gov/Portals/9/Additional-Resources/Letters-and-Notices/CFLs/2022/22-23_18E.pdf?ver=2022-10-27-165335-610" TargetMode="External"/><Relationship Id="rId2" Type="http://schemas.openxmlformats.org/officeDocument/2006/relationships/hyperlink" Target="https://www.cdss.ca.gov/Portals/9/Additional-Resources/Letters-and-Notices/CFLs/2022/22-23_02.pdf?ver=2022-08-11-132225-22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dss.ca.gov/Portals/9/Additional-Resources/Letters-and-Notices/CFLs/2022/22-23_17.pdf?ver=2022-10-05-143429-667" TargetMode="External"/><Relationship Id="rId5" Type="http://schemas.openxmlformats.org/officeDocument/2006/relationships/hyperlink" Target="https://cdss.ca.gov/Portals/9/Additional-Resources/Letters-and-Notices/CFLs/2022/22-23_43.pdf?ver=2022-12-30-132927-880" TargetMode="External"/><Relationship Id="rId4" Type="http://schemas.openxmlformats.org/officeDocument/2006/relationships/hyperlink" Target="https://www.cdss.ca.gov/Portals/9/Additional-Resources/Letters-and-Notices/CFLs/2022/22-23_12.pdf?ver=2022-09-06-160019-967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acms.dss.ca.gov/acms/login.request.do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sda.gov/" TargetMode="External"/><Relationship Id="rId2" Type="http://schemas.openxmlformats.org/officeDocument/2006/relationships/hyperlink" Target="https://www.hhs.gov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ns.usda.gov/our-agency/dus-stacy-dean" TargetMode="External"/><Relationship Id="rId4" Type="http://schemas.openxmlformats.org/officeDocument/2006/relationships/hyperlink" Target="https://www.acf.hhs.gov/ofa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ss.ca.gov/inforesources/research-and-data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imgres?imgurl=https%3A%2F%2Fwww.cdss.ca.gov%2Fportals%2F13%2FImages%2FAdmin%2Fkjphoto.jpg%3Fver%3D2020-06-17-083545-713&amp;tbnid=DIMRaNAX81U_qM&amp;vet=12ahUKEwjM9Z-3zY2CAxVuIkQIHVPSK5IQMygAegQIARBL..i&amp;imgrefurl=https%3A%2F%2Fwww.cdss.ca.gov%2Fhome%2Fabout-cdss%2Fmeet-the-director&amp;docid=CMVpU3unVlBNYM&amp;w=197&amp;h=303&amp;q=kim%20johnson%20director%20cdss%20pictures&amp;hl=en&amp;ved=2ahUKEwjM9Z-3zY2CAxVuIkQIHVPSK5IQMygAegQIARBL" TargetMode="External"/><Relationship Id="rId7" Type="http://schemas.openxmlformats.org/officeDocument/2006/relationships/image" Target="../media/image5.jpg"/><Relationship Id="rId2" Type="http://schemas.openxmlformats.org/officeDocument/2006/relationships/hyperlink" Target="https://www.linkedin.com/in/kim-j-b561227?trk=public_profile_browsemap_mini-profile_titl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hyperlink" Target="https://www.google.com/url?sa=t&amp;rct=j&amp;q=&amp;esrc=s&amp;source=web&amp;cd=&amp;ved=2ahUKEwi609CezY2CAxVCJUQIHSGGDwIQqa4BegQIHxAA&amp;url=https%3A%2F%2Fwww.cdss.ca.gov%2Fhome%2Fabout-cdss%2Fmeet-the-director&amp;usg=AOvVaw1LWKpuoI46TKfYlQALpB33&amp;opi=89978449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hyperlink" Target="http://alexis.garcia@dss.ca.gov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Jennifer.Troia@dss.ca.gov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ndrea.brayboy@dss.ca.gov" TargetMode="External"/><Relationship Id="rId5" Type="http://schemas.openxmlformats.org/officeDocument/2006/relationships/hyperlink" Target="http://damien.ladd@dss.ca.gov" TargetMode="External"/><Relationship Id="rId4" Type="http://schemas.openxmlformats.org/officeDocument/2006/relationships/hyperlink" Target="http://Lisa.Witchey@dss.ca.go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bgt.assembly.ca.gov/sub-committees/sub-1-health-and-human-services" TargetMode="External"/><Relationship Id="rId7" Type="http://schemas.openxmlformats.org/officeDocument/2006/relationships/hyperlink" Target="https://lao.ca.gov/" TargetMode="External"/><Relationship Id="rId2" Type="http://schemas.openxmlformats.org/officeDocument/2006/relationships/hyperlink" Target="https://ahum.assembly.ca.g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f.ca.gov/" TargetMode="External"/><Relationship Id="rId5" Type="http://schemas.openxmlformats.org/officeDocument/2006/relationships/hyperlink" Target="https://sbud.senate.ca.gov/subcommittee3" TargetMode="External"/><Relationship Id="rId4" Type="http://schemas.openxmlformats.org/officeDocument/2006/relationships/hyperlink" Target="https://shum.senate.ca.gov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ss.ca.gov/inforesources/Rules-Regulations/Legislation-and-Regulations/Adult-Services-Regulations" TargetMode="External"/><Relationship Id="rId7" Type="http://schemas.openxmlformats.org/officeDocument/2006/relationships/hyperlink" Target="https://www.cdss.ca.gov/inforesources/Rules-Regulations/Legislation-and-Regulations/Fiscal-Management" TargetMode="External"/><Relationship Id="rId2" Type="http://schemas.openxmlformats.org/officeDocument/2006/relationships/hyperlink" Target="https://www.cdss.ca.gov/inforesources/cdss-regulations-home-p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dss.ca.gov/inforesources/Rules-Regulations/Legislation-and-Regulations/Confidentiality-Regulations" TargetMode="External"/><Relationship Id="rId5" Type="http://schemas.openxmlformats.org/officeDocument/2006/relationships/hyperlink" Target="https://www.cdss.ca.gov/inforesources/Rules-Regulations/Legislation-and-Regulations/Child-Welfare-Services-Regulations" TargetMode="External"/><Relationship Id="rId4" Type="http://schemas.openxmlformats.org/officeDocument/2006/relationships/hyperlink" Target="https://www.cdss.ca.gov/inforesources/Rules-Regulations/Legislation-and-Regulations/CalWORKs-CalFresh-Regulation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ss.ca.gov/inforesources/Rules-Regulations/Legislation-and-Regulations/Operations-Manual" TargetMode="External"/><Relationship Id="rId7" Type="http://schemas.openxmlformats.org/officeDocument/2006/relationships/hyperlink" Target="https://www.cdss.ca.gov/inforesources/Rules-Regulations/Legislation-and-Regulations/Statistical-Reports" TargetMode="External"/><Relationship Id="rId2" Type="http://schemas.openxmlformats.org/officeDocument/2006/relationships/hyperlink" Target="https://www.cdss.ca.gov/inforesources/Rules-Regulations/Legislation-and-Regulations/Foster-Care-Regulation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dss.ca.gov/inforesources/Rules-Regulations/Legislation-and-Regulations/Staff-Development-and-Training" TargetMode="External"/><Relationship Id="rId5" Type="http://schemas.openxmlformats.org/officeDocument/2006/relationships/hyperlink" Target="https://www.cdss.ca.gov/inforesources/Rules-Regulations/Legislation-and-Regulations/Specialized-Program" TargetMode="External"/><Relationship Id="rId4" Type="http://schemas.openxmlformats.org/officeDocument/2006/relationships/hyperlink" Target="https://www.cdss.ca.gov/inforesources/Rules-Regulations/Legislation-and-Regulations/Refugee-Program-Regulation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ss.ca.gov/inforesources/cdss-regulations-home-page" TargetMode="External"/><Relationship Id="rId2" Type="http://schemas.openxmlformats.org/officeDocument/2006/relationships/hyperlink" Target="https://leginfo.legislature.ca.gov/faces/codes_displayexpandedbranch.xhtml?tocCode=WIC&amp;division=9.&amp;title=&amp;part=&amp;chapter=&amp;article=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dss.ca.gov/inforesources/letters-regulations/letters-and-notices/all-county-letter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ss.ca.gov/inforesources/letters-regulations/letters-and-notices/county-letters" TargetMode="External"/><Relationship Id="rId2" Type="http://schemas.openxmlformats.org/officeDocument/2006/relationships/hyperlink" Target="https://www.cdss.ca.gov/inforesources/letters-regulations/letters-and-notices/all-county-information-notic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dss.ca.gov/inforesources/letters-regulations/letters-and-notices/county-fiscal-lette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4686C-DAEA-136E-D67A-3E3BCBE65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508" y="285750"/>
            <a:ext cx="11472318" cy="3143250"/>
          </a:xfrm>
        </p:spPr>
        <p:txBody>
          <a:bodyPr anchor="b">
            <a:noAutofit/>
          </a:bodyPr>
          <a:lstStyle/>
          <a:p>
            <a:pPr algn="ctr"/>
            <a:br>
              <a:rPr lang="en-US" sz="4800" b="1" dirty="0"/>
            </a:br>
            <a:r>
              <a:rPr lang="en-US" sz="6000" b="1" dirty="0"/>
              <a:t>How to Navigate the State and County Welfare System</a:t>
            </a:r>
            <a:endParaRPr lang="en-US" sz="48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895633-6996-B89F-C9BB-722A1BEFB6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86825" y="285750"/>
            <a:ext cx="850900" cy="5771293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>
            <a:normAutofit fontScale="25000" lnSpcReduction="20000"/>
          </a:bodyPr>
          <a:lstStyle/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</a:t>
            </a: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</a:t>
            </a: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</a:t>
            </a: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</a:t>
            </a: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</a:t>
            </a:r>
          </a:p>
          <a:p>
            <a:pPr algn="ctr"/>
            <a:endParaRPr lang="en-US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</a:t>
            </a: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</a:t>
            </a: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</a:p>
          <a:p>
            <a:pPr algn="ctr"/>
            <a:r>
              <a:rPr 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</a:p>
          <a:p>
            <a:pPr algn="ctr"/>
            <a:endParaRPr lang="en-US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7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2023</a:t>
            </a:r>
          </a:p>
          <a:p>
            <a:pPr algn="ctr"/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317785CB-3189-D2A3-F1F7-5F5666070BF1}"/>
              </a:ext>
            </a:extLst>
          </p:cNvPr>
          <p:cNvSpPr txBox="1">
            <a:spLocks/>
          </p:cNvSpPr>
          <p:nvPr/>
        </p:nvSpPr>
        <p:spPr>
          <a:xfrm>
            <a:off x="2813203" y="3573379"/>
            <a:ext cx="7810500" cy="2141621"/>
          </a:xfrm>
          <a:prstGeom prst="rect">
            <a:avLst/>
          </a:prstGeom>
        </p:spPr>
        <p:txBody>
          <a:bodyPr vert="horz" lIns="109728" tIns="109728" rIns="109728" bIns="91440" rtlCol="0" anchor="t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  <a:defRPr sz="2400" b="0" kern="120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20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8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600" b="1" dirty="0">
                <a:solidFill>
                  <a:schemeClr val="tx1"/>
                </a:solidFill>
              </a:rPr>
              <a:t>Presenter: Kevin Aslanian</a:t>
            </a:r>
          </a:p>
          <a:p>
            <a:pPr algn="ctr"/>
            <a:r>
              <a:rPr lang="en-US" sz="9600" b="1" dirty="0">
                <a:solidFill>
                  <a:schemeClr val="tx1"/>
                </a:solidFill>
              </a:rPr>
              <a:t>Phone: 916-712-0071</a:t>
            </a:r>
          </a:p>
          <a:p>
            <a:pPr algn="ctr"/>
            <a:r>
              <a:rPr lang="en-US" sz="9600" b="1" dirty="0">
                <a:solidFill>
                  <a:srgbClr val="FA2B5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kevin.aslanian@ccwro.</a:t>
            </a:r>
            <a:r>
              <a:rPr lang="en-US" sz="9600" b="1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org</a:t>
            </a:r>
            <a:endParaRPr lang="en-US" sz="9600" b="1" dirty="0">
              <a:solidFill>
                <a:schemeClr val="tx1"/>
              </a:solidFill>
            </a:endParaRPr>
          </a:p>
          <a:p>
            <a:pPr algn="ctr"/>
            <a:r>
              <a:rPr lang="en-US" sz="9600" b="1" dirty="0">
                <a:solidFill>
                  <a:schemeClr val="tx1"/>
                </a:solidFill>
              </a:rPr>
              <a:t>12/12/2023</a:t>
            </a:r>
          </a:p>
          <a:p>
            <a:pPr algn="ctr"/>
            <a:endParaRPr lang="en-US" sz="3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58815D-05D6-32B7-ADE9-DE8920D9D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07" y="126331"/>
            <a:ext cx="4204830" cy="51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551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83011-BB46-536C-5D62-8FB0DC6E6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587" y="1967873"/>
            <a:ext cx="5438274" cy="4539241"/>
          </a:xfrm>
        </p:spPr>
        <p:txBody>
          <a:bodyPr>
            <a:normAutofit/>
          </a:bodyPr>
          <a:lstStyle/>
          <a:p>
            <a:r>
              <a:rPr lang="en-US" sz="1800" dirty="0"/>
              <a:t>ccwro.org – Advocate Resources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Advocate Resources</a:t>
            </a:r>
            <a:r>
              <a:rPr lang="en-US" sz="1800" dirty="0"/>
              <a:t> </a:t>
            </a:r>
            <a:r>
              <a:rPr lang="en-US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Public Assistance Table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Welfare Advocate Forms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Welfare Program Information Links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Helpful Advocate Links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Historical Public Benefits Studies and Reports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Welfare Beneficiary State Hearing Information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CalWORKS Annual State Reports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Proposed State Regulations</a:t>
            </a:r>
            <a:endParaRPr lang="en-US" sz="1800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964DC5-D00D-DC49-C65B-6361E2B1D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0429" y="6181725"/>
            <a:ext cx="5938836" cy="51468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10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0F9B18C-8D58-1795-10D5-7C9150953B38}"/>
              </a:ext>
            </a:extLst>
          </p:cNvPr>
          <p:cNvSpPr txBox="1">
            <a:spLocks/>
          </p:cNvSpPr>
          <p:nvPr/>
        </p:nvSpPr>
        <p:spPr>
          <a:xfrm>
            <a:off x="1710714" y="769494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Welfare Policy Sources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D931F12-EAD3-F31F-D1D4-F9504D82BAFB}"/>
              </a:ext>
            </a:extLst>
          </p:cNvPr>
          <p:cNvSpPr txBox="1">
            <a:spLocks/>
          </p:cNvSpPr>
          <p:nvPr/>
        </p:nvSpPr>
        <p:spPr>
          <a:xfrm>
            <a:off x="7112968" y="1807221"/>
            <a:ext cx="4273617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800" b="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202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402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603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8803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ccwro.org – Agency Contacts </a:t>
            </a:r>
          </a:p>
          <a:p>
            <a:r>
              <a:rPr lang="en-US" dirty="0">
                <a:solidFill>
                  <a:schemeClr val="tx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County Welfare Office &amp; More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endParaRPr lang="en-US" dirty="0">
              <a:solidFill>
                <a:schemeClr val="tx1"/>
              </a:solidFill>
              <a:hlinkClick r:id="rId1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dirty="0">
                <a:solidFill>
                  <a:schemeClr val="tx1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CDSS Telephone Rosters &amp; More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endParaRPr lang="en-US" dirty="0">
              <a:solidFill>
                <a:schemeClr val="tx1"/>
              </a:solidFill>
              <a:hlinkClick r:id="rId1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dirty="0">
                <a:solidFill>
                  <a:schemeClr val="tx1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Dept. of Health Care Services</a:t>
            </a:r>
            <a:endParaRPr lang="en-US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769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2423706-506E-AA9A-FAB8-9A51A1446C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2311705"/>
              </p:ext>
            </p:extLst>
          </p:nvPr>
        </p:nvGraphicFramePr>
        <p:xfrm>
          <a:off x="69573" y="1013792"/>
          <a:ext cx="12019548" cy="5130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8005">
                  <a:extLst>
                    <a:ext uri="{9D8B030D-6E8A-4147-A177-3AD203B41FA5}">
                      <a16:colId xmlns:a16="http://schemas.microsoft.com/office/drawing/2014/main" val="3922578282"/>
                    </a:ext>
                  </a:extLst>
                </a:gridCol>
                <a:gridCol w="2202074">
                  <a:extLst>
                    <a:ext uri="{9D8B030D-6E8A-4147-A177-3AD203B41FA5}">
                      <a16:colId xmlns:a16="http://schemas.microsoft.com/office/drawing/2014/main" val="343463378"/>
                    </a:ext>
                  </a:extLst>
                </a:gridCol>
                <a:gridCol w="2215132">
                  <a:extLst>
                    <a:ext uri="{9D8B030D-6E8A-4147-A177-3AD203B41FA5}">
                      <a16:colId xmlns:a16="http://schemas.microsoft.com/office/drawing/2014/main" val="1685166764"/>
                    </a:ext>
                  </a:extLst>
                </a:gridCol>
                <a:gridCol w="1402192">
                  <a:extLst>
                    <a:ext uri="{9D8B030D-6E8A-4147-A177-3AD203B41FA5}">
                      <a16:colId xmlns:a16="http://schemas.microsoft.com/office/drawing/2014/main" val="1749620914"/>
                    </a:ext>
                  </a:extLst>
                </a:gridCol>
                <a:gridCol w="1277977">
                  <a:extLst>
                    <a:ext uri="{9D8B030D-6E8A-4147-A177-3AD203B41FA5}">
                      <a16:colId xmlns:a16="http://schemas.microsoft.com/office/drawing/2014/main" val="2471446613"/>
                    </a:ext>
                  </a:extLst>
                </a:gridCol>
                <a:gridCol w="2134168">
                  <a:extLst>
                    <a:ext uri="{9D8B030D-6E8A-4147-A177-3AD203B41FA5}">
                      <a16:colId xmlns:a16="http://schemas.microsoft.com/office/drawing/2014/main" val="2291763332"/>
                    </a:ext>
                  </a:extLst>
                </a:gridCol>
              </a:tblGrid>
              <a:tr h="39556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b="1" i="0" u="dbl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200" b="0" i="0" u="sng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2334515968"/>
                  </a:ext>
                </a:extLst>
              </a:tr>
              <a:tr h="334388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CalWORKs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ALLOCATION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EXPENDITURES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DIFFERENCE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SPENT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CFL # </a:t>
                      </a: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1990746560"/>
                  </a:ext>
                </a:extLst>
              </a:tr>
              <a:tr h="532028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Expanded Subsidized Employment (ESE)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$134,145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$90,584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$43,561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67.53%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CFL 22/23-02 &amp;  CFL 22/23-78</a:t>
                      </a:r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3128690882"/>
                  </a:ext>
                </a:extLst>
              </a:tr>
              <a:tr h="180922">
                <a:tc>
                  <a:txBody>
                    <a:bodyPr/>
                    <a:lstStyle/>
                    <a:p>
                      <a:pPr algn="l" fontAlgn="t"/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 anchor="b"/>
                </a:tc>
                <a:extLst>
                  <a:ext uri="{0D108BD9-81ED-4DB2-BD59-A6C34878D82A}">
                    <a16:rowId xmlns:a16="http://schemas.microsoft.com/office/drawing/2014/main" val="1164723891"/>
                  </a:ext>
                </a:extLst>
              </a:tr>
              <a:tr h="372666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Family Stabilization (FS)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$51,597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$60,504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($8,907)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117.26%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CFL 22/23-18</a:t>
                      </a:r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93710625"/>
                  </a:ext>
                </a:extLst>
              </a:tr>
              <a:tr h="296218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Home Visiting Program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$99,521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$58,318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$41,203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58.60%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CFL 22/23-12</a:t>
                      </a:r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1205216494"/>
                  </a:ext>
                </a:extLst>
              </a:tr>
              <a:tr h="296218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Housing Support Program (HSP) 2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$436,678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$168,991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$267,687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38.70%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CFL 22-23-43</a:t>
                      </a:r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3119004677"/>
                  </a:ext>
                </a:extLst>
              </a:tr>
              <a:tr h="35349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Mental Health &amp; Substance Abuse</a:t>
                      </a:r>
                    </a:p>
                    <a:p>
                      <a:pPr algn="l" fontAlgn="t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CFL 22/23-17</a:t>
                      </a:r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904740315"/>
                  </a:ext>
                </a:extLst>
              </a:tr>
              <a:tr h="29621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Mental Health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$76,292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$68,394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$7,898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89.65%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2906668917"/>
                  </a:ext>
                </a:extLst>
              </a:tr>
              <a:tr h="29621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Substance Abuse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$50,314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$20,580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$29,734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40.90%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21659246"/>
                  </a:ext>
                </a:extLst>
              </a:tr>
              <a:tr h="29621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$126,606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$88,974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$37,632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70.28%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1017552131"/>
                  </a:ext>
                </a:extLst>
              </a:tr>
              <a:tr h="296218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CalWORKs Single Allocation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CFL 22/23-18E</a:t>
                      </a:r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3835541223"/>
                  </a:ext>
                </a:extLst>
              </a:tr>
              <a:tr h="29621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CalLearn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$16,258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$10,893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$5,365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67.00%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CFL 22/23-85</a:t>
                      </a:r>
                      <a:endParaRPr lang="en-US" sz="1200" b="1" i="0" u="sng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3051046955"/>
                  </a:ext>
                </a:extLst>
              </a:tr>
              <a:tr h="29621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Eligibility Admin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$659,135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$751,429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($92,294)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114.00%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621409769"/>
                  </a:ext>
                </a:extLst>
              </a:tr>
              <a:tr h="26503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Employment Services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$1,109,422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$809,928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$299,494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73.00%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1559117988"/>
                  </a:ext>
                </a:extLst>
              </a:tr>
              <a:tr h="29621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SINGLE ALLOCATION 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$1,784,815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$1,572,250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$212,565 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88.09%</a:t>
                      </a:r>
                    </a:p>
                  </a:txBody>
                  <a:tcPr marL="8115" marR="8115" marT="811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8115" marR="8115" marT="8115" marB="0"/>
                </a:tc>
                <a:extLst>
                  <a:ext uri="{0D108BD9-81ED-4DB2-BD59-A6C34878D82A}">
                    <a16:rowId xmlns:a16="http://schemas.microsoft.com/office/drawing/2014/main" val="243346557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FCEA8-52C5-4240-1E26-B1245A69B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0365" y="6322890"/>
            <a:ext cx="5556885" cy="39223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pPr/>
              <a:t>11</a:t>
            </a:fld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659F8A1-F9EE-300F-D8EC-04D654891DAD}"/>
              </a:ext>
            </a:extLst>
          </p:cNvPr>
          <p:cNvSpPr txBox="1">
            <a:spLocks/>
          </p:cNvSpPr>
          <p:nvPr/>
        </p:nvSpPr>
        <p:spPr>
          <a:xfrm>
            <a:off x="2091822" y="142876"/>
            <a:ext cx="8770571" cy="6618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82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22-23 CalWORKs Single Allocation Expenditures</a:t>
            </a:r>
          </a:p>
        </p:txBody>
      </p:sp>
    </p:spTree>
    <p:extLst>
      <p:ext uri="{BB962C8B-B14F-4D97-AF65-F5344CB8AC3E}">
        <p14:creationId xmlns:p14="http://schemas.microsoft.com/office/powerpoint/2010/main" val="1012750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1394E67-0343-FB77-DF3F-C370E8F214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109346"/>
              </p:ext>
            </p:extLst>
          </p:nvPr>
        </p:nvGraphicFramePr>
        <p:xfrm>
          <a:off x="159025" y="1015375"/>
          <a:ext cx="11827564" cy="53596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04795">
                  <a:extLst>
                    <a:ext uri="{9D8B030D-6E8A-4147-A177-3AD203B41FA5}">
                      <a16:colId xmlns:a16="http://schemas.microsoft.com/office/drawing/2014/main" val="3898953584"/>
                    </a:ext>
                  </a:extLst>
                </a:gridCol>
                <a:gridCol w="2973099">
                  <a:extLst>
                    <a:ext uri="{9D8B030D-6E8A-4147-A177-3AD203B41FA5}">
                      <a16:colId xmlns:a16="http://schemas.microsoft.com/office/drawing/2014/main" val="4244924578"/>
                    </a:ext>
                  </a:extLst>
                </a:gridCol>
                <a:gridCol w="2593360">
                  <a:extLst>
                    <a:ext uri="{9D8B030D-6E8A-4147-A177-3AD203B41FA5}">
                      <a16:colId xmlns:a16="http://schemas.microsoft.com/office/drawing/2014/main" val="14840106"/>
                    </a:ext>
                  </a:extLst>
                </a:gridCol>
                <a:gridCol w="2556310">
                  <a:extLst>
                    <a:ext uri="{9D8B030D-6E8A-4147-A177-3AD203B41FA5}">
                      <a16:colId xmlns:a16="http://schemas.microsoft.com/office/drawing/2014/main" val="2634658230"/>
                    </a:ext>
                  </a:extLst>
                </a:gridCol>
              </a:tblGrid>
              <a:tr h="3264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ALLOCATION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EXPENDITURES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SPENT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406324059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ALAMEDA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$37,406,964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$26,942,427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$10,464,537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2515058398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BUTTE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$7,475,230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$4,801,659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$2,673,571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3942299777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CONTRA COSTA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$26,599,158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$15,601,202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$10,997,956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3646972226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FRESNO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$41,508,957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$34,541,323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$6,967,634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3409604326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IMPERIAL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$12,419,104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$5,788,633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$6,630,471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3084347334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KERN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$38,008,787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$27,978,280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$10,030,507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3517720884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 ANGELES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$324,402,768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$238,396,173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$86,006,595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3763673121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MADERA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$4,070,056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$3,575,805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$494,251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3546216464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MERCED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$15,264,299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$8,603,791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$6,660,508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2704748437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MONTEREY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$13,906,913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$10,240,543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$3,666,370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1396815220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ORANGE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$51,284,188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$34,486,163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$16,798,025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4101756922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RIVERSIDE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$53,210,379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$44,518,908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$8,691,471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3748034803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SACRAMENTO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$78,431,823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$38,104,174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$40,327,649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422444612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 BERNARDINO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$76,868,669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$56,714,292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$20,154,377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859274941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 DIEGO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$62,944,506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$41,385,008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$21,559,498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218048936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 FRANCISCO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$24,079,875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$18,928,447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$5,151,428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1781129292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 JOAQUIN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$19,381,370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$11,020,007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$8,361,363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1688327040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 LUIS OBISPO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$5,827,888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$3,679,792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$2,148,096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3294320090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 MATEO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$8,393,382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$5,719,824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$2,673,558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3679476046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 BARBARA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$8,709,933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$7,264,794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$1,445,139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2833140347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 CLARA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$44,394,993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$43,049,806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$1,345,187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257326968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SOLANO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$8,850,657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$8,402,373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$448,284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2033112136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SONOMA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$9,479,818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$8,765,271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$714,547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892968691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STANISLAUS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$21,711,675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$13,160,105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$8,551,570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851844512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TULARE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$16,803,907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$10,392,988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$6,410,919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1269930425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VENTURA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$15,668,705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$12,066,609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$3,602,096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4072664351"/>
                  </a:ext>
                </a:extLst>
              </a:tr>
              <a:tr h="186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$1,109,421,800 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$809,927,558 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$304,424,728 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33" marR="5933" marT="5933" marB="0" anchor="b"/>
                </a:tc>
                <a:extLst>
                  <a:ext uri="{0D108BD9-81ED-4DB2-BD59-A6C34878D82A}">
                    <a16:rowId xmlns:a16="http://schemas.microsoft.com/office/drawing/2014/main" val="3919956143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33A3948B-098B-AA5D-11A0-A94E8FF8299F}"/>
              </a:ext>
            </a:extLst>
          </p:cNvPr>
          <p:cNvSpPr txBox="1">
            <a:spLocks/>
          </p:cNvSpPr>
          <p:nvPr/>
        </p:nvSpPr>
        <p:spPr>
          <a:xfrm>
            <a:off x="2059768" y="268357"/>
            <a:ext cx="8770571" cy="63701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Autofit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tx1"/>
                </a:solidFill>
              </a:rPr>
              <a:t>22-23 Employment Single Allocation Expenditures</a:t>
            </a:r>
          </a:p>
        </p:txBody>
      </p:sp>
    </p:spTree>
    <p:extLst>
      <p:ext uri="{BB962C8B-B14F-4D97-AF65-F5344CB8AC3E}">
        <p14:creationId xmlns:p14="http://schemas.microsoft.com/office/powerpoint/2010/main" val="3552711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9C2BA-B249-3855-422D-08873CB81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Board of Supervisors – Public Comment</a:t>
            </a:r>
          </a:p>
          <a:p>
            <a:endParaRPr lang="en-US" dirty="0"/>
          </a:p>
          <a:p>
            <a:r>
              <a:rPr lang="en-US" dirty="0"/>
              <a:t>CWD Budget Hearings – PRA for CWD budget proposal to the Board and adopted budget</a:t>
            </a:r>
          </a:p>
          <a:p>
            <a:endParaRPr lang="en-US" dirty="0"/>
          </a:p>
          <a:p>
            <a:r>
              <a:rPr lang="en-US" dirty="0"/>
              <a:t>Office if the County Executive</a:t>
            </a:r>
          </a:p>
          <a:p>
            <a:endParaRPr lang="en-US" dirty="0"/>
          </a:p>
          <a:p>
            <a:r>
              <a:rPr lang="en-US" dirty="0"/>
              <a:t>County Exec.’s office contact person for the CWD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5C2B7FA-B858-52C2-1F9F-E9E3A7FE4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2779" y="6274479"/>
            <a:ext cx="5938836" cy="43112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13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DB2394A-1B1F-8447-F7B9-4CFDEAC8DBB2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The County Bureaucracy</a:t>
            </a:r>
          </a:p>
        </p:txBody>
      </p:sp>
    </p:spTree>
    <p:extLst>
      <p:ext uri="{BB962C8B-B14F-4D97-AF65-F5344CB8AC3E}">
        <p14:creationId xmlns:p14="http://schemas.microsoft.com/office/powerpoint/2010/main" val="3524169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C7E83-04BD-ABDD-1C55-F82618672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County Welfare Director</a:t>
            </a:r>
          </a:p>
          <a:p>
            <a:endParaRPr lang="en-US" dirty="0"/>
          </a:p>
          <a:p>
            <a:r>
              <a:rPr lang="en-US" dirty="0"/>
              <a:t>Deputy Director</a:t>
            </a:r>
          </a:p>
          <a:p>
            <a:endParaRPr lang="en-US" dirty="0"/>
          </a:p>
          <a:p>
            <a:r>
              <a:rPr lang="en-US" dirty="0"/>
              <a:t>Program Specialist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0ECEB1-272F-CC8E-9BCB-F60AB326F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63215" y="6274479"/>
            <a:ext cx="5985510" cy="48748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14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264232-7DF9-04AF-AC9B-7B6D10DBC7A9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The County Bureaucracy</a:t>
            </a:r>
          </a:p>
        </p:txBody>
      </p:sp>
    </p:spTree>
    <p:extLst>
      <p:ext uri="{BB962C8B-B14F-4D97-AF65-F5344CB8AC3E}">
        <p14:creationId xmlns:p14="http://schemas.microsoft.com/office/powerpoint/2010/main" val="1237496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3BE4C-6D1B-1809-E344-9E58E875F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District Director</a:t>
            </a:r>
          </a:p>
          <a:p>
            <a:endParaRPr lang="en-US" dirty="0"/>
          </a:p>
          <a:p>
            <a:r>
              <a:rPr lang="en-US" dirty="0"/>
              <a:t>Divisions with the CWD</a:t>
            </a:r>
          </a:p>
          <a:p>
            <a:endParaRPr lang="en-US" dirty="0"/>
          </a:p>
          <a:p>
            <a:r>
              <a:rPr lang="en-US" dirty="0"/>
              <a:t>Get a copy of the CWD rosters - PRA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D790D9-712D-D712-434D-413CEDB66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87015" y="6234669"/>
            <a:ext cx="6099810" cy="4779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15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080AFDB-C2B7-8FB8-5F93-C9C556DB0DD0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The County Bureaucracy</a:t>
            </a:r>
          </a:p>
        </p:txBody>
      </p:sp>
    </p:spTree>
    <p:extLst>
      <p:ext uri="{BB962C8B-B14F-4D97-AF65-F5344CB8AC3E}">
        <p14:creationId xmlns:p14="http://schemas.microsoft.com/office/powerpoint/2010/main" val="129640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85857-50B9-21CA-C057-42C654529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Worker – EW</a:t>
            </a:r>
          </a:p>
          <a:p>
            <a:endParaRPr lang="en-US" dirty="0"/>
          </a:p>
          <a:p>
            <a:r>
              <a:rPr lang="en-US" dirty="0"/>
              <a:t>EW Supervisor</a:t>
            </a:r>
          </a:p>
          <a:p>
            <a:endParaRPr lang="en-US" dirty="0"/>
          </a:p>
          <a:p>
            <a:r>
              <a:rPr lang="en-US" dirty="0"/>
              <a:t>WtW social worker</a:t>
            </a:r>
          </a:p>
          <a:p>
            <a:endParaRPr lang="en-US" dirty="0"/>
          </a:p>
          <a:p>
            <a:r>
              <a:rPr lang="en-US" dirty="0"/>
              <a:t>WtW supervisor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97971A-7867-A02C-E3AE-4013696F4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0840" y="6274479"/>
            <a:ext cx="5985510" cy="50653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16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046E1F4-1633-1819-36E1-5146E726F926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The County Bureaucracy</a:t>
            </a:r>
          </a:p>
        </p:txBody>
      </p:sp>
    </p:spTree>
    <p:extLst>
      <p:ext uri="{BB962C8B-B14F-4D97-AF65-F5344CB8AC3E}">
        <p14:creationId xmlns:p14="http://schemas.microsoft.com/office/powerpoint/2010/main" val="3002424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E0213-BD0C-1D53-03DE-B31764819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County Training Bureau</a:t>
            </a:r>
          </a:p>
          <a:p>
            <a:endParaRPr lang="en-US" dirty="0"/>
          </a:p>
          <a:p>
            <a:r>
              <a:rPr lang="en-US" dirty="0"/>
              <a:t>SIU – County or DA</a:t>
            </a:r>
          </a:p>
          <a:p>
            <a:endParaRPr lang="en-US" dirty="0"/>
          </a:p>
          <a:p>
            <a:r>
              <a:rPr lang="en-US" dirty="0"/>
              <a:t>How SIU runs the eligibility illegally</a:t>
            </a:r>
          </a:p>
          <a:p>
            <a:endParaRPr lang="en-US" dirty="0"/>
          </a:p>
          <a:p>
            <a:r>
              <a:rPr lang="en-US" dirty="0"/>
              <a:t>IEVS Unit – 90 days processing</a:t>
            </a:r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F6D8C4-2C64-858F-63C5-9709B30B9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25090" y="6215619"/>
            <a:ext cx="6023610" cy="5160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17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CE8646-CA03-C142-8080-9585DDAC41FC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The County Bureaucracy</a:t>
            </a:r>
          </a:p>
        </p:txBody>
      </p:sp>
    </p:spTree>
    <p:extLst>
      <p:ext uri="{BB962C8B-B14F-4D97-AF65-F5344CB8AC3E}">
        <p14:creationId xmlns:p14="http://schemas.microsoft.com/office/powerpoint/2010/main" val="1668937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A2D1E-1DF7-BBBE-A032-1FF721CA9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Appeals Representative</a:t>
            </a:r>
          </a:p>
          <a:p>
            <a:endParaRPr lang="en-US" dirty="0"/>
          </a:p>
          <a:p>
            <a:r>
              <a:rPr lang="en-US" dirty="0"/>
              <a:t>Appeals Supervisor</a:t>
            </a:r>
          </a:p>
          <a:p>
            <a:endParaRPr lang="en-US" dirty="0"/>
          </a:p>
          <a:p>
            <a:r>
              <a:rPr lang="en-US" dirty="0"/>
              <a:t>Where are appeals located </a:t>
            </a:r>
          </a:p>
          <a:p>
            <a:pPr lvl="1"/>
            <a:r>
              <a:rPr lang="en-US" dirty="0"/>
              <a:t>ACMS 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https://acms.dss.ca.gov/acms/login.request.do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C2D16C4-D607-5558-51CA-B901E3954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8940" y="6253719"/>
            <a:ext cx="6023610" cy="5160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18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430DFD3-6EB3-9A0A-40DC-E868BCAB6E48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The County Bureaucracy</a:t>
            </a:r>
          </a:p>
        </p:txBody>
      </p:sp>
    </p:spTree>
    <p:extLst>
      <p:ext uri="{BB962C8B-B14F-4D97-AF65-F5344CB8AC3E}">
        <p14:creationId xmlns:p14="http://schemas.microsoft.com/office/powerpoint/2010/main" val="754851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F9421F-D0DC-22E6-C6ED-C30FB9991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9595" y="3021495"/>
            <a:ext cx="2912165" cy="195800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PRA action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EE5F7-9A58-7FB4-99D0-C85970534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County Memos</a:t>
            </a:r>
          </a:p>
          <a:p>
            <a:r>
              <a:rPr lang="en-US" dirty="0"/>
              <a:t>County Procedures</a:t>
            </a:r>
          </a:p>
          <a:p>
            <a:r>
              <a:rPr lang="en-US" dirty="0"/>
              <a:t>County Policy Handbooks</a:t>
            </a:r>
          </a:p>
          <a:p>
            <a:r>
              <a:rPr lang="en-US" dirty="0"/>
              <a:t>County Forms – </a:t>
            </a:r>
          </a:p>
          <a:p>
            <a:r>
              <a:rPr lang="en-US" dirty="0"/>
              <a:t>County Statistical Reports about GA, etc. </a:t>
            </a:r>
          </a:p>
          <a:p>
            <a:r>
              <a:rPr lang="en-US" dirty="0"/>
              <a:t>County Staff Training Materials</a:t>
            </a:r>
          </a:p>
          <a:p>
            <a:r>
              <a:rPr lang="en-US" dirty="0"/>
              <a:t>Contact the local EW union office. Find out how do workers find out about change in policy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2AA5FD5-B43F-28D9-1770-175EFE216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2740" y="6220853"/>
            <a:ext cx="6033135" cy="50250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19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0090523-5418-BEEC-0FAB-5FCACFFC13CA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The County Bureaucracy</a:t>
            </a:r>
          </a:p>
        </p:txBody>
      </p:sp>
    </p:spTree>
    <p:extLst>
      <p:ext uri="{BB962C8B-B14F-4D97-AF65-F5344CB8AC3E}">
        <p14:creationId xmlns:p14="http://schemas.microsoft.com/office/powerpoint/2010/main" val="4019577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AE295-D079-2029-6830-C56618697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0714" y="521175"/>
            <a:ext cx="8770571" cy="746089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cap="none" dirty="0"/>
              <a:t>The Federal Government Maze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12344-BB7B-C261-C300-62401B208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CalWORKs – AFDC 				</a:t>
            </a:r>
            <a:r>
              <a:rPr lang="en-US" dirty="0" err="1"/>
              <a:t>CalFresh</a:t>
            </a:r>
            <a:r>
              <a:rPr lang="en-US" dirty="0"/>
              <a:t>-Food Stamps</a:t>
            </a:r>
          </a:p>
          <a:p>
            <a:r>
              <a:rPr lang="en-US" dirty="0"/>
              <a:t>TANF						SNAP</a:t>
            </a:r>
          </a:p>
          <a:p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HHS</a:t>
            </a:r>
            <a:r>
              <a:rPr lang="en-US" dirty="0"/>
              <a:t>						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USDA</a:t>
            </a:r>
            <a:endParaRPr lang="en-US" dirty="0"/>
          </a:p>
          <a:p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Office of Family Assistance</a:t>
            </a:r>
            <a:r>
              <a:rPr lang="en-US" dirty="0"/>
              <a:t>			</a:t>
            </a:r>
            <a:r>
              <a:rPr lang="en-US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FNS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1334F-3BE5-30C1-B2DA-5F90119C4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51736" y="6214813"/>
            <a:ext cx="7688527" cy="5124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t>2</a:t>
            </a:fld>
            <a:r>
              <a:rPr lang="en-US" b="1">
                <a:latin typeface="Century Gothic" panose="020B0502020202020204" pitchFamily="34" charset="0"/>
              </a:rPr>
              <a:t>-How to Navigate the State and County Welfare System</a:t>
            </a:r>
          </a:p>
        </p:txBody>
      </p:sp>
      <p:sp>
        <p:nvSpPr>
          <p:cNvPr id="4" name="AutoShape 2" descr="USDA Logo">
            <a:extLst>
              <a:ext uri="{FF2B5EF4-FFF2-40B4-BE49-F238E27FC236}">
                <a16:creationId xmlns:a16="http://schemas.microsoft.com/office/drawing/2014/main" id="{440A5B70-FFEB-DAF9-7F83-C7A25689EB8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910936" cy="91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3823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A52CC-EFDB-532E-E2C0-D4563EF8A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71117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cap="none" dirty="0"/>
              <a:t>Meet with the County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2EA2E-D0ED-ED85-4B81-B9DB9517B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Gather up some issues and proposed solutions if possible</a:t>
            </a:r>
          </a:p>
          <a:p>
            <a:endParaRPr lang="en-US" dirty="0"/>
          </a:p>
          <a:p>
            <a:r>
              <a:rPr lang="en-US" dirty="0"/>
              <a:t>Get other community partners to join you</a:t>
            </a:r>
          </a:p>
          <a:p>
            <a:endParaRPr lang="en-US" dirty="0"/>
          </a:p>
          <a:p>
            <a:r>
              <a:rPr lang="en-US" dirty="0"/>
              <a:t>Reach out to the County Welfare Director suggest a meeting to discuss these issues. Send an email to the Director.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905C4A-3760-F93F-4E95-414286182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77515" y="6246690"/>
            <a:ext cx="5956935" cy="4779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20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366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253533F-5850-293F-AFE6-6C90863CE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71117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cap="none" dirty="0"/>
              <a:t>Meet with the County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D2E28-2EBF-8D71-7C8C-CB6911C52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develop issues:</a:t>
            </a:r>
          </a:p>
          <a:p>
            <a:pPr marL="342900" indent="-342900">
              <a:buAutoNum type="arabicPeriod"/>
            </a:pPr>
            <a:r>
              <a:rPr lang="en-US" dirty="0"/>
              <a:t>Issues that the folks you help are facing</a:t>
            </a:r>
          </a:p>
          <a:p>
            <a:pPr marL="342900" indent="-342900">
              <a:buAutoNum type="arabicPeriod"/>
            </a:pPr>
            <a:r>
              <a:rPr lang="en-US" dirty="0"/>
              <a:t>Look at the data report of your county. 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https://www.cdss.ca.gov/inforesources/research-and-data</a:t>
            </a: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1B58D9-F7F5-3FDB-090D-9CA06131F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8407" y="6246690"/>
            <a:ext cx="7195185" cy="4779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21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307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236F9B8-D94A-F71E-0C9F-867F91297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71117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cap="none" dirty="0"/>
              <a:t>Meet with the County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4DC26-1FBB-67EC-FCA8-A13D3AF9C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happens of the Director refuses to meet with you?</a:t>
            </a:r>
          </a:p>
          <a:p>
            <a:endParaRPr lang="en-US" dirty="0"/>
          </a:p>
          <a:p>
            <a:r>
              <a:rPr lang="en-US" dirty="0"/>
              <a:t>Contact your local board of supervisor and meet with her/his staff about these issues.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19ACD8-DAC5-A704-F0CE-89ECD5B79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91815" y="6227640"/>
            <a:ext cx="5861685" cy="51606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22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5055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ECEA4EF-BC3E-85BD-7763-FF669BD52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71117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cap="none" dirty="0"/>
              <a:t>Meet with the County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4CA93-59B6-3829-7C61-5C89CC156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you do when that does not work?</a:t>
            </a:r>
          </a:p>
          <a:p>
            <a:endParaRPr lang="en-US" dirty="0"/>
          </a:p>
          <a:p>
            <a:r>
              <a:rPr lang="en-US" dirty="0"/>
              <a:t>Make a public comment to the Board of supervisors</a:t>
            </a:r>
          </a:p>
          <a:p>
            <a:endParaRPr lang="en-US" dirty="0"/>
          </a:p>
          <a:p>
            <a:r>
              <a:rPr lang="en-US" i="0" dirty="0">
                <a:solidFill>
                  <a:srgbClr val="222222"/>
                </a:solidFill>
                <a:effectLst/>
              </a:rPr>
              <a:t>Collect and record the experiences of clients dealing with pernicious County actions</a:t>
            </a:r>
            <a:r>
              <a:rPr lang="en-US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EAEE6E-A9D7-6632-5DE7-6C14D61D9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8465" y="6256214"/>
            <a:ext cx="5880735" cy="47796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23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3627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F48EC32-0865-0DA3-AEAC-2FEC89AA589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5400" b="1" cap="none" dirty="0"/>
              <a:t>The 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72420-1A66-013B-7365-D137E74E9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769476"/>
            <a:ext cx="8770571" cy="2758236"/>
          </a:xfrm>
          <a:solidFill>
            <a:schemeClr val="accent4">
              <a:lumMod val="5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bg1"/>
                </a:solidFill>
                <a:cs typeface="Arial Black" panose="020B0604020202020204" pitchFamily="34" charset="0"/>
              </a:rPr>
              <a:t>QUESTIONS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B1608A-492B-57EB-69BC-650C826CC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8272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1324C-85CB-A875-F298-BF937785D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5E734-B8BE-76E8-B504-EA0CAD115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Thank you for attending How to Navigate the State and County Welfare System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E57005-C80D-4619-E79E-18994C1D6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351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624064-8426-D9A8-FB99-9ABFD2F79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3450" y="1937626"/>
            <a:ext cx="8770571" cy="455295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Governor’s Office</a:t>
            </a:r>
          </a:p>
          <a:p>
            <a:pPr algn="ctr"/>
            <a:r>
              <a:rPr lang="en-US" b="1" dirty="0"/>
              <a:t>California Health &amp; Human Services Agency</a:t>
            </a:r>
          </a:p>
          <a:p>
            <a:r>
              <a:rPr lang="en-US" dirty="0"/>
              <a:t>Secretary- Mark Ghaly</a:t>
            </a:r>
          </a:p>
          <a:p>
            <a:endParaRPr lang="en-US" dirty="0"/>
          </a:p>
          <a:p>
            <a:r>
              <a:rPr lang="en-US" dirty="0"/>
              <a:t>CDSS Liaison – K.Jones</a:t>
            </a:r>
          </a:p>
          <a:p>
            <a:endParaRPr lang="en-US" dirty="0"/>
          </a:p>
          <a:p>
            <a:pPr algn="ctr"/>
            <a:r>
              <a:rPr lang="en-US" b="1" dirty="0"/>
              <a:t>California Department of Social Services</a:t>
            </a:r>
          </a:p>
          <a:p>
            <a:r>
              <a:rPr lang="en-US" dirty="0"/>
              <a:t>Kim Johnson, Director</a:t>
            </a:r>
            <a:endParaRPr lang="en-US" dirty="0">
              <a:hlinkClick r:id="rId2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>
              <a:hlinkClick r:id="rId3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>
              <a:hlinkClick r:id="rId4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41CA20-D0EC-9FBE-5B88-BFEFA076C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20265" y="6274479"/>
            <a:ext cx="7766685" cy="42264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3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D2E8C83-BC29-E84F-F6A6-831595479F94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The State Government </a:t>
            </a:r>
          </a:p>
        </p:txBody>
      </p:sp>
      <p:pic>
        <p:nvPicPr>
          <p:cNvPr id="7" name="Picture 6" descr="A person with curly hair smiling&#10;&#10;Description automatically generated">
            <a:extLst>
              <a:ext uri="{FF2B5EF4-FFF2-40B4-BE49-F238E27FC236}">
                <a16:creationId xmlns:a16="http://schemas.microsoft.com/office/drawing/2014/main" id="{09ED3194-BA99-1FB9-0453-A89A8E7015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7636" y="4805996"/>
            <a:ext cx="794823" cy="1227380"/>
          </a:xfrm>
          <a:prstGeom prst="rect">
            <a:avLst/>
          </a:prstGeom>
        </p:spPr>
      </p:pic>
      <p:pic>
        <p:nvPicPr>
          <p:cNvPr id="10" name="Picture 9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B9532199-040F-74EF-C93A-F9998D7A6D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1301" y="2850856"/>
            <a:ext cx="651933" cy="977900"/>
          </a:xfrm>
          <a:prstGeom prst="rect">
            <a:avLst/>
          </a:prstGeom>
        </p:spPr>
      </p:pic>
      <p:pic>
        <p:nvPicPr>
          <p:cNvPr id="12" name="Picture 11" descr="A person wearing sunglasses and a green jacket&#10;&#10;Description automatically generated">
            <a:extLst>
              <a:ext uri="{FF2B5EF4-FFF2-40B4-BE49-F238E27FC236}">
                <a16:creationId xmlns:a16="http://schemas.microsoft.com/office/drawing/2014/main" id="{A6B548C0-83A2-B492-5174-6284FC9A9A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5041601" y="3899338"/>
            <a:ext cx="977900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182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5D717-29D4-665C-A93A-048B3B0796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2140" y="2098548"/>
            <a:ext cx="8770571" cy="4619752"/>
          </a:xfrm>
        </p:spPr>
        <p:txBody>
          <a:bodyPr/>
          <a:lstStyle/>
          <a:p>
            <a:r>
              <a:rPr lang="en-US" dirty="0"/>
              <a:t>CDSS Chief Deputy Director </a:t>
            </a:r>
          </a:p>
          <a:p>
            <a:r>
              <a:rPr lang="en-US" dirty="0">
                <a:hlinkClick r:id="rId2"/>
              </a:rPr>
              <a:t>Jennifer Troia</a:t>
            </a:r>
            <a:endParaRPr lang="en-US" dirty="0"/>
          </a:p>
          <a:p>
            <a:r>
              <a:rPr lang="en-US" dirty="0"/>
              <a:t>CDSS Deputy Director for Family Engagement &amp; Empowerment Division</a:t>
            </a:r>
          </a:p>
          <a:p>
            <a:r>
              <a:rPr lang="en-US" dirty="0">
                <a:hlinkClick r:id="rId3"/>
              </a:rPr>
              <a:t>Alexis Fernandez-Garcia</a:t>
            </a:r>
            <a:endParaRPr lang="en-US" dirty="0"/>
          </a:p>
          <a:p>
            <a:endParaRPr lang="en-US" dirty="0"/>
          </a:p>
          <a:p>
            <a:r>
              <a:rPr lang="en-US"/>
              <a:t>CalWORKs</a:t>
            </a:r>
            <a:r>
              <a:rPr lang="en-US" dirty="0"/>
              <a:t>		WtW			CalFresh</a:t>
            </a:r>
          </a:p>
          <a:p>
            <a:r>
              <a:rPr lang="en-US" dirty="0">
                <a:hlinkClick r:id="rId4"/>
              </a:rPr>
              <a:t>Lisa Witchey</a:t>
            </a:r>
            <a:r>
              <a:rPr lang="en-US" dirty="0"/>
              <a:t>		</a:t>
            </a:r>
            <a:r>
              <a:rPr lang="en-US" dirty="0">
                <a:hlinkClick r:id="rId5"/>
              </a:rPr>
              <a:t>Damien Ladd</a:t>
            </a:r>
            <a:r>
              <a:rPr lang="en-US" dirty="0"/>
              <a:t>		</a:t>
            </a:r>
            <a:r>
              <a:rPr lang="en-US" dirty="0">
                <a:hlinkClick r:id="rId6"/>
              </a:rPr>
              <a:t>Andrea Brayboy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EC07C5A-726C-D288-6A7A-F4E26B74C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75504" y="6409099"/>
            <a:ext cx="5938836" cy="30920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4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C05451B-5762-B02C-9A13-24D795DF933F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The State Government Cont.</a:t>
            </a:r>
          </a:p>
        </p:txBody>
      </p:sp>
      <p:pic>
        <p:nvPicPr>
          <p:cNvPr id="5" name="Picture 4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B0034416-A832-104C-412F-5A0BEEB487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4922" y="3521101"/>
            <a:ext cx="653796" cy="838200"/>
          </a:xfrm>
          <a:prstGeom prst="rect">
            <a:avLst/>
          </a:prstGeom>
        </p:spPr>
      </p:pic>
      <p:pic>
        <p:nvPicPr>
          <p:cNvPr id="7" name="Picture 6" descr="A person with dark hair smiling&#10;&#10;Description automatically generated">
            <a:extLst>
              <a:ext uri="{FF2B5EF4-FFF2-40B4-BE49-F238E27FC236}">
                <a16:creationId xmlns:a16="http://schemas.microsoft.com/office/drawing/2014/main" id="{C49D15F2-12BB-8F25-0E88-280CB601F6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67036" y="2098548"/>
            <a:ext cx="828964" cy="108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05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1F397-7048-F7E4-4E34-7998B8E0C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6"/>
            <a:ext cx="8770571" cy="4223606"/>
          </a:xfrm>
        </p:spPr>
        <p:txBody>
          <a:bodyPr>
            <a:noAutofit/>
          </a:bodyPr>
          <a:lstStyle/>
          <a:p>
            <a:r>
              <a:rPr lang="en-US" dirty="0"/>
              <a:t>Assembly Human Services Committee - 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https://ahum.assembly.ca.gov/</a:t>
            </a:r>
            <a:r>
              <a:rPr lang="en-US" dirty="0"/>
              <a:t> </a:t>
            </a:r>
          </a:p>
          <a:p>
            <a:r>
              <a:rPr lang="en-US" dirty="0"/>
              <a:t>Assembly Budget Committee, Sub #1 -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https://abgt.assembly.ca.gov/sub-committees/sub-1-health-and-human-services</a:t>
            </a:r>
            <a:endParaRPr lang="en-US" dirty="0"/>
          </a:p>
          <a:p>
            <a:r>
              <a:rPr lang="en-US" dirty="0"/>
              <a:t>Senate Human Services Committee - </a:t>
            </a:r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https://shum.senate.ca.gov/</a:t>
            </a:r>
            <a:endParaRPr lang="en-US" dirty="0"/>
          </a:p>
          <a:p>
            <a:r>
              <a:rPr lang="en-US" dirty="0"/>
              <a:t>Senate Budget Committee, Sub # 3 - </a:t>
            </a:r>
            <a:r>
              <a:rPr lang="en-US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https://sbud.senate.ca.gov/subcommittee3</a:t>
            </a:r>
            <a:endParaRPr lang="en-US" dirty="0"/>
          </a:p>
          <a:p>
            <a:r>
              <a:rPr lang="en-US" dirty="0"/>
              <a:t>DOF - </a:t>
            </a:r>
            <a:r>
              <a:rPr lang="en-US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https://dof.ca.gov/</a:t>
            </a:r>
            <a:endParaRPr lang="en-US" dirty="0"/>
          </a:p>
          <a:p>
            <a:r>
              <a:rPr lang="en-US" dirty="0"/>
              <a:t>LAO - </a:t>
            </a:r>
            <a:r>
              <a:rPr lang="en-US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https://lao.ca.gov/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522A9F-BB14-3DB7-53FA-0E668EDD6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57476" y="6274479"/>
            <a:ext cx="6296024" cy="42862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5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D8C8EC-83C1-A39B-25DE-5E329BF3C7C1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The Legislative Branch</a:t>
            </a:r>
          </a:p>
        </p:txBody>
      </p:sp>
    </p:spTree>
    <p:extLst>
      <p:ext uri="{BB962C8B-B14F-4D97-AF65-F5344CB8AC3E}">
        <p14:creationId xmlns:p14="http://schemas.microsoft.com/office/powerpoint/2010/main" val="1653220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233E9E1-584A-F3FC-15E2-5D5DB54D7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1800225"/>
            <a:ext cx="9204960" cy="4370265"/>
          </a:xfrm>
        </p:spPr>
        <p:txBody>
          <a:bodyPr>
            <a:normAutofit fontScale="92500"/>
          </a:bodyPr>
          <a:lstStyle/>
          <a:p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Regulations – EAS Manual – </a:t>
            </a: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https://www.cdss.ca.gov/inforesources/cdss-regulations-home-page</a:t>
            </a:r>
            <a:endParaRPr lang="en-US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Adult Services Regulations</a:t>
            </a: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(Social Service Standards Manual)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CalWORKs/CalFresh Regulations</a:t>
            </a:r>
            <a:endParaRPr lang="en-US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Child Welfare Services Regulations</a:t>
            </a:r>
            <a:endParaRPr lang="en-US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Confidentiality, Fraud, Civil Rights and State Hearings Regulations</a:t>
            </a:r>
            <a:endParaRPr lang="en-US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Fiscal Management and Control Regulations</a:t>
            </a:r>
            <a:endParaRPr lang="en-US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4DCD1-8F4C-4620-944C-A0B4026BA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4204" y="6331904"/>
            <a:ext cx="5938836" cy="30920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6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26BB76C-D2B0-713B-144F-44292F9D50D0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Public Benefits Regulations</a:t>
            </a:r>
          </a:p>
        </p:txBody>
      </p:sp>
    </p:spTree>
    <p:extLst>
      <p:ext uri="{BB962C8B-B14F-4D97-AF65-F5344CB8AC3E}">
        <p14:creationId xmlns:p14="http://schemas.microsoft.com/office/powerpoint/2010/main" val="3662434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233E9E1-584A-F3FC-15E2-5D5DB54D7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1800225"/>
            <a:ext cx="9204960" cy="437026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Foster Care Regulations</a:t>
            </a:r>
            <a:endParaRPr lang="en-US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Operations Manual</a:t>
            </a:r>
            <a:endParaRPr lang="en-US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Refugee Program Regulations</a:t>
            </a:r>
            <a:endParaRPr lang="en-US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Specialized Program Regulations</a:t>
            </a:r>
            <a:endParaRPr lang="en-US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Staff Development and Training Manual</a:t>
            </a:r>
            <a:endParaRPr lang="en-US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1">
                    <a:lumMod val="95000"/>
                    <a:lumOff val="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Statistical Reports Regulations</a:t>
            </a:r>
            <a:endParaRPr lang="en-US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4DCD1-8F4C-4620-944C-A0B4026BA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4204" y="6331904"/>
            <a:ext cx="5938836" cy="30920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7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26BB76C-D2B0-713B-144F-44292F9D50D0}"/>
              </a:ext>
            </a:extLst>
          </p:cNvPr>
          <p:cNvSpPr txBox="1">
            <a:spLocks/>
          </p:cNvSpPr>
          <p:nvPr/>
        </p:nvSpPr>
        <p:spPr>
          <a:xfrm>
            <a:off x="1783451" y="583521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Public Benefits Regulations Cont.</a:t>
            </a:r>
          </a:p>
        </p:txBody>
      </p:sp>
    </p:spTree>
    <p:extLst>
      <p:ext uri="{BB962C8B-B14F-4D97-AF65-F5344CB8AC3E}">
        <p14:creationId xmlns:p14="http://schemas.microsoft.com/office/powerpoint/2010/main" val="3234212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8E733-D437-88D7-4D45-46C6941330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587" y="1630017"/>
            <a:ext cx="10639425" cy="4154558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/>
              <a:t>Statute- Welfare &amp; Institutions Code - </a:t>
            </a:r>
            <a:r>
              <a:rPr lang="en-US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https://leginfo.legislature.ca.gov/faces/codes_displayexpandedbranch.xhtml?tocCode=WIC&amp;division=9.&amp;title=&amp;part=&amp;chapter=&amp;article=</a:t>
            </a:r>
            <a:endParaRPr lang="en-US" sz="2400" dirty="0"/>
          </a:p>
          <a:p>
            <a:r>
              <a:rPr lang="en-US" sz="2400" dirty="0"/>
              <a:t>Regulations – EAS Manual – </a:t>
            </a:r>
            <a:r>
              <a:rPr lang="en-US" sz="2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https://www.cdss.ca.gov/inforesources/cdss-regulations-home-page</a:t>
            </a:r>
            <a:endParaRPr lang="en-US" sz="2400" dirty="0"/>
          </a:p>
          <a:p>
            <a:r>
              <a:rPr lang="en-US" sz="2400" dirty="0"/>
              <a:t>ACL - </a:t>
            </a:r>
            <a:r>
              <a:rPr lang="en-US" sz="2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https://www.cdss.ca.gov/inforesources/letters-regulations/letters-and-notices/all-county-letters</a:t>
            </a:r>
            <a:endParaRPr lang="en-US" sz="24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F96571-EDCC-7C03-A31A-91C4F5A74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6611" y="6240607"/>
            <a:ext cx="5667375" cy="38879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8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F8D1EF8-6957-5CEC-EB23-A46D92D95476}"/>
              </a:ext>
            </a:extLst>
          </p:cNvPr>
          <p:cNvSpPr txBox="1">
            <a:spLocks/>
          </p:cNvSpPr>
          <p:nvPr/>
        </p:nvSpPr>
        <p:spPr>
          <a:xfrm>
            <a:off x="1710713" y="122093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Welfare Policy Sources</a:t>
            </a:r>
          </a:p>
        </p:txBody>
      </p:sp>
    </p:spTree>
    <p:extLst>
      <p:ext uri="{BB962C8B-B14F-4D97-AF65-F5344CB8AC3E}">
        <p14:creationId xmlns:p14="http://schemas.microsoft.com/office/powerpoint/2010/main" val="1731496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8E733-D437-88D7-4D45-46C6941330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587" y="1630017"/>
            <a:ext cx="10639425" cy="4154558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dirty="0"/>
              <a:t>ACIN - </a:t>
            </a:r>
            <a:r>
              <a:rPr lang="en-US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https://www.cdss.ca.gov/inforesources/letters-regulations/letters-and-notices/all-county-information-notices</a:t>
            </a:r>
            <a:endParaRPr lang="en-US" sz="2400" dirty="0"/>
          </a:p>
          <a:p>
            <a:r>
              <a:rPr lang="en-US" sz="2400" dirty="0"/>
              <a:t>ACWDL- </a:t>
            </a:r>
            <a:r>
              <a:rPr lang="en-US" sz="2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https://www.cdss.ca.gov/inforesources/letters-regulations/letters-and-notices/county-letters</a:t>
            </a:r>
            <a:endParaRPr lang="en-US" sz="2400" dirty="0"/>
          </a:p>
          <a:p>
            <a:r>
              <a:rPr lang="en-US" sz="2400" dirty="0"/>
              <a:t>Fiscal Letter - </a:t>
            </a:r>
            <a:r>
              <a:rPr lang="en-US" sz="2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https://www.cdss.ca.gov/inforesources/letters-regulations/letters-and-notices/county-fiscal-letters</a:t>
            </a:r>
            <a:endParaRPr lang="en-US" sz="2400" dirty="0"/>
          </a:p>
          <a:p>
            <a:r>
              <a:rPr lang="en-US" sz="2400" dirty="0"/>
              <a:t>County Single Allocation Reports - CCWRO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F96571-EDCC-7C03-A31A-91C4F5A74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6611" y="6240607"/>
            <a:ext cx="5667375" cy="38879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Century Gothic" panose="020B0502020202020204" pitchFamily="34" charset="0"/>
              </a:rPr>
              <a:t>Slide # </a:t>
            </a:r>
            <a:fld id="{D9CE50F0-D0EC-864D-98DA-F8EFB18B783A}" type="slidenum">
              <a:rPr lang="en-US" b="1" smtClean="0">
                <a:latin typeface="Century Gothic" panose="020B0502020202020204" pitchFamily="34" charset="0"/>
              </a:rPr>
              <a:pPr/>
              <a:t>9</a:t>
            </a:fld>
            <a:r>
              <a:rPr lang="en-US" b="1" dirty="0">
                <a:latin typeface="Century Gothic" panose="020B0502020202020204" pitchFamily="34" charset="0"/>
              </a:rPr>
              <a:t>-How to Navigate the State and County Welfare System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F8D1EF8-6957-5CEC-EB23-A46D92D95476}"/>
              </a:ext>
            </a:extLst>
          </p:cNvPr>
          <p:cNvSpPr txBox="1">
            <a:spLocks/>
          </p:cNvSpPr>
          <p:nvPr/>
        </p:nvSpPr>
        <p:spPr>
          <a:xfrm>
            <a:off x="1710713" y="122093"/>
            <a:ext cx="8770571" cy="7460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Welfare Policy Sources</a:t>
            </a:r>
          </a:p>
        </p:txBody>
      </p:sp>
    </p:spTree>
    <p:extLst>
      <p:ext uri="{BB962C8B-B14F-4D97-AF65-F5344CB8AC3E}">
        <p14:creationId xmlns:p14="http://schemas.microsoft.com/office/powerpoint/2010/main" val="106714770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{720E8066-AA38-DC49-A6B0-B54F90E0C476}tf10001119</Template>
  <TotalTime>643</TotalTime>
  <Words>1496</Words>
  <Application>Microsoft Macintosh PowerPoint</Application>
  <PresentationFormat>Widescreen</PresentationFormat>
  <Paragraphs>401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Century Gothic</vt:lpstr>
      <vt:lpstr>Corbel</vt:lpstr>
      <vt:lpstr>Gill Sans MT</vt:lpstr>
      <vt:lpstr>Gallery</vt:lpstr>
      <vt:lpstr> How to Navigate the State and County Welfare System</vt:lpstr>
      <vt:lpstr>The Federal Government Maze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 action  </vt:lpstr>
      <vt:lpstr>Meet with the County</vt:lpstr>
      <vt:lpstr>Meet with the County</vt:lpstr>
      <vt:lpstr>Meet with the County</vt:lpstr>
      <vt:lpstr>Meet with the County</vt:lpstr>
      <vt:lpstr>The end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Aslanian</dc:creator>
  <cp:lastModifiedBy>David Aslanian</cp:lastModifiedBy>
  <cp:revision>24</cp:revision>
  <cp:lastPrinted>2023-11-13T16:31:29Z</cp:lastPrinted>
  <dcterms:created xsi:type="dcterms:W3CDTF">2023-10-23T18:35:07Z</dcterms:created>
  <dcterms:modified xsi:type="dcterms:W3CDTF">2023-11-21T21:43:17Z</dcterms:modified>
</cp:coreProperties>
</file>