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61" r:id="rId1"/>
    <p:sldMasterId id="2147483776" r:id="rId2"/>
  </p:sldMasterIdLst>
  <p:notesMasterIdLst>
    <p:notesMasterId r:id="rId35"/>
  </p:notesMasterIdLst>
  <p:handoutMasterIdLst>
    <p:handoutMasterId r:id="rId36"/>
  </p:handoutMasterIdLst>
  <p:sldIdLst>
    <p:sldId id="257" r:id="rId3"/>
    <p:sldId id="275" r:id="rId4"/>
    <p:sldId id="276" r:id="rId5"/>
    <p:sldId id="277" r:id="rId6"/>
    <p:sldId id="278" r:id="rId7"/>
    <p:sldId id="290" r:id="rId8"/>
    <p:sldId id="294" r:id="rId9"/>
    <p:sldId id="272" r:id="rId10"/>
    <p:sldId id="269" r:id="rId11"/>
    <p:sldId id="280" r:id="rId12"/>
    <p:sldId id="281" r:id="rId13"/>
    <p:sldId id="282" r:id="rId14"/>
    <p:sldId id="283" r:id="rId15"/>
    <p:sldId id="273" r:id="rId16"/>
    <p:sldId id="274" r:id="rId17"/>
    <p:sldId id="260" r:id="rId18"/>
    <p:sldId id="258" r:id="rId19"/>
    <p:sldId id="259" r:id="rId20"/>
    <p:sldId id="261" r:id="rId21"/>
    <p:sldId id="292" r:id="rId22"/>
    <p:sldId id="264" r:id="rId23"/>
    <p:sldId id="285" r:id="rId24"/>
    <p:sldId id="286" r:id="rId25"/>
    <p:sldId id="287" r:id="rId26"/>
    <p:sldId id="265" r:id="rId27"/>
    <p:sldId id="267" r:id="rId28"/>
    <p:sldId id="268" r:id="rId29"/>
    <p:sldId id="270" r:id="rId30"/>
    <p:sldId id="284" r:id="rId31"/>
    <p:sldId id="289" r:id="rId32"/>
    <p:sldId id="293" r:id="rId33"/>
    <p:sldId id="296" r:id="rId3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490"/>
  </p:normalViewPr>
  <p:slideViewPr>
    <p:cSldViewPr>
      <p:cViewPr varScale="1">
        <p:scale>
          <a:sx n="121" d="100"/>
          <a:sy n="121" d="100"/>
        </p:scale>
        <p:origin x="217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F109D5-C5D1-BA38-93AA-8A1CDBF81F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35FFE7-B397-2D5E-B8B0-5C0B773D94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E99C334-691F-0D43-A502-E6D05B98D356}" type="datetimeFigureOut">
              <a:rPr lang="en-US"/>
              <a:pPr>
                <a:defRPr/>
              </a:pPr>
              <a:t>5/22/24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932731-6925-07E4-35A5-E042656050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E7C21D-3F81-5AC7-315E-BD0E77676C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E4082B-A2ED-A24B-AEA4-8A63574871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763678A-E8DB-4968-8F4C-24EEE57EE0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3EFFF-4783-B7B1-8E30-10C266B2CC0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72CF923-CABB-364C-820C-26D32101241D}" type="datetimeFigureOut">
              <a:rPr lang="en-US"/>
              <a:pPr>
                <a:defRPr/>
              </a:pPr>
              <a:t>5/22/24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E2C3763-FEC9-9DBF-B2E7-BDB4A69B54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B5D0D35-8D93-08D9-F3A6-8BE3AEA69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009F81-4A5D-8B03-6822-F3A41B68A0A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90905-EB97-780F-A841-013BDFC583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639615-A35E-8B48-9FB7-575BE335B3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639615-A35E-8B48-9FB7-575BE335B3F7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033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639615-A35E-8B48-9FB7-575BE335B3F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88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639615-A35E-8B48-9FB7-575BE335B3F7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32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639615-A35E-8B48-9FB7-575BE335B3F7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687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E92A5-5E24-414E-9985-FB1D4F9106C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C2B7E-A5A4-C942-B3D6-2506E98808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986525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C2B7E-A5A4-C942-B3D6-2506E98808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2956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C2B7E-A5A4-C942-B3D6-2506E98808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433041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41BEB-388C-0947-91BC-51FB7C05223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378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A30353-D55C-DA44-A364-A6A6DEBF3A2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433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0CE1-48FE-121E-EC54-4DE1477F8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F363A0-3251-D09F-3048-E967A2902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6E144-0DCC-EBA3-4BF5-53220B92B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A6455-EDEA-46A0-83E9-2C151110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6F7AB-E9EC-C04E-3EEB-EAFAB69B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1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6F2C9-C426-2730-4F50-78AAD5D1B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B75D9-3B9A-5CB5-9DDA-69CF4B56F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F9EEB-98FD-4DBB-7900-A8B18DA5B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4276B-B162-9541-2193-5CF37574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05B0C-2C8D-3FC0-2DA7-1E679A037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44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466B1-CF96-B212-9CF6-172669C0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F99F8-5C17-91E3-7455-78B73CB7A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16837-738B-65A7-D135-0BA6EAFB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4D86C-FF1A-127E-44FC-2C46B55A9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E2086-9BF5-9B97-9CC5-FB8A73382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13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4911D-0950-8240-26E0-9530C3790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9F8C3-1185-D21F-0C68-13566B2B01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9420B-2798-F9E7-5B09-6D0EBA31BA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C8D89-450E-2C25-1F72-D6136D14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D77FB-325C-B2FC-750D-6653AD07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90D53-76E4-01F6-CA95-0F5DE2CA1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37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4756B-9720-9AE9-FDB8-22BE40A9C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20AF4-1E40-E25D-D5E2-FC323BCD8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4CD08C-0ADF-DA2C-0CDE-91E51D7C5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8EEAA-1E3D-CCC6-8A9C-DB8509948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DB80D7-A74D-E737-2958-7B47573E6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9813BF-EBC4-3EC9-E298-7CCC3158D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89840A-2B5E-E62A-50B9-5C5EE7A1C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052FEC-CB44-EBF0-D900-5887E6450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8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E188-639F-FE40-B894-03B67946D57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92116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C82C8-2A1C-FC22-D411-08123BF2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6F8584-1938-A3CD-1F03-18880CD2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3A6EC-64C4-3535-201C-4FDB632D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E0A95-01A2-A035-B526-BA6CA5665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81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E2EC46-E7D8-99FD-90E1-1DD02024D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3BEC8D-94CC-1F71-ED36-2E606732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A57EF-B775-7B7B-9D3D-CE9A0C4C2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29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8990C-BE64-6F9D-2FC2-231069C7D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58E4A-B8F1-CB1F-E809-EE00317D6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38F59-7A70-B536-DE91-98C432C8E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AAC77E-7125-13D2-3DC8-5752F8763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0BDD35-5D96-B607-D924-988976F7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CE495-C1AD-5B92-1B74-FCBB4B25D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4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CE06-6812-5666-F9B2-F429B1DE2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D1E5A-A6D4-9A98-DD7B-846969857C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39FB9-6986-8525-BE6F-625AE8C51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D3BD6-0326-D556-182C-9D3798A79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058F5-6D4A-A791-98C9-6852773A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F4E72D-6EE7-29D5-AED8-79848AF39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01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5D546-F752-E17C-98CB-46852DDE8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8B8355-A5D0-054F-107A-4E3465335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7F1E2-3F90-B01F-8A96-1AE48E72C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42AF8-3529-07DF-F0DA-91BBACFD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F171D-726A-03C7-F089-66CA87E72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31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63D498-B355-DF75-A958-01E4D9008E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0A8789-2B78-7368-3BB0-24B089DD4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645C3-6B1F-30FF-0CA5-12A02EF0B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74A25-FE2C-8895-A374-6D15E64F3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A3A24-64D3-B460-8FA3-C0AD0C821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4C0AF-C7DA-E04D-8D3C-B12BF3F9AFA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14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2A9F1-2031-B54A-BD09-9E64B532D03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01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E8160-F1FC-B545-8B67-510F54E6550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89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D1E16-9A2F-034B-AC78-F657A18BCE0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46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584FC-2F7A-5B44-BA73-277617601E0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293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5129EF-3B47-9743-88DC-3704F1CA45A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31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pPr>
              <a:defRPr/>
            </a:pPr>
            <a:fld id="{8E3C2B7E-A5A4-C942-B3D6-2506E98808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838408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E3C2B7E-A5A4-C942-B3D6-2506E98808C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3399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28B34-08EC-FA99-BE56-E3D1D4C0C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3C436-6376-7FC7-F2E7-47F7F90C5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E04AC-AB16-D230-18E2-C967C61DBA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E39B25-B1B0-2A4C-B911-6F8121D7566E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7FB38-9A29-EC2E-BCC4-454DBF5AF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BE203-8475-0274-732A-1E5A1E6D0A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348D25-37E0-7041-8094-0507DFB73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3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evin.aslanian@ccwro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will+lightbourne&amp;biw=1398&amp;bih=953&amp;tbm=isch&amp;imgil=WabXy7EhXQBjTM%253A%253B4vjEdlg9sVzO7M%253Bhttp%25253A%25252F%25252Fwww.allgov.com%25252Fusa%25252Fca%25252Fnews%25252Fappointments-and-resignations%25252Fdirector_of_the_department_of_social_services_who_is_will_lightbourne%25253Fnews%2525253D641581&amp;source=iu&amp;pf=m&amp;fir=WabXy7EhXQBjTM%253A%252C4vjEdlg9sVzO7M%252C_&amp;usg=__5S0Fy9GPN0CaUM9Kx1VM4hIJ7EA%3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EA68DE54-AC5B-1536-D500-8521F2928B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How to Handle Welfare Cases in a Nutshell </a:t>
            </a:r>
            <a:endParaRPr lang="en-US" altLang="en-US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363" name="Footer Placeholder 1">
            <a:extLst>
              <a:ext uri="{FF2B5EF4-FFF2-40B4-BE49-F238E27FC236}">
                <a16:creationId xmlns:a16="http://schemas.microsoft.com/office/drawing/2014/main" id="{608D1DD9-0286-CBF8-299D-092FC9BD79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How to Handle Welfare Cases in a Nutshell</a:t>
            </a:r>
          </a:p>
        </p:txBody>
      </p:sp>
      <p:sp>
        <p:nvSpPr>
          <p:cNvPr id="15364" name="Slide Number Placeholder 2">
            <a:extLst>
              <a:ext uri="{FF2B5EF4-FFF2-40B4-BE49-F238E27FC236}">
                <a16:creationId xmlns:a16="http://schemas.microsoft.com/office/drawing/2014/main" id="{E39C51AC-2C6D-8C60-2302-B48C4044CA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DADBEE-1E48-2348-A64C-3717EB347801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en-US" sz="14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487C3D-6F7C-3EF7-1991-B11C7A3FF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  <a:defRPr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Presented by</a:t>
            </a:r>
          </a:p>
          <a:p>
            <a:pPr marL="114300" indent="0">
              <a:buNone/>
              <a:defRPr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Kevin </a:t>
            </a:r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Aslanian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Legislative Advocate</a:t>
            </a:r>
          </a:p>
          <a:p>
            <a:pPr marL="114300" indent="0">
              <a:buNone/>
              <a:defRPr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Andres Holguin-Flores, Litigation Attorney</a:t>
            </a:r>
          </a:p>
          <a:p>
            <a:pPr marL="114300" indent="0">
              <a:buNone/>
              <a:defRPr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Coalition of California Welfare Rights Org</a:t>
            </a:r>
          </a:p>
          <a:p>
            <a:pPr marL="114300" indent="0">
              <a:buNone/>
              <a:defRPr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1111 Howe Ave., Sacramento, CA 95825 – Phone 916-712-0071</a:t>
            </a:r>
          </a:p>
          <a:p>
            <a:pPr marL="114300" indent="0">
              <a:buNone/>
              <a:defRPr/>
            </a:pPr>
            <a:r>
              <a:rPr lang="en-US" sz="4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ccwro.org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114300" indent="0">
              <a:buNone/>
              <a:defRPr/>
            </a:pPr>
            <a:r>
              <a:rPr lang="en-US" sz="4000" dirty="0"/>
              <a:t>Email: </a:t>
            </a:r>
            <a:r>
              <a:rPr lang="en-US" sz="4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kevin.aslanian@ccwro.org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>
            <a:extLst>
              <a:ext uri="{FF2B5EF4-FFF2-40B4-BE49-F238E27FC236}">
                <a16:creationId xmlns:a16="http://schemas.microsoft.com/office/drawing/2014/main" id="{701CEAD1-B60A-06ED-8EBD-6E97862E56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Time-Limits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2530" name="Rectangle 1027">
            <a:extLst>
              <a:ext uri="{FF2B5EF4-FFF2-40B4-BE49-F238E27FC236}">
                <a16:creationId xmlns:a16="http://schemas.microsoft.com/office/drawing/2014/main" id="{64802C05-6691-25F4-3400-5D0F0C0311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Parents can only get aid for 60 months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	Referred to as the 60-month clock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Child support, disability and DV can untick the clock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Children have no time limits</a:t>
            </a:r>
          </a:p>
        </p:txBody>
      </p:sp>
      <p:sp>
        <p:nvSpPr>
          <p:cNvPr id="22533" name="Slide Number Placeholder 2">
            <a:extLst>
              <a:ext uri="{FF2B5EF4-FFF2-40B4-BE49-F238E27FC236}">
                <a16:creationId xmlns:a16="http://schemas.microsoft.com/office/drawing/2014/main" id="{4F83327C-C46D-5949-EA9C-2FBBA262B9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17F56B4-206B-8642-9AB6-BC02AE4A2D02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5AC4D418-2E8C-2ACF-3BFE-46E63F6222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Pregnant Women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A0075F4C-F562-16D1-7E63-FE78A63E11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2017713"/>
            <a:ext cx="88392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Pregnant mom can get CW with no other kids - $100 pregnancy allowance &amp; aid for 1 person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Verification of pregnancy statement &amp; 30 days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Pregnant teens get aid from date of application and must attend Cal Learn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Pregnancy allowance is added the month following the month of submitting the CW 8A</a:t>
            </a:r>
          </a:p>
        </p:txBody>
      </p:sp>
      <p:sp>
        <p:nvSpPr>
          <p:cNvPr id="23558" name="Slide Number Placeholder 2">
            <a:extLst>
              <a:ext uri="{FF2B5EF4-FFF2-40B4-BE49-F238E27FC236}">
                <a16:creationId xmlns:a16="http://schemas.microsoft.com/office/drawing/2014/main" id="{5FF80E91-E7E0-BD1F-83A2-A65CE4B7A2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9EEE9C-2216-584A-99BF-D3C47F9337B7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FFF3DBB1-19F6-33AA-DD58-A5BE44FBD1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Child Support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69D6056A-8A57-02C2-439B-BAF9760DC3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438400"/>
            <a:ext cx="7524003" cy="4114800"/>
          </a:xfrm>
        </p:spPr>
        <p:txBody>
          <a:bodyPr>
            <a:no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All parents have to cooperate with child support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Exceptions: DV victims and families where generally the parent is not receiving aid – CW 51 form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The only benefit the poor family gets is $100 for one child and $200 if more than one child. All other money goes to the government</a:t>
            </a:r>
          </a:p>
        </p:txBody>
      </p:sp>
      <p:sp>
        <p:nvSpPr>
          <p:cNvPr id="24581" name="Slide Number Placeholder 2">
            <a:extLst>
              <a:ext uri="{FF2B5EF4-FFF2-40B4-BE49-F238E27FC236}">
                <a16:creationId xmlns:a16="http://schemas.microsoft.com/office/drawing/2014/main" id="{CC7D03D4-17BD-74E6-232D-B891B8A81E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24D2F7-8ACD-2840-9FA6-001D4D6D5400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C15E80B9-F3B7-CD16-F4E6-F968CF1425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51514"/>
            <a:ext cx="7891203" cy="106680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Victims of Domestic Violence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4BCA3D5-3CEF-D334-E37D-B8FB53314E3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en-US" sz="2800" dirty="0">
                <a:ea typeface="ＭＳ Ｐゴシック" panose="020B0600070205080204" pitchFamily="34" charset="-128"/>
              </a:rPr>
              <a:t>Victims of Domestic Violence can get waivers for many CalWORKs requirements except for: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1. Income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2. Property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3. Deprivation</a:t>
            </a:r>
          </a:p>
        </p:txBody>
      </p:sp>
      <p:sp>
        <p:nvSpPr>
          <p:cNvPr id="25605" name="Slide Number Placeholder 2">
            <a:extLst>
              <a:ext uri="{FF2B5EF4-FFF2-40B4-BE49-F238E27FC236}">
                <a16:creationId xmlns:a16="http://schemas.microsoft.com/office/drawing/2014/main" id="{2A78FC0C-6476-3495-AA08-64513C53D0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7EC1D4-A5AF-1740-A461-3ED491F2DEF1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3D1B893C-AD16-7AF4-5289-1FF02F47BF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Income Limits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22F45823-7345-458D-FCE0-97D4365AF13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590800"/>
            <a:ext cx="7524003" cy="3962399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MBSAC – (</a:t>
            </a:r>
            <a:r>
              <a:rPr lang="en-US" sz="2800" b="0" i="0" dirty="0">
                <a:effectLst/>
                <a:highlight>
                  <a:srgbClr val="1F1F1F"/>
                </a:highlight>
              </a:rPr>
              <a:t>Minimum Basic Standards of Adequate Care) </a:t>
            </a:r>
            <a:r>
              <a:rPr lang="en-US" altLang="en-US" sz="2600" dirty="0">
                <a:ea typeface="ＭＳ Ｐゴシック" panose="020B0600070205080204" pitchFamily="34" charset="-128"/>
              </a:rPr>
              <a:t>Calculation of adequate care level for each family size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MAP – Maximum Aid Payment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Unearned income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Earned income - computation of income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$600 plus 50% - applicant $90.00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Excluded income - SSI , Loans, most student income, child income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2">
            <a:extLst>
              <a:ext uri="{FF2B5EF4-FFF2-40B4-BE49-F238E27FC236}">
                <a16:creationId xmlns:a16="http://schemas.microsoft.com/office/drawing/2014/main" id="{19ACA8C2-9D18-5B74-7D73-798274D215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23F773-7744-C24D-BAC1-17C076828C79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>
            <a:extLst>
              <a:ext uri="{FF2B5EF4-FFF2-40B4-BE49-F238E27FC236}">
                <a16:creationId xmlns:a16="http://schemas.microsoft.com/office/drawing/2014/main" id="{50C641F5-F489-5907-5722-A259A9BC82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848601" cy="106680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Treatment of Self-Employment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7650" name="Rectangle 1027">
            <a:extLst>
              <a:ext uri="{FF2B5EF4-FFF2-40B4-BE49-F238E27FC236}">
                <a16:creationId xmlns:a16="http://schemas.microsoft.com/office/drawing/2014/main" id="{FDF4C7EC-BB80-590F-56B8-CF4FF54CED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100-hour rule for application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Computing benefit levels – earing less actual business expenses or 40% and disregards</a:t>
            </a:r>
            <a:endParaRPr lang="en-US" altLang="en-US" b="1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7652" name="Slide Number Placeholder 2">
            <a:extLst>
              <a:ext uri="{FF2B5EF4-FFF2-40B4-BE49-F238E27FC236}">
                <a16:creationId xmlns:a16="http://schemas.microsoft.com/office/drawing/2014/main" id="{B7419B84-E4EC-D466-D2FE-F35701112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857A24-F9A3-7C4D-B7DB-B5CC32E626C3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74331F77-ED84-EDFB-A720-7D769EF704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Tools to advocate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73E6D87A-D02F-3642-A385-392DD03DF5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362200"/>
            <a:ext cx="7524003" cy="4044285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State regulations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ACL/ACIN/ACWDL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CDSS Statistical reports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welfare department telephone roster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Policy Issuances and County forms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Fair Hearing forms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8676" name="Slide Number Placeholder 2">
            <a:extLst>
              <a:ext uri="{FF2B5EF4-FFF2-40B4-BE49-F238E27FC236}">
                <a16:creationId xmlns:a16="http://schemas.microsoft.com/office/drawing/2014/main" id="{409C6A74-C06C-A35B-4B1D-9D1CB6C5E5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AE46765-2501-8145-BF1D-AE2EC0CFB779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33B72E0-E61F-51AF-F717-B72588B98C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sz="2800" b="1">
                <a:solidFill>
                  <a:srgbClr val="000000"/>
                </a:solidFill>
                <a:latin typeface="Lucida Grande" panose="020B0600040502020204" pitchFamily="34" charset="0"/>
                <a:ea typeface="ＭＳ Ｐゴシック" panose="020B0600070205080204" pitchFamily="34" charset="-128"/>
              </a:rPr>
              <a:t>WHAT KINDS OF WELFARE CASES COME THROUGH THE DOOR OR THE PHONES?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1112C909-20B0-1A63-3F46-F5C8AA6F6C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altLang="en-US" sz="2400" dirty="0">
                <a:ea typeface="ＭＳ Ｐゴシック" panose="020B0600070205080204" pitchFamily="34" charset="-128"/>
              </a:rPr>
              <a:t>Welfare cases come in two (2) forms:</a:t>
            </a:r>
          </a:p>
          <a:p>
            <a:pPr eaLnBrk="1" hangingPunct="1">
              <a:buFont typeface="Courier New" panose="02070309020205020404" pitchFamily="49" charset="0"/>
              <a:buChar char="o"/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Problems needing immediate attention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Problems that can be resolved by filing for a state hearing</a:t>
            </a:r>
          </a:p>
        </p:txBody>
      </p:sp>
      <p:sp>
        <p:nvSpPr>
          <p:cNvPr id="29700" name="Slide Number Placeholder 2">
            <a:extLst>
              <a:ext uri="{FF2B5EF4-FFF2-40B4-BE49-F238E27FC236}">
                <a16:creationId xmlns:a16="http://schemas.microsoft.com/office/drawing/2014/main" id="{FA319F6D-588B-8540-A010-6C81242546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348949-0476-6C44-A191-3F1E50BC65AB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3F2E698D-9194-6789-B659-BAF41AE9B6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09997" y="228600"/>
            <a:ext cx="7891203" cy="121920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Problems Needing </a:t>
            </a:r>
            <a:b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</a:b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Quick Attention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89E349A6-C78D-BDC0-F16E-41718BBE5CB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438399"/>
            <a:ext cx="7524003" cy="3810001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Eligible applicants not getting CW immediate need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Eligible applicants not getting expedited services food stamp benefits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Eligible applicants not getting homeless assistance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Persons whose application is pending for verification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If can’t resolve with the county, immediately request an expedited state hearing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Use an email</a:t>
            </a:r>
          </a:p>
        </p:txBody>
      </p:sp>
      <p:sp>
        <p:nvSpPr>
          <p:cNvPr id="30724" name="Slide Number Placeholder 2">
            <a:extLst>
              <a:ext uri="{FF2B5EF4-FFF2-40B4-BE49-F238E27FC236}">
                <a16:creationId xmlns:a16="http://schemas.microsoft.com/office/drawing/2014/main" id="{BD6E7162-670B-9F88-25D4-72902F5A8A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DF9B85-690D-9E4E-86FE-D3F3BA79DD77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BBDF1A7-6AA8-315D-8AB0-80680BF59E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599" y="228600"/>
            <a:ext cx="7924801" cy="1287462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Cases that can be resolved by filing for a state hearing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6645D02A-7E11-E88C-A0B1-8174F8335E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2133600"/>
            <a:ext cx="88392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n-US" altLang="en-US" sz="2400" dirty="0">
                <a:ea typeface="ＭＳ Ｐゴシック" panose="020B0600070205080204" pitchFamily="34" charset="-128"/>
              </a:rPr>
              <a:t>Most cases can be resolved by filing for a state hearing,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eg</a:t>
            </a:r>
            <a:r>
              <a:rPr lang="en-US" altLang="en-US" sz="2400" dirty="0">
                <a:ea typeface="ＭＳ Ｐゴシック" panose="020B0600070205080204" pitchFamily="34" charset="-128"/>
              </a:rPr>
              <a:t>;  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00" dirty="0">
                <a:ea typeface="ＭＳ Ｐゴシック" panose="020B0600070205080204" pitchFamily="34" charset="-128"/>
              </a:rPr>
              <a:t>Receipt of an overpayment notice  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00" dirty="0">
                <a:ea typeface="ＭＳ Ｐゴシック" panose="020B0600070205080204" pitchFamily="34" charset="-128"/>
              </a:rPr>
              <a:t>Receipt of a NOA closing a case for lack of a complete SAR-7. In addition to the request, help the client complete the SAR-7 and submit it to the CWD. Tell the client to get a receipt and bring it back to you.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600" dirty="0">
                <a:ea typeface="ＭＳ Ｐゴシック" panose="020B0600070205080204" pitchFamily="34" charset="-128"/>
              </a:rPr>
              <a:t>Receipt of a NOA closing case for no RV - In addition to the request, set up an RV appointment with the County. </a:t>
            </a:r>
            <a:r>
              <a:rPr lang="en-US" altLang="en-US" sz="2600" dirty="0" err="1">
                <a:ea typeface="ＭＳ Ｐゴシック" panose="020B0600070205080204" pitchFamily="34" charset="-128"/>
              </a:rPr>
              <a:t>CalFresh</a:t>
            </a:r>
            <a:r>
              <a:rPr lang="en-US" altLang="en-US" sz="2600" dirty="0">
                <a:ea typeface="ＭＳ Ｐゴシック" panose="020B0600070205080204" pitchFamily="34" charset="-128"/>
              </a:rPr>
              <a:t> exception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ea typeface="ＭＳ Ｐゴシック" panose="020B0600070205080204" pitchFamily="34" charset="-128"/>
              </a:rPr>
              <a:t>	 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31749" name="Slide Number Placeholder 2">
            <a:extLst>
              <a:ext uri="{FF2B5EF4-FFF2-40B4-BE49-F238E27FC236}">
                <a16:creationId xmlns:a16="http://schemas.microsoft.com/office/drawing/2014/main" id="{58ADA653-398A-975E-8D68-8A13EC057E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B0625A7-60DA-5443-A504-326DA239C61A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7BF3D638-2674-2D8A-DB9F-C3F5162E0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5479" y="271334"/>
            <a:ext cx="7793037" cy="1455738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Purpose of Government </a:t>
            </a:r>
            <a:b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</a:b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Benefits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92B657B8-0782-912C-91EB-30E9E5B672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History of Government benefits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Means tested programs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Non-means tested programs-middle class welfare</a:t>
            </a:r>
          </a:p>
          <a:p>
            <a:pPr marL="0" indent="0" eaLnBrk="1" hangingPunct="1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389" name="Slide Number Placeholder 2">
            <a:extLst>
              <a:ext uri="{FF2B5EF4-FFF2-40B4-BE49-F238E27FC236}">
                <a16:creationId xmlns:a16="http://schemas.microsoft.com/office/drawing/2014/main" id="{A3295419-192A-8562-8AEF-94E53B752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586C559-136F-C445-A703-C260AF66642A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9D48F-BAB9-02A9-B37B-37023B161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AECC4571-9155-4526-B3D2-33E7E6B3A6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Food Stamps</a:t>
            </a:r>
          </a:p>
        </p:txBody>
      </p:sp>
      <p:sp>
        <p:nvSpPr>
          <p:cNvPr id="44034" name="Rectangle 3">
            <a:extLst>
              <a:ext uri="{FF2B5EF4-FFF2-40B4-BE49-F238E27FC236}">
                <a16:creationId xmlns:a16="http://schemas.microsoft.com/office/drawing/2014/main" id="{9FBB814B-0852-778D-9212-727CA90C98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Household (HH) are all people living together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Children under 22 have to be in the HH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People over 22 can be a separate HH if they purchase and prepare their meals separately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Student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CalFresh</a:t>
            </a:r>
            <a:r>
              <a:rPr lang="en-US" altLang="en-US" sz="2800" dirty="0">
                <a:ea typeface="ＭＳ Ｐゴシック" panose="020B0600070205080204" pitchFamily="34" charset="-128"/>
              </a:rPr>
              <a:t> eligibility</a:t>
            </a:r>
          </a:p>
        </p:txBody>
      </p:sp>
      <p:sp>
        <p:nvSpPr>
          <p:cNvPr id="44036" name="Slide Number Placeholder 2">
            <a:extLst>
              <a:ext uri="{FF2B5EF4-FFF2-40B4-BE49-F238E27FC236}">
                <a16:creationId xmlns:a16="http://schemas.microsoft.com/office/drawing/2014/main" id="{EBA4D633-7918-1660-BE72-E1093D9AD3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FDE75D-8264-7245-919C-CB5C3646500D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241823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0A5BC7C1-F8D6-8A0D-AE73-C69FB5E54A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798" y="381000"/>
            <a:ext cx="8167802" cy="106680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Expedited Services Food Stamps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BAA464EF-8173-81A1-F11B-20B8F3C142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Less than $150 in liquid resources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Income is less than rent &amp; utilities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Must be issued food stamps within three (3) days of the application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798" name="Slide Number Placeholder 2">
            <a:extLst>
              <a:ext uri="{FF2B5EF4-FFF2-40B4-BE49-F238E27FC236}">
                <a16:creationId xmlns:a16="http://schemas.microsoft.com/office/drawing/2014/main" id="{30B29FDB-E2A1-A623-3D18-6276B8950A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EDFB5E7-44E5-0048-ADCA-47DECB3E55D7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2A30674F-B5F2-33CE-C2DC-61E876C46A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Whereabouts Unknown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70AA6FF7-429B-67B1-E92B-9EB02E1510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514600"/>
            <a:ext cx="7524003" cy="4038599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See ACL 01-10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When does it happen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CWD must try to contact AU to clarify discrepancies, send notices and make Balderas contact before terminating.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What is the best proof - EBT usage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CF Usage benefits recorded within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CalSAWS</a:t>
            </a:r>
            <a:endParaRPr lang="en-US" altLang="en-US" sz="2400" dirty="0">
              <a:ea typeface="ＭＳ Ｐゴシック" panose="020B0600070205080204" pitchFamily="34" charset="-128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File for a state hearing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2">
            <a:extLst>
              <a:ext uri="{FF2B5EF4-FFF2-40B4-BE49-F238E27FC236}">
                <a16:creationId xmlns:a16="http://schemas.microsoft.com/office/drawing/2014/main" id="{533223A8-4F44-A4A8-398A-BD77AA0718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ED9FED-9B6A-224E-A238-57E05526744D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87FDB32B-5FC9-5B6D-7342-5FC1CEB31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Immunization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5842" name="Rectangle 3">
            <a:extLst>
              <a:ext uri="{FF2B5EF4-FFF2-40B4-BE49-F238E27FC236}">
                <a16:creationId xmlns:a16="http://schemas.microsoft.com/office/drawing/2014/main" id="{82528268-C80B-7936-E3FE-846E3A6270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222286"/>
            <a:ext cx="7524003" cy="402611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Within 30 days of the application the applicant must show proof of age-appropriate immunization records.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600" dirty="0">
                <a:ea typeface="ＭＳ Ｐゴシック" panose="020B0600070205080204" pitchFamily="34" charset="-128"/>
              </a:rPr>
              <a:t>Exemptions to Immunization – CW 2209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M</a:t>
            </a:r>
            <a:r>
              <a:rPr lang="en-US" sz="2600" dirty="0">
                <a:effectLst/>
              </a:rPr>
              <a:t>edical doctor certifies the child(ren) should not be immunized because of medical reasons.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effectLst/>
              </a:rPr>
              <a:t>Sworn statement that immunizations are against beliefs</a:t>
            </a:r>
            <a:r>
              <a:rPr lang="en-US" sz="1800" dirty="0">
                <a:effectLst/>
              </a:rPr>
              <a:t>. </a:t>
            </a:r>
          </a:p>
        </p:txBody>
      </p:sp>
      <p:sp>
        <p:nvSpPr>
          <p:cNvPr id="35846" name="Slide Number Placeholder 2">
            <a:extLst>
              <a:ext uri="{FF2B5EF4-FFF2-40B4-BE49-F238E27FC236}">
                <a16:creationId xmlns:a16="http://schemas.microsoft.com/office/drawing/2014/main" id="{C98D3DA3-C700-35AF-D7FB-1A6D4B6FE5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468D04-7361-A744-BD17-A25B1F48F1A7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A4AB185B-63A3-E120-E017-98C1253927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09997" y="513978"/>
            <a:ext cx="7524003" cy="97045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School Attendance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E11E3E93-DF82-2125-7D5E-F8513C6E1B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If the child is under 16, the child must go to school, otherwise child will be terminated from CalWORKs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If child over 16, it is either school or WtW</a:t>
            </a:r>
          </a:p>
        </p:txBody>
      </p:sp>
      <p:sp>
        <p:nvSpPr>
          <p:cNvPr id="36869" name="Slide Number Placeholder 2">
            <a:extLst>
              <a:ext uri="{FF2B5EF4-FFF2-40B4-BE49-F238E27FC236}">
                <a16:creationId xmlns:a16="http://schemas.microsoft.com/office/drawing/2014/main" id="{6CEE8FC4-2B7B-06ED-93C7-5BC4A4D104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79B0063-E910-2B46-810C-6C81B093A940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CAF5C4A6-878F-852B-86CC-5AC2A84B59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066800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Homeless Assistance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56073F20-6F6F-155C-164C-46C6FDBE90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133600"/>
            <a:ext cx="7524003" cy="457199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Any person who does not have a place to sleep tonight.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Verification - statement from the place they slept last night unless it was a hotel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Temporary homeless program for a hotel/motel for 16 days/32 days for DV victims. </a:t>
            </a:r>
            <a:r>
              <a:rPr lang="en-US" altLang="en-US" b="1" dirty="0">
                <a:ea typeface="ＭＳ Ｐゴシック" panose="020B0600070205080204" pitchFamily="34" charset="-128"/>
              </a:rPr>
              <a:t>Same day issuance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Must do own search for permanent housing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Permanent housing payment is the last months rent plus actual deposit.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The rent must be 80% of the AUs gross income earned and unearned income.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Shared housing is OK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Letter from landlord stating they are willing to rent the property, amount of the monthly rent and the amount of deposit or last months rent. </a:t>
            </a:r>
            <a:r>
              <a:rPr lang="en-US" altLang="en-US" b="1" dirty="0">
                <a:ea typeface="ＭＳ Ｐゴシック" panose="020B0600070205080204" pitchFamily="34" charset="-128"/>
              </a:rPr>
              <a:t>Next day issuance</a:t>
            </a:r>
          </a:p>
        </p:txBody>
      </p:sp>
      <p:sp>
        <p:nvSpPr>
          <p:cNvPr id="37894" name="Slide Number Placeholder 2">
            <a:extLst>
              <a:ext uri="{FF2B5EF4-FFF2-40B4-BE49-F238E27FC236}">
                <a16:creationId xmlns:a16="http://schemas.microsoft.com/office/drawing/2014/main" id="{D69B71D5-6807-1162-B698-02DFAE46BC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EDF9E7-97A3-B64A-91B4-7B24D5929614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2FF42CEE-4279-B8D2-C00D-34AB7AB98E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Verification</a:t>
            </a:r>
          </a:p>
        </p:txBody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A1236089-1E65-6465-FDBF-EDA6AE1AB5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497888" cy="4191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can only ask for verification that the applicant has </a:t>
            </a:r>
            <a:r>
              <a:rPr lang="mr-IN" altLang="en-US" sz="2800" dirty="0">
                <a:ea typeface="ＭＳ Ｐゴシック" panose="020B0600070205080204" pitchFamily="34" charset="-128"/>
              </a:rPr>
              <a:t>–</a:t>
            </a:r>
            <a:r>
              <a:rPr lang="en-US" altLang="en-US" sz="2800" dirty="0">
                <a:ea typeface="ＭＳ Ｐゴシック" panose="020B0600070205080204" pitchFamily="34" charset="-128"/>
              </a:rPr>
              <a:t>MPP §40-105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If the applicant does not have verification, then the county shall assist the applicant to get it MPP§ 40-107.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must take the applicant’s statement and process the application if the applicant does not have the requested verification-MPP§40-115.22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has to pay fees for third party verification.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must use a CW 2200 form to ask for verification</a:t>
            </a:r>
          </a:p>
        </p:txBody>
      </p:sp>
      <p:sp>
        <p:nvSpPr>
          <p:cNvPr id="38916" name="Slide Number Placeholder 2">
            <a:extLst>
              <a:ext uri="{FF2B5EF4-FFF2-40B4-BE49-F238E27FC236}">
                <a16:creationId xmlns:a16="http://schemas.microsoft.com/office/drawing/2014/main" id="{BA3822E4-6978-6A53-BC4B-36FCBD6C81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7DC207-D139-0448-BCA3-4212F5B1F88E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7445C99A-0A71-F2C6-32A5-A39F3FCDAE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SAR-7</a:t>
            </a:r>
          </a:p>
        </p:txBody>
      </p:sp>
      <p:sp>
        <p:nvSpPr>
          <p:cNvPr id="39938" name="Rectangle 3">
            <a:extLst>
              <a:ext uri="{FF2B5EF4-FFF2-40B4-BE49-F238E27FC236}">
                <a16:creationId xmlns:a16="http://schemas.microsoft.com/office/drawing/2014/main" id="{7BE5D568-7A90-E053-150C-88FB22760D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Due date </a:t>
            </a:r>
            <a:r>
              <a:rPr lang="mr-IN" altLang="en-US" sz="2400" dirty="0">
                <a:ea typeface="ＭＳ Ｐゴシック" panose="020B0600070205080204" pitchFamily="34" charset="-128"/>
              </a:rPr>
              <a:t>–</a:t>
            </a:r>
            <a:r>
              <a:rPr lang="en-US" altLang="en-US" sz="2400" dirty="0">
                <a:ea typeface="ＭＳ Ｐゴシック" panose="020B0600070205080204" pitchFamily="34" charset="-128"/>
              </a:rPr>
              <a:t> Before the end of the report month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Receipt </a:t>
            </a:r>
            <a:r>
              <a:rPr lang="mr-IN" altLang="en-US" sz="2400" dirty="0">
                <a:ea typeface="ＭＳ Ｐゴシック" panose="020B0600070205080204" pitchFamily="34" charset="-128"/>
              </a:rPr>
              <a:t>–</a:t>
            </a:r>
            <a:r>
              <a:rPr lang="en-US" altLang="en-US" sz="2400" dirty="0">
                <a:ea typeface="ＭＳ Ｐゴシック" panose="020B0600070205080204" pitchFamily="34" charset="-128"/>
              </a:rPr>
              <a:t> Get a receipt when you submit the SAR 7 in person at the county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File for a hearing </a:t>
            </a:r>
            <a:r>
              <a:rPr lang="mr-IN" altLang="en-US" sz="2400" dirty="0">
                <a:ea typeface="ＭＳ Ｐゴシック" panose="020B0600070205080204" pitchFamily="34" charset="-128"/>
              </a:rPr>
              <a:t>–</a:t>
            </a:r>
            <a:r>
              <a:rPr lang="en-US" altLang="en-US" sz="2400" dirty="0">
                <a:ea typeface="ＭＳ Ｐゴシック" panose="020B0600070205080204" pitchFamily="34" charset="-128"/>
              </a:rPr>
              <a:t> Anytime you get a NOA for failure to submit the SAR 7, even if you turned it in.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Best Defense for not turning in the SAR 7 </a:t>
            </a:r>
            <a:r>
              <a:rPr lang="mr-IN" altLang="en-US" sz="2400" dirty="0">
                <a:ea typeface="ＭＳ Ｐゴシック" panose="020B0600070205080204" pitchFamily="34" charset="-128"/>
              </a:rPr>
              <a:t>–</a:t>
            </a:r>
            <a:r>
              <a:rPr lang="en-US" altLang="en-US" sz="2400" dirty="0">
                <a:ea typeface="ＭＳ Ｐゴシック" panose="020B0600070205080204" pitchFamily="34" charset="-128"/>
              </a:rPr>
              <a:t> The CWD required to call and make a note in the case before terminating for no SAR-7. They rarely do.</a:t>
            </a:r>
          </a:p>
        </p:txBody>
      </p:sp>
      <p:sp>
        <p:nvSpPr>
          <p:cNvPr id="39940" name="Slide Number Placeholder 2">
            <a:extLst>
              <a:ext uri="{FF2B5EF4-FFF2-40B4-BE49-F238E27FC236}">
                <a16:creationId xmlns:a16="http://schemas.microsoft.com/office/drawing/2014/main" id="{205B1986-8A61-700F-A40F-E680796BA7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577CF48-65C9-2F47-9F40-47C816F25F28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C9286029-0BB8-2453-6260-5A0A73E897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WtW – Welfare to Work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B261B93D-CBB1-1072-361F-E2998148F0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2438399"/>
            <a:ext cx="8421688" cy="3968087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Why WtW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Do AFDC-Foster Care recipients have WtW duties?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Advance transportation mandatory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Ancillary services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Child care mandatory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Child care to be paid to former recipient for two more years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Full time child care even if working part-time or looking for work.</a:t>
            </a:r>
          </a:p>
        </p:txBody>
      </p:sp>
      <p:sp>
        <p:nvSpPr>
          <p:cNvPr id="40964" name="Slide Number Placeholder 2">
            <a:extLst>
              <a:ext uri="{FF2B5EF4-FFF2-40B4-BE49-F238E27FC236}">
                <a16:creationId xmlns:a16="http://schemas.microsoft.com/office/drawing/2014/main" id="{F2F842A2-CB63-D00A-76D7-AFFFF1C526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4B38D1-913E-1E4A-B826-0B2C96EB598C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6CB38250-9124-7082-4853-B03AA20A6B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WtW Sanction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1986" name="Rectangle 3">
            <a:extLst>
              <a:ext uri="{FF2B5EF4-FFF2-40B4-BE49-F238E27FC236}">
                <a16:creationId xmlns:a16="http://schemas.microsoft.com/office/drawing/2014/main" id="{FA1A8976-22AC-BA51-56F3-5D86FD07B7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8489950" cy="4343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Sanction defenses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NOA must be a 30-day NOA, not a 10-day NOA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Lack of child care or the county did not give the person money for transportation.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No sanction if the person did not have child care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It takes more than one hour each way to travel from recipient's doorstep to the WtW activity location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Curing sanctions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Sanctions Notices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1988" name="Slide Number Placeholder 2">
            <a:extLst>
              <a:ext uri="{FF2B5EF4-FFF2-40B4-BE49-F238E27FC236}">
                <a16:creationId xmlns:a16="http://schemas.microsoft.com/office/drawing/2014/main" id="{9B6133FE-EB91-E048-EBAE-65AA5024A8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A7D7E-3D31-DF46-A36B-DF462556BAF1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C3F872F5-F7B1-AA69-CF16-EF42C28AE2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sz="36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Means Tested Benefits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CCEBC032-5BAC-C79A-8B77-2FF8F134F9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CalWORKs - TANF - AFDC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Food Stamps - CalFresh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Medi-Cal - Medicaid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Supplemental Security Income (SSI)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Cash Assistance Program For Immigrants (CAPI)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In Home Supportive Services (IHSS)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RCA</a:t>
            </a:r>
          </a:p>
        </p:txBody>
      </p:sp>
      <p:sp>
        <p:nvSpPr>
          <p:cNvPr id="17414" name="Slide Number Placeholder 2">
            <a:extLst>
              <a:ext uri="{FF2B5EF4-FFF2-40B4-BE49-F238E27FC236}">
                <a16:creationId xmlns:a16="http://schemas.microsoft.com/office/drawing/2014/main" id="{C641AD91-9A08-BBB4-4EED-464EEC9B85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719F655-63CF-1841-8C58-22D16ADE4C8C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86010E5F-9EB8-F05F-00EB-0E0353DEB5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sz="4000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Overpayments/</a:t>
            </a:r>
            <a:r>
              <a:rPr lang="en-US" altLang="en-US" sz="4000" b="1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Overissuance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336B76C8-4168-5C36-A016-52F973E0AB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CalWORKs 5% agency error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CalWORKs 10% all other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Equitable Estoppel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Underpayments</a:t>
            </a:r>
          </a:p>
        </p:txBody>
      </p:sp>
      <p:sp>
        <p:nvSpPr>
          <p:cNvPr id="43012" name="Slide Number Placeholder 2">
            <a:extLst>
              <a:ext uri="{FF2B5EF4-FFF2-40B4-BE49-F238E27FC236}">
                <a16:creationId xmlns:a16="http://schemas.microsoft.com/office/drawing/2014/main" id="{11E6A79D-29D2-166E-6302-92EDEA1670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62B27A-959E-654D-B746-F1C952F1AFDD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0272C-4103-8E91-DF43-7C519D8A8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		Thank you for attending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9C9B0-7272-BA5A-33AC-9393EBEA9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/>
              <a:t> 		  Questions?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F6B9D6-6F22-2317-12A2-F3964CF70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E188-639F-FE40-B894-03B67946D579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1561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F3AC4-C9E8-0825-64B4-6C2735B7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Reach out to CCWRO with any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3C312-CC85-7E31-3F0C-C1C6FB74C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 us @ </a:t>
            </a:r>
          </a:p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(916) 736-0616</a:t>
            </a:r>
          </a:p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kevin.aslanian@ccwro.org</a:t>
            </a:r>
          </a:p>
          <a:p>
            <a:pPr marL="0" indent="0" algn="ctr">
              <a:buNone/>
            </a:pPr>
            <a:r>
              <a:rPr lang="en-US" sz="2400" u="sng" dirty="0"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andres.holguin-flores@ccwro.org</a:t>
            </a:r>
            <a:endParaRPr lang="en-US" sz="2400" u="sng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2998E-6017-8299-3F7C-047D384B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How to Handle Welfare Cases in a Nutshell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176000-12F7-DE30-AF7A-7CFEBF432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E188-639F-FE40-B894-03B67946D579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43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FB40BC55-BBE8-E1F2-CB2B-C731160236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Program Operators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6826A7F7-2AB9-9D1E-F556-D5E46093EA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222287"/>
            <a:ext cx="7524003" cy="36936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County Welfare Department (CWD)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California Department of Social Services (CDSS) - CalWORKs, </a:t>
            </a:r>
            <a:r>
              <a:rPr lang="en-US" altLang="en-US" sz="2800" dirty="0" err="1">
                <a:ea typeface="ＭＳ Ｐゴシック" panose="020B0600070205080204" pitchFamily="34" charset="-128"/>
              </a:rPr>
              <a:t>CalFresh</a:t>
            </a:r>
            <a:r>
              <a:rPr lang="en-US" altLang="en-US" sz="2800" dirty="0">
                <a:ea typeface="ＭＳ Ｐゴシック" panose="020B0600070205080204" pitchFamily="34" charset="-128"/>
              </a:rPr>
              <a:t> (Food Stamps), CAPI, IHSS, RCA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Department of Health Care Services (DHCS) - Medi-Cal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Social Security Administration (SSA) -- SSI</a:t>
            </a:r>
          </a:p>
        </p:txBody>
      </p:sp>
      <p:sp>
        <p:nvSpPr>
          <p:cNvPr id="18438" name="Slide Number Placeholder 2">
            <a:extLst>
              <a:ext uri="{FF2B5EF4-FFF2-40B4-BE49-F238E27FC236}">
                <a16:creationId xmlns:a16="http://schemas.microsoft.com/office/drawing/2014/main" id="{DF928E89-0DCF-C85F-FD67-E6EE83AB20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7B61C14-A0F9-7D49-87ED-ADFCE970841A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18436" name="AutoShape 8" descr="mage result for will lightbourne">
            <a:hlinkClick r:id="rId3"/>
            <a:extLst>
              <a:ext uri="{FF2B5EF4-FFF2-40B4-BE49-F238E27FC236}">
                <a16:creationId xmlns:a16="http://schemas.microsoft.com/office/drawing/2014/main" id="{671E46AD-7A39-2DD5-21F5-C87DC37606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8858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>
            <a:extLst>
              <a:ext uri="{FF2B5EF4-FFF2-40B4-BE49-F238E27FC236}">
                <a16:creationId xmlns:a16="http://schemas.microsoft.com/office/drawing/2014/main" id="{625B867F-FAF0-86DF-CECE-46F716AB90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Main Money Program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8" name="Rectangle 1027">
            <a:extLst>
              <a:ext uri="{FF2B5EF4-FFF2-40B4-BE49-F238E27FC236}">
                <a16:creationId xmlns:a16="http://schemas.microsoft.com/office/drawing/2014/main" id="{35E58824-DE6C-6AFA-B088-FB4B18C672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4000" b="1" dirty="0">
                <a:ea typeface="ＭＳ Ｐゴシック" panose="020B0600070205080204" pitchFamily="34" charset="-128"/>
              </a:rPr>
              <a:t>						CalWORKs </a:t>
            </a:r>
          </a:p>
        </p:txBody>
      </p:sp>
      <p:sp>
        <p:nvSpPr>
          <p:cNvPr id="19462" name="Slide Number Placeholder 2">
            <a:extLst>
              <a:ext uri="{FF2B5EF4-FFF2-40B4-BE49-F238E27FC236}">
                <a16:creationId xmlns:a16="http://schemas.microsoft.com/office/drawing/2014/main" id="{09B0FFE9-806B-02BA-8DB3-590F6AE088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361482-A62A-4748-9CEA-9CB3F14E5CF4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92471-98F3-54EE-6A0E-4699821D4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Persons Eligible for CalWORKs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B3140-6672-8FEF-CF8B-F6054BA05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7" y="2590800"/>
            <a:ext cx="7524003" cy="41148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Any person whose </a:t>
            </a:r>
            <a:r>
              <a:rPr lang="en-US" altLang="en-US" sz="3000" b="1" dirty="0">
                <a:ea typeface="ＭＳ Ｐゴシック" panose="020B0600070205080204" pitchFamily="34" charset="-128"/>
              </a:rPr>
              <a:t>child</a:t>
            </a:r>
            <a:r>
              <a:rPr lang="en-US" altLang="en-US" sz="3000" dirty="0">
                <a:ea typeface="ＭＳ Ｐゴシック" panose="020B0600070205080204" pitchFamily="34" charset="-128"/>
              </a:rPr>
              <a:t> is </a:t>
            </a:r>
            <a:r>
              <a:rPr lang="en-US" altLang="en-US" sz="3000" b="1" dirty="0">
                <a:ea typeface="ＭＳ Ｐゴシック" panose="020B0600070205080204" pitchFamily="34" charset="-128"/>
              </a:rPr>
              <a:t>under 18</a:t>
            </a:r>
            <a:r>
              <a:rPr lang="en-US" altLang="en-US" sz="3000" dirty="0">
                <a:ea typeface="ＭＳ Ｐゴシック" panose="020B0600070205080204" pitchFamily="34" charset="-128"/>
              </a:rPr>
              <a:t> or, </a:t>
            </a:r>
            <a:r>
              <a:rPr lang="en-US" altLang="en-US" sz="3000" b="1" dirty="0">
                <a:ea typeface="ＭＳ Ｐゴシック" panose="020B0600070205080204" pitchFamily="34" charset="-128"/>
              </a:rPr>
              <a:t>over 18</a:t>
            </a:r>
            <a:r>
              <a:rPr lang="en-US" altLang="en-US" sz="3000" dirty="0">
                <a:ea typeface="ＭＳ Ｐゴシック" panose="020B0600070205080204" pitchFamily="34" charset="-128"/>
              </a:rPr>
              <a:t> and expected to complete high school by age19, can get CW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Person must be related to child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Parent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Related Adult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2 parents - 100 hour a month rule for applicant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Primary wage earner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000" dirty="0">
                <a:ea typeface="ＭＳ Ｐゴシック" panose="020B0600070205080204" pitchFamily="34" charset="-128"/>
              </a:rPr>
              <a:t>Disabled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76FAF-CA8B-335A-5E8A-25710820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E188-639F-FE40-B894-03B67946D579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F825688-E634-638C-F611-CAEDC7D87D09}"/>
              </a:ext>
            </a:extLst>
          </p:cNvPr>
          <p:cNvSpPr txBox="1">
            <a:spLocks noChangeArrowheads="1"/>
          </p:cNvSpPr>
          <p:nvPr/>
        </p:nvSpPr>
        <p:spPr>
          <a:xfrm>
            <a:off x="962397" y="599588"/>
            <a:ext cx="7524003" cy="970450"/>
          </a:xfrm>
          <a:prstGeom prst="rect">
            <a:avLst/>
          </a:prstGeo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Persons Eligible for CalWORKs</a:t>
            </a:r>
          </a:p>
        </p:txBody>
      </p:sp>
    </p:spTree>
    <p:extLst>
      <p:ext uri="{BB962C8B-B14F-4D97-AF65-F5344CB8AC3E}">
        <p14:creationId xmlns:p14="http://schemas.microsoft.com/office/powerpoint/2010/main" val="21587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A057F-4D4E-6087-A3AB-A76A9E1B4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C2D6244F-7B75-9880-F06C-820D62BC33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>
                <a:solidFill>
                  <a:srgbClr val="000000"/>
                </a:solidFill>
                <a:ea typeface="ＭＳ Ｐゴシック" panose="020B0600070205080204" pitchFamily="34" charset="-128"/>
              </a:rPr>
              <a:t>CalWORKs Immediate Need</a:t>
            </a:r>
            <a:endParaRPr lang="en-US" altLang="en-US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61210BB5-D0CC-6054-7C3F-81E007D74F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590800"/>
            <a:ext cx="7524003" cy="381568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Have a late payment notice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Have a utility shut-off notice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Have food for less than 3 days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Need money for transportation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Need money for diapers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Have less than $100 in cash or in the bank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SAWS-1 has these questions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If the applicant did not complete the SAWS-1 correctly, can submit a CW-4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ＭＳ Ｐゴシック" panose="020B0600070205080204" pitchFamily="34" charset="-128"/>
              </a:rPr>
              <a:t>If eligible, must issue $200 on the date of application, but no later than the next working day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32772" name="Slide Number Placeholder 2">
            <a:extLst>
              <a:ext uri="{FF2B5EF4-FFF2-40B4-BE49-F238E27FC236}">
                <a16:creationId xmlns:a16="http://schemas.microsoft.com/office/drawing/2014/main" id="{E583D389-7B2B-A06B-6F5D-3AB70516FD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F5041B-FC9F-D84A-AC19-F12C4E17F3CF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04853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8D93323A-D125-2145-183D-F9705E7983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Child Deprivation  </a:t>
            </a:r>
            <a:endParaRPr lang="en-US" altLang="en-US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A6F4533C-E259-7D54-EF1A-1AEEF6F3EE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2362200"/>
            <a:ext cx="8650288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800" dirty="0">
                <a:ea typeface="ＭＳ Ｐゴシック" panose="020B0600070205080204" pitchFamily="34" charset="-128"/>
              </a:rPr>
              <a:t>           Child is deprived for CalWORKs if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 parent is continually absent from home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A parent is physically or mentally incapacitated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Parent is deceased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ＭＳ Ｐゴシック" panose="020B0600070205080204" pitchFamily="34" charset="-128"/>
              </a:rPr>
              <a:t>Principal earner is unemployed</a:t>
            </a:r>
          </a:p>
          <a:p>
            <a:pPr marL="0" indent="0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 </a:t>
            </a:r>
          </a:p>
        </p:txBody>
      </p:sp>
      <p:sp>
        <p:nvSpPr>
          <p:cNvPr id="20484" name="Slide Number Placeholder 2">
            <a:extLst>
              <a:ext uri="{FF2B5EF4-FFF2-40B4-BE49-F238E27FC236}">
                <a16:creationId xmlns:a16="http://schemas.microsoft.com/office/drawing/2014/main" id="{86058F22-76CD-DD4F-8F2D-1717B5BF92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80D8A6-FFC0-0245-B81F-5AAE1E90C5F5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44863B98-FBF6-F9B6-DA4F-E5E768CCB4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US" altLang="x-none" sz="2800" dirty="0">
                <a:solidFill>
                  <a:srgbClr val="000000"/>
                </a:solidFill>
              </a:rPr>
              <a:t>Exempt Property for CalWORKs Eligibility Calculation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18B9423F-BF73-6E41-970C-48D07450B2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743200"/>
            <a:ext cx="7524003" cy="3663285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600" dirty="0">
                <a:ea typeface="ＭＳ Ｐゴシック" panose="020B0600070205080204" pitchFamily="34" charset="-128"/>
              </a:rPr>
              <a:t>Family’s home where living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600" dirty="0">
                <a:ea typeface="ＭＳ Ｐゴシック" panose="020B0600070205080204" pitchFamily="34" charset="-128"/>
              </a:rPr>
              <a:t>One car – Up to $32,045 - Estimates needed if value in question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600" dirty="0">
                <a:ea typeface="ＭＳ Ｐゴシック" panose="020B0600070205080204" pitchFamily="34" charset="-128"/>
              </a:rPr>
              <a:t>Liquid Resources - $11,634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600" dirty="0">
                <a:ea typeface="ＭＳ Ｐゴシック" panose="020B0600070205080204" pitchFamily="34" charset="-128"/>
              </a:rPr>
              <a:t>If parent over 60 years - $17,452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600" dirty="0">
                <a:ea typeface="ＭＳ Ｐゴシック" panose="020B0600070205080204" pitchFamily="34" charset="-128"/>
              </a:rPr>
              <a:t>Transfer not allowed for recipients but OK for applicants, </a:t>
            </a:r>
            <a:r>
              <a:rPr lang="en-US" altLang="en-US" sz="3600" dirty="0" err="1">
                <a:ea typeface="ＭＳ Ｐゴシック" panose="020B0600070205080204" pitchFamily="34" charset="-128"/>
              </a:rPr>
              <a:t>eg</a:t>
            </a:r>
            <a:r>
              <a:rPr lang="en-US" altLang="en-US" sz="3600" dirty="0">
                <a:ea typeface="ＭＳ Ｐゴシック" panose="020B0600070205080204" pitchFamily="34" charset="-128"/>
              </a:rPr>
              <a:t>; if aid is termed effective 4-1-24, transfers property 4-2-24 then re-applies 4-3-24 – no transfer of property issues are present</a:t>
            </a:r>
          </a:p>
          <a:p>
            <a:pPr marL="0" indent="0" eaLnBrk="1" hangingPunct="1">
              <a:buNone/>
            </a:pPr>
            <a:r>
              <a:rPr lang="en-US" altLang="en-US" sz="2800" dirty="0">
                <a:ea typeface="ＭＳ Ｐゴシック" panose="020B0600070205080204" pitchFamily="34" charset="-128"/>
              </a:rPr>
              <a:t> </a:t>
            </a:r>
          </a:p>
          <a:p>
            <a:pPr marL="0" indent="0" eaLnBrk="1" hangingPunct="1">
              <a:buNone/>
            </a:pPr>
            <a:endParaRPr lang="en-US" altLang="en-US" sz="2800" dirty="0">
              <a:ea typeface="ＭＳ Ｐゴシック" panose="020B0600070205080204" pitchFamily="34" charset="-128"/>
            </a:endParaRPr>
          </a:p>
        </p:txBody>
      </p:sp>
      <p:sp>
        <p:nvSpPr>
          <p:cNvPr id="21509" name="Slide Number Placeholder 2">
            <a:extLst>
              <a:ext uri="{FF2B5EF4-FFF2-40B4-BE49-F238E27FC236}">
                <a16:creationId xmlns:a16="http://schemas.microsoft.com/office/drawing/2014/main" id="{959D5232-022E-182C-084D-B5EDAB4D94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AE4863-4136-7444-BC92-D88D490C6C00}" type="slidenum">
              <a:rPr lang="en-US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{86DA591E-5A90-7B4B-88EC-B2C46A796270}tf10001121_mac</Template>
  <TotalTime>6355</TotalTime>
  <Words>1565</Words>
  <Application>Microsoft Macintosh PowerPoint</Application>
  <PresentationFormat>Letter Paper (8.5x11 in)</PresentationFormat>
  <Paragraphs>228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ＭＳ Ｐゴシック</vt:lpstr>
      <vt:lpstr>Aptos</vt:lpstr>
      <vt:lpstr>Aptos Display</vt:lpstr>
      <vt:lpstr>Arial</vt:lpstr>
      <vt:lpstr>Calibri</vt:lpstr>
      <vt:lpstr>Century Gothic</vt:lpstr>
      <vt:lpstr>Courier New</vt:lpstr>
      <vt:lpstr>Lucida Grande</vt:lpstr>
      <vt:lpstr>Wingdings</vt:lpstr>
      <vt:lpstr>Wingdings 2</vt:lpstr>
      <vt:lpstr>Quotable</vt:lpstr>
      <vt:lpstr>Custom Design</vt:lpstr>
      <vt:lpstr>How to Handle Welfare Cases in a Nutshell </vt:lpstr>
      <vt:lpstr>Purpose of Government  Benefits</vt:lpstr>
      <vt:lpstr>Means Tested Benefits</vt:lpstr>
      <vt:lpstr>Program Operators</vt:lpstr>
      <vt:lpstr>Main Money Program</vt:lpstr>
      <vt:lpstr>Persons Eligible for CalWORKs</vt:lpstr>
      <vt:lpstr>CalWORKs Immediate Need</vt:lpstr>
      <vt:lpstr>Child Deprivation  </vt:lpstr>
      <vt:lpstr>Exempt Property for CalWORKs Eligibility Calculation</vt:lpstr>
      <vt:lpstr>Time-Limits</vt:lpstr>
      <vt:lpstr>Pregnant Women</vt:lpstr>
      <vt:lpstr>Child Support</vt:lpstr>
      <vt:lpstr>Victims of Domestic Violence</vt:lpstr>
      <vt:lpstr>Income Limits</vt:lpstr>
      <vt:lpstr>Treatment of Self-Employment</vt:lpstr>
      <vt:lpstr>Tools to advocate</vt:lpstr>
      <vt:lpstr>WHAT KINDS OF WELFARE CASES COME THROUGH THE DOOR OR THE PHONES?</vt:lpstr>
      <vt:lpstr>Problems Needing  Quick Attention</vt:lpstr>
      <vt:lpstr>Cases that can be resolved by filing for a state hearing</vt:lpstr>
      <vt:lpstr>Food Stamps</vt:lpstr>
      <vt:lpstr>Expedited Services Food Stamps</vt:lpstr>
      <vt:lpstr>Whereabouts Unknown</vt:lpstr>
      <vt:lpstr>Immunization</vt:lpstr>
      <vt:lpstr>School Attendance</vt:lpstr>
      <vt:lpstr>Homeless Assistance</vt:lpstr>
      <vt:lpstr>Verification</vt:lpstr>
      <vt:lpstr>SAR-7</vt:lpstr>
      <vt:lpstr>WtW – Welfare to Work</vt:lpstr>
      <vt:lpstr>WtW Sanction</vt:lpstr>
      <vt:lpstr>Overpayments/Overissuance</vt:lpstr>
      <vt:lpstr>  Thank you for attending</vt:lpstr>
      <vt:lpstr>Reach out to CCWRO with any questions </vt:lpstr>
    </vt:vector>
  </TitlesOfParts>
  <Company>CCWRO -- Welfare Rights - The Good Folks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Trial User</dc:creator>
  <cp:lastModifiedBy>David Aslanian</cp:lastModifiedBy>
  <cp:revision>64</cp:revision>
  <cp:lastPrinted>2024-02-06T20:46:31Z</cp:lastPrinted>
  <dcterms:created xsi:type="dcterms:W3CDTF">2007-06-28T03:10:22Z</dcterms:created>
  <dcterms:modified xsi:type="dcterms:W3CDTF">2024-05-22T23:38:37Z</dcterms:modified>
</cp:coreProperties>
</file>