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5" r:id="rId1"/>
  </p:sldMasterIdLst>
  <p:notesMasterIdLst>
    <p:notesMasterId r:id="rId47"/>
  </p:notesMasterIdLst>
  <p:sldIdLst>
    <p:sldId id="256" r:id="rId2"/>
    <p:sldId id="273" r:id="rId3"/>
    <p:sldId id="266" r:id="rId4"/>
    <p:sldId id="262" r:id="rId5"/>
    <p:sldId id="267" r:id="rId6"/>
    <p:sldId id="277" r:id="rId7"/>
    <p:sldId id="257" r:id="rId8"/>
    <p:sldId id="268" r:id="rId9"/>
    <p:sldId id="269" r:id="rId10"/>
    <p:sldId id="263" r:id="rId11"/>
    <p:sldId id="258" r:id="rId12"/>
    <p:sldId id="276" r:id="rId13"/>
    <p:sldId id="294" r:id="rId14"/>
    <p:sldId id="270" r:id="rId15"/>
    <p:sldId id="300" r:id="rId16"/>
    <p:sldId id="264" r:id="rId17"/>
    <p:sldId id="272" r:id="rId18"/>
    <p:sldId id="301" r:id="rId19"/>
    <p:sldId id="283" r:id="rId20"/>
    <p:sldId id="285" r:id="rId21"/>
    <p:sldId id="284" r:id="rId22"/>
    <p:sldId id="286" r:id="rId23"/>
    <p:sldId id="287" r:id="rId24"/>
    <p:sldId id="288" r:id="rId25"/>
    <p:sldId id="289" r:id="rId26"/>
    <p:sldId id="290" r:id="rId27"/>
    <p:sldId id="291" r:id="rId28"/>
    <p:sldId id="292" r:id="rId29"/>
    <p:sldId id="293" r:id="rId30"/>
    <p:sldId id="295" r:id="rId31"/>
    <p:sldId id="302" r:id="rId32"/>
    <p:sldId id="297" r:id="rId33"/>
    <p:sldId id="298" r:id="rId34"/>
    <p:sldId id="299" r:id="rId35"/>
    <p:sldId id="303" r:id="rId36"/>
    <p:sldId id="265" r:id="rId37"/>
    <p:sldId id="278" r:id="rId38"/>
    <p:sldId id="279" r:id="rId39"/>
    <p:sldId id="280" r:id="rId40"/>
    <p:sldId id="281" r:id="rId41"/>
    <p:sldId id="282" r:id="rId42"/>
    <p:sldId id="304" r:id="rId43"/>
    <p:sldId id="305" r:id="rId44"/>
    <p:sldId id="306" r:id="rId45"/>
    <p:sldId id="307" r:id="rId46"/>
  </p:sldIdLst>
  <p:sldSz cx="9144000" cy="6858000" type="letter"/>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5pPr>
    <a:lvl6pPr marL="2286000" algn="l" defTabSz="914400" rtl="0" eaLnBrk="1" latinLnBrk="0" hangingPunct="1">
      <a:defRPr kern="1200">
        <a:solidFill>
          <a:schemeClr val="tx1"/>
        </a:solidFill>
        <a:latin typeface="Century Gothic" panose="020B0502020202020204" pitchFamily="34" charset="0"/>
        <a:ea typeface="+mn-ea"/>
        <a:cs typeface="+mn-cs"/>
      </a:defRPr>
    </a:lvl6pPr>
    <a:lvl7pPr marL="2743200" algn="l" defTabSz="914400" rtl="0" eaLnBrk="1" latinLnBrk="0" hangingPunct="1">
      <a:defRPr kern="1200">
        <a:solidFill>
          <a:schemeClr val="tx1"/>
        </a:solidFill>
        <a:latin typeface="Century Gothic" panose="020B0502020202020204" pitchFamily="34" charset="0"/>
        <a:ea typeface="+mn-ea"/>
        <a:cs typeface="+mn-cs"/>
      </a:defRPr>
    </a:lvl7pPr>
    <a:lvl8pPr marL="3200400" algn="l" defTabSz="914400" rtl="0" eaLnBrk="1" latinLnBrk="0" hangingPunct="1">
      <a:defRPr kern="1200">
        <a:solidFill>
          <a:schemeClr val="tx1"/>
        </a:solidFill>
        <a:latin typeface="Century Gothic" panose="020B0502020202020204" pitchFamily="34" charset="0"/>
        <a:ea typeface="+mn-ea"/>
        <a:cs typeface="+mn-cs"/>
      </a:defRPr>
    </a:lvl8pPr>
    <a:lvl9pPr marL="3657600" algn="l" defTabSz="914400" rtl="0" eaLnBrk="1" latinLnBrk="0" hangingPunct="1">
      <a:defRPr kern="1200">
        <a:solidFill>
          <a:schemeClr val="tx1"/>
        </a:solidFill>
        <a:latin typeface="Century Gothic" panose="020B0502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D2DFA67-F443-FE12-B025-13B964975769}" name="David Aslanian" initials="DA" userId="219e1a390d4d64b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015"/>
    <p:restoredTop sz="94539"/>
  </p:normalViewPr>
  <p:slideViewPr>
    <p:cSldViewPr snapToGrid="0" snapToObjects="1">
      <p:cViewPr varScale="1">
        <p:scale>
          <a:sx n="146" d="100"/>
          <a:sy n="146" d="100"/>
        </p:scale>
        <p:origin x="2160"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A069EC-6448-704A-9FEE-53436E6E8803}" type="datetimeFigureOut">
              <a:rPr lang="en-US" smtClean="0"/>
              <a:t>12/16/24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7D5F92-F6E8-5846-819C-1A544D9CDC4C}" type="slidenum">
              <a:rPr lang="en-US" smtClean="0"/>
              <a:t>‹#›</a:t>
            </a:fld>
            <a:endParaRPr lang="en-US"/>
          </a:p>
        </p:txBody>
      </p:sp>
    </p:spTree>
    <p:extLst>
      <p:ext uri="{BB962C8B-B14F-4D97-AF65-F5344CB8AC3E}">
        <p14:creationId xmlns:p14="http://schemas.microsoft.com/office/powerpoint/2010/main" val="1620589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17D5F92-F6E8-5846-819C-1A544D9CDC4C}" type="slidenum">
              <a:rPr lang="en-US" smtClean="0"/>
              <a:t>36</a:t>
            </a:fld>
            <a:endParaRPr lang="en-US"/>
          </a:p>
        </p:txBody>
      </p:sp>
    </p:spTree>
    <p:extLst>
      <p:ext uri="{BB962C8B-B14F-4D97-AF65-F5344CB8AC3E}">
        <p14:creationId xmlns:p14="http://schemas.microsoft.com/office/powerpoint/2010/main" val="3062134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ABBC51AB-4FAA-6E04-24F1-9A0754B4BD5E}"/>
              </a:ext>
            </a:extLst>
          </p:cNvPr>
          <p:cNvSpPr/>
          <p:nvPr/>
        </p:nvSpPr>
        <p:spPr bwMode="auto">
          <a:xfrm>
            <a:off x="0" y="-3175"/>
            <a:ext cx="9144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08831" y="1449146"/>
            <a:ext cx="7526338"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08831" y="5280847"/>
            <a:ext cx="7526338"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a:extLst>
              <a:ext uri="{FF2B5EF4-FFF2-40B4-BE49-F238E27FC236}">
                <a16:creationId xmlns:a16="http://schemas.microsoft.com/office/drawing/2014/main" id="{D7BDDBDE-D43D-01B4-6476-F9B0D7604F75}"/>
              </a:ext>
            </a:extLst>
          </p:cNvPr>
          <p:cNvSpPr>
            <a:spLocks noGrp="1"/>
          </p:cNvSpPr>
          <p:nvPr>
            <p:ph type="dt" sz="half" idx="10"/>
          </p:nvPr>
        </p:nvSpPr>
        <p:spPr/>
        <p:txBody>
          <a:bodyPr/>
          <a:lstStyle>
            <a:lvl1pPr>
              <a:defRPr/>
            </a:lvl1pPr>
          </a:lstStyle>
          <a:p>
            <a:pPr>
              <a:defRPr/>
            </a:pPr>
            <a:fld id="{4592BDA4-B150-CF41-B589-3C998EEC2E79}" type="datetimeFigureOut">
              <a:rPr lang="en-US" altLang="en-US"/>
              <a:pPr>
                <a:defRPr/>
              </a:pPr>
              <a:t>12/16/24</a:t>
            </a:fld>
            <a:endParaRPr lang="en-US" altLang="en-US"/>
          </a:p>
        </p:txBody>
      </p:sp>
      <p:sp>
        <p:nvSpPr>
          <p:cNvPr id="6" name="Footer Placeholder 4">
            <a:extLst>
              <a:ext uri="{FF2B5EF4-FFF2-40B4-BE49-F238E27FC236}">
                <a16:creationId xmlns:a16="http://schemas.microsoft.com/office/drawing/2014/main" id="{279B4258-D032-C665-61A7-D53444700B98}"/>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5A77D0BC-F002-7DE9-7A36-3D937BD155AF}"/>
              </a:ext>
            </a:extLst>
          </p:cNvPr>
          <p:cNvSpPr>
            <a:spLocks noGrp="1"/>
          </p:cNvSpPr>
          <p:nvPr>
            <p:ph type="sldNum" sz="quarter" idx="12"/>
          </p:nvPr>
        </p:nvSpPr>
        <p:spPr/>
        <p:txBody>
          <a:bodyPr/>
          <a:lstStyle>
            <a:lvl1pPr>
              <a:defRPr/>
            </a:lvl1pPr>
          </a:lstStyle>
          <a:p>
            <a:pPr>
              <a:defRPr/>
            </a:pPr>
            <a:fld id="{E0FC75E4-991D-BF48-B1EF-E3AE2351A152}" type="slidenum">
              <a:rPr lang="en-US" altLang="en-US"/>
              <a:pPr>
                <a:defRPr/>
              </a:pPr>
              <a:t>‹#›</a:t>
            </a:fld>
            <a:endParaRPr lang="en-US" altLang="en-US"/>
          </a:p>
        </p:txBody>
      </p:sp>
    </p:spTree>
    <p:extLst>
      <p:ext uri="{BB962C8B-B14F-4D97-AF65-F5344CB8AC3E}">
        <p14:creationId xmlns:p14="http://schemas.microsoft.com/office/powerpoint/2010/main" val="911651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4863" y="4800600"/>
            <a:ext cx="7526337" cy="566738"/>
          </a:xfrm>
        </p:spPr>
        <p:txBody>
          <a:bodyPr>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9144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bodyPr>
          <a:lstStyle>
            <a:lvl1pPr marL="0" indent="0" algn="ctr">
              <a:buFontTx/>
              <a:buNone/>
              <a:defRPr sz="1600"/>
            </a:lvl1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804863" y="5367338"/>
            <a:ext cx="7526337" cy="493712"/>
          </a:xfrm>
        </p:spPr>
        <p:txBody>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Footer Placeholder 4">
            <a:extLst>
              <a:ext uri="{FF2B5EF4-FFF2-40B4-BE49-F238E27FC236}">
                <a16:creationId xmlns:a16="http://schemas.microsoft.com/office/drawing/2014/main" id="{9974173F-A855-90D0-8A36-076B60908480}"/>
              </a:ext>
            </a:extLst>
          </p:cNvPr>
          <p:cNvSpPr>
            <a:spLocks noGrp="1"/>
          </p:cNvSpPr>
          <p:nvPr>
            <p:ph type="ftr" sz="quarter" idx="14"/>
          </p:nvPr>
        </p:nvSpPr>
        <p:spPr/>
        <p:txBody>
          <a:bodyPr/>
          <a:lstStyle>
            <a:lvl1pPr>
              <a:defRPr/>
            </a:lvl1pPr>
          </a:lstStyle>
          <a:p>
            <a:pPr>
              <a:defRPr/>
            </a:pPr>
            <a:endParaRPr lang="en-US"/>
          </a:p>
        </p:txBody>
      </p:sp>
      <p:sp>
        <p:nvSpPr>
          <p:cNvPr id="5" name="Date Placeholder 3">
            <a:extLst>
              <a:ext uri="{FF2B5EF4-FFF2-40B4-BE49-F238E27FC236}">
                <a16:creationId xmlns:a16="http://schemas.microsoft.com/office/drawing/2014/main" id="{7B3F93F7-6D7B-A182-694B-D17B5EC3A2A9}"/>
              </a:ext>
            </a:extLst>
          </p:cNvPr>
          <p:cNvSpPr>
            <a:spLocks noGrp="1"/>
          </p:cNvSpPr>
          <p:nvPr>
            <p:ph type="dt" sz="half" idx="15"/>
          </p:nvPr>
        </p:nvSpPr>
        <p:spPr/>
        <p:txBody>
          <a:bodyPr/>
          <a:lstStyle>
            <a:lvl1pPr>
              <a:defRPr/>
            </a:lvl1pPr>
          </a:lstStyle>
          <a:p>
            <a:pPr>
              <a:defRPr/>
            </a:pPr>
            <a:fld id="{D7FB9242-C686-BD44-BF8D-CB5DE95B6B66}" type="datetimeFigureOut">
              <a:rPr lang="en-US" altLang="en-US"/>
              <a:pPr>
                <a:defRPr/>
              </a:pPr>
              <a:t>12/16/24</a:t>
            </a:fld>
            <a:endParaRPr lang="en-US" altLang="en-US"/>
          </a:p>
        </p:txBody>
      </p:sp>
      <p:sp>
        <p:nvSpPr>
          <p:cNvPr id="6" name="Slide Number Placeholder 5">
            <a:extLst>
              <a:ext uri="{FF2B5EF4-FFF2-40B4-BE49-F238E27FC236}">
                <a16:creationId xmlns:a16="http://schemas.microsoft.com/office/drawing/2014/main" id="{4A6DA991-4A7D-BD75-0D29-B09C424110CF}"/>
              </a:ext>
            </a:extLst>
          </p:cNvPr>
          <p:cNvSpPr>
            <a:spLocks noGrp="1"/>
          </p:cNvSpPr>
          <p:nvPr>
            <p:ph type="sldNum" sz="quarter" idx="16"/>
          </p:nvPr>
        </p:nvSpPr>
        <p:spPr/>
        <p:txBody>
          <a:bodyPr/>
          <a:lstStyle>
            <a:lvl1pPr>
              <a:defRPr/>
            </a:lvl1pPr>
          </a:lstStyle>
          <a:p>
            <a:pPr>
              <a:defRPr/>
            </a:pPr>
            <a:fld id="{E59144BE-1388-714D-BCC6-298E573A4D27}" type="slidenum">
              <a:rPr lang="en-US" altLang="en-US"/>
              <a:pPr>
                <a:defRPr/>
              </a:pPr>
              <a:t>‹#›</a:t>
            </a:fld>
            <a:endParaRPr lang="en-US" altLang="en-US"/>
          </a:p>
        </p:txBody>
      </p:sp>
    </p:spTree>
    <p:extLst>
      <p:ext uri="{BB962C8B-B14F-4D97-AF65-F5344CB8AC3E}">
        <p14:creationId xmlns:p14="http://schemas.microsoft.com/office/powerpoint/2010/main" val="11702714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0D077271-9E44-F615-11C3-9B3FFDE296F1}"/>
              </a:ext>
            </a:extLst>
          </p:cNvPr>
          <p:cNvSpPr>
            <a:spLocks noChangeAspect="1"/>
          </p:cNvSpPr>
          <p:nvPr/>
        </p:nvSpPr>
        <p:spPr bwMode="auto">
          <a:xfrm>
            <a:off x="485107" y="1338479"/>
            <a:ext cx="4749312"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49573" y="1495525"/>
            <a:ext cx="4420380" cy="2645912"/>
          </a:xfrm>
        </p:spPr>
        <p:txBody>
          <a:bodyPr/>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651226" y="4700702"/>
            <a:ext cx="4418727"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5398884" y="1338479"/>
            <a:ext cx="3302316" cy="4075464"/>
          </a:xfrm>
        </p:spPr>
        <p:txBody>
          <a:bodyPr anchor="t"/>
          <a:lstStyle>
            <a:lvl1pPr marL="0" indent="0">
              <a:buFontTx/>
              <a:buNone/>
              <a:defRPr/>
            </a:lvl1pPr>
          </a:lstStyle>
          <a:p>
            <a:pPr lvl="0"/>
            <a:r>
              <a:rPr lang="en-US"/>
              <a:t>Click to edit Master text styles</a:t>
            </a:r>
          </a:p>
        </p:txBody>
      </p:sp>
      <p:sp>
        <p:nvSpPr>
          <p:cNvPr id="5" name="Date Placeholder 3">
            <a:extLst>
              <a:ext uri="{FF2B5EF4-FFF2-40B4-BE49-F238E27FC236}">
                <a16:creationId xmlns:a16="http://schemas.microsoft.com/office/drawing/2014/main" id="{857DE711-B77B-6086-B79E-96EFB5E5E44B}"/>
              </a:ext>
            </a:extLst>
          </p:cNvPr>
          <p:cNvSpPr>
            <a:spLocks noGrp="1"/>
          </p:cNvSpPr>
          <p:nvPr>
            <p:ph type="dt" sz="half" idx="17"/>
          </p:nvPr>
        </p:nvSpPr>
        <p:spPr/>
        <p:txBody>
          <a:bodyPr/>
          <a:lstStyle>
            <a:lvl1pPr>
              <a:defRPr/>
            </a:lvl1pPr>
          </a:lstStyle>
          <a:p>
            <a:pPr>
              <a:defRPr/>
            </a:pPr>
            <a:fld id="{5E57B7C2-39DC-DA46-9AB5-711D9198C77C}" type="datetimeFigureOut">
              <a:rPr lang="en-US" altLang="en-US"/>
              <a:pPr>
                <a:defRPr/>
              </a:pPr>
              <a:t>12/16/24</a:t>
            </a:fld>
            <a:endParaRPr lang="en-US" altLang="en-US"/>
          </a:p>
        </p:txBody>
      </p:sp>
      <p:sp>
        <p:nvSpPr>
          <p:cNvPr id="6" name="Footer Placeholder 4">
            <a:extLst>
              <a:ext uri="{FF2B5EF4-FFF2-40B4-BE49-F238E27FC236}">
                <a16:creationId xmlns:a16="http://schemas.microsoft.com/office/drawing/2014/main" id="{8C2542F2-AADF-99C8-C8DC-340D056650C7}"/>
              </a:ext>
            </a:extLst>
          </p:cNvPr>
          <p:cNvSpPr>
            <a:spLocks noGrp="1"/>
          </p:cNvSpPr>
          <p:nvPr>
            <p:ph type="ftr" sz="quarter" idx="18"/>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D7E689D0-9ACC-B465-BA0A-9FD4C0A3CC31}"/>
              </a:ext>
            </a:extLst>
          </p:cNvPr>
          <p:cNvSpPr>
            <a:spLocks noGrp="1"/>
          </p:cNvSpPr>
          <p:nvPr>
            <p:ph type="sldNum" sz="quarter" idx="19"/>
          </p:nvPr>
        </p:nvSpPr>
        <p:spPr/>
        <p:txBody>
          <a:bodyPr/>
          <a:lstStyle>
            <a:lvl1pPr>
              <a:defRPr/>
            </a:lvl1pPr>
          </a:lstStyle>
          <a:p>
            <a:pPr>
              <a:defRPr/>
            </a:pPr>
            <a:fld id="{F05FBA05-6A8D-4749-9678-21FE718FD76A}" type="slidenum">
              <a:rPr lang="en-US" altLang="en-US"/>
              <a:pPr>
                <a:defRPr/>
              </a:pPr>
              <a:t>‹#›</a:t>
            </a:fld>
            <a:endParaRPr lang="en-US" altLang="en-US"/>
          </a:p>
        </p:txBody>
      </p:sp>
    </p:spTree>
    <p:extLst>
      <p:ext uri="{BB962C8B-B14F-4D97-AF65-F5344CB8AC3E}">
        <p14:creationId xmlns:p14="http://schemas.microsoft.com/office/powerpoint/2010/main" val="1655944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F206ADF4-CEAE-98A8-237B-A6BC5EA581D1}"/>
              </a:ext>
            </a:extLst>
          </p:cNvPr>
          <p:cNvSpPr>
            <a:spLocks noChangeAspect="1"/>
          </p:cNvSpPr>
          <p:nvPr/>
        </p:nvSpPr>
        <p:spPr bwMode="auto">
          <a:xfrm>
            <a:off x="855663" y="2286585"/>
            <a:ext cx="3671336"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017816" y="2435956"/>
            <a:ext cx="328689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4616450" y="2286000"/>
            <a:ext cx="3671888" cy="2300288"/>
          </a:xfrm>
        </p:spPr>
        <p:txBody>
          <a:bodyPr anchor="t"/>
          <a:lstStyle>
            <a:lvl1pPr marL="0" indent="0">
              <a:buFontTx/>
              <a:buNone/>
              <a:defRPr/>
            </a:lvl1pPr>
          </a:lstStyle>
          <a:p>
            <a:pPr lvl="0"/>
            <a:r>
              <a:rPr lang="en-US"/>
              <a:t>Click to edit Master text styles</a:t>
            </a:r>
          </a:p>
        </p:txBody>
      </p:sp>
      <p:sp>
        <p:nvSpPr>
          <p:cNvPr id="3" name="Date Placeholder 1">
            <a:extLst>
              <a:ext uri="{FF2B5EF4-FFF2-40B4-BE49-F238E27FC236}">
                <a16:creationId xmlns:a16="http://schemas.microsoft.com/office/drawing/2014/main" id="{3D639AD2-36FC-4CFB-DA54-AAE1D6A93186}"/>
              </a:ext>
            </a:extLst>
          </p:cNvPr>
          <p:cNvSpPr>
            <a:spLocks noGrp="1"/>
          </p:cNvSpPr>
          <p:nvPr>
            <p:ph type="dt" sz="half" idx="17"/>
          </p:nvPr>
        </p:nvSpPr>
        <p:spPr/>
        <p:txBody>
          <a:bodyPr/>
          <a:lstStyle>
            <a:lvl1pPr>
              <a:defRPr/>
            </a:lvl1pPr>
          </a:lstStyle>
          <a:p>
            <a:pPr>
              <a:defRPr/>
            </a:pPr>
            <a:fld id="{E87A4E3D-1C08-FB48-9A7B-F487E52C0397}" type="datetimeFigureOut">
              <a:rPr lang="en-US" altLang="en-US"/>
              <a:pPr>
                <a:defRPr/>
              </a:pPr>
              <a:t>12/16/24</a:t>
            </a:fld>
            <a:endParaRPr lang="en-US" altLang="en-US"/>
          </a:p>
        </p:txBody>
      </p:sp>
      <p:sp>
        <p:nvSpPr>
          <p:cNvPr id="4" name="Footer Placeholder 2">
            <a:extLst>
              <a:ext uri="{FF2B5EF4-FFF2-40B4-BE49-F238E27FC236}">
                <a16:creationId xmlns:a16="http://schemas.microsoft.com/office/drawing/2014/main" id="{E010620F-D6EB-FA82-B66A-D09B26FF0019}"/>
              </a:ext>
            </a:extLst>
          </p:cNvPr>
          <p:cNvSpPr>
            <a:spLocks noGrp="1"/>
          </p:cNvSpPr>
          <p:nvPr>
            <p:ph type="ftr" sz="quarter" idx="18"/>
          </p:nvPr>
        </p:nvSpPr>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9387E08E-704B-3A1B-7BEA-A14ACB685C27}"/>
              </a:ext>
            </a:extLst>
          </p:cNvPr>
          <p:cNvSpPr>
            <a:spLocks noGrp="1"/>
          </p:cNvSpPr>
          <p:nvPr>
            <p:ph type="sldNum" sz="quarter" idx="19"/>
          </p:nvPr>
        </p:nvSpPr>
        <p:spPr/>
        <p:txBody>
          <a:bodyPr/>
          <a:lstStyle>
            <a:lvl1pPr>
              <a:defRPr/>
            </a:lvl1pPr>
          </a:lstStyle>
          <a:p>
            <a:pPr>
              <a:defRPr/>
            </a:pPr>
            <a:fld id="{4E5B804C-DC9F-EF48-8006-2D7F31BB4875}" type="slidenum">
              <a:rPr lang="en-US" altLang="en-US"/>
              <a:pPr>
                <a:defRPr/>
              </a:pPr>
              <a:t>‹#›</a:t>
            </a:fld>
            <a:endParaRPr lang="en-US" altLang="en-US"/>
          </a:p>
        </p:txBody>
      </p:sp>
    </p:spTree>
    <p:extLst>
      <p:ext uri="{BB962C8B-B14F-4D97-AF65-F5344CB8AC3E}">
        <p14:creationId xmlns:p14="http://schemas.microsoft.com/office/powerpoint/2010/main" val="40853919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40284F6D-D5C1-4552-E3EA-83BC2738A683}"/>
              </a:ext>
            </a:extLst>
          </p:cNvPr>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6A984FE5-FB56-C604-E7DB-E24FE93BCE7C}"/>
              </a:ext>
            </a:extLst>
          </p:cNvPr>
          <p:cNvSpPr>
            <a:spLocks noGrp="1"/>
          </p:cNvSpPr>
          <p:nvPr>
            <p:ph type="dt" sz="half" idx="10"/>
          </p:nvPr>
        </p:nvSpPr>
        <p:spPr/>
        <p:txBody>
          <a:bodyPr/>
          <a:lstStyle>
            <a:lvl1pPr>
              <a:defRPr/>
            </a:lvl1pPr>
          </a:lstStyle>
          <a:p>
            <a:pPr>
              <a:defRPr/>
            </a:pPr>
            <a:fld id="{E67A3C61-4548-494F-88B9-0E37B1678DCA}" type="datetimeFigureOut">
              <a:rPr lang="en-US" altLang="en-US"/>
              <a:pPr>
                <a:defRPr/>
              </a:pPr>
              <a:t>12/16/24</a:t>
            </a:fld>
            <a:endParaRPr lang="en-US" altLang="en-US"/>
          </a:p>
        </p:txBody>
      </p:sp>
      <p:sp>
        <p:nvSpPr>
          <p:cNvPr id="6" name="Footer Placeholder 4">
            <a:extLst>
              <a:ext uri="{FF2B5EF4-FFF2-40B4-BE49-F238E27FC236}">
                <a16:creationId xmlns:a16="http://schemas.microsoft.com/office/drawing/2014/main" id="{BEBE3B36-7992-1056-0AE6-A1A997697900}"/>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A7A9123F-92DD-7384-CCB5-354FA86B76C2}"/>
              </a:ext>
            </a:extLst>
          </p:cNvPr>
          <p:cNvSpPr>
            <a:spLocks noGrp="1"/>
          </p:cNvSpPr>
          <p:nvPr>
            <p:ph type="sldNum" sz="quarter" idx="12"/>
          </p:nvPr>
        </p:nvSpPr>
        <p:spPr/>
        <p:txBody>
          <a:bodyPr/>
          <a:lstStyle>
            <a:lvl1pPr>
              <a:defRPr/>
            </a:lvl1pPr>
          </a:lstStyle>
          <a:p>
            <a:pPr>
              <a:defRPr/>
            </a:pPr>
            <a:fld id="{ED7AA9FC-78EC-2246-A75A-97B1FB4154E6}" type="slidenum">
              <a:rPr lang="en-US" altLang="en-US"/>
              <a:pPr>
                <a:defRPr/>
              </a:pPr>
              <a:t>‹#›</a:t>
            </a:fld>
            <a:endParaRPr lang="en-US" altLang="en-US"/>
          </a:p>
        </p:txBody>
      </p:sp>
    </p:spTree>
    <p:extLst>
      <p:ext uri="{BB962C8B-B14F-4D97-AF65-F5344CB8AC3E}">
        <p14:creationId xmlns:p14="http://schemas.microsoft.com/office/powerpoint/2010/main" val="6341693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9E045BE1-4968-1E7B-7F8F-FC2CFA0833A4}"/>
              </a:ext>
            </a:extLst>
          </p:cNvPr>
          <p:cNvSpPr>
            <a:spLocks noChangeAspect="1"/>
          </p:cNvSpPr>
          <p:nvPr/>
        </p:nvSpPr>
        <p:spPr bwMode="auto">
          <a:xfrm>
            <a:off x="5752238" y="446089"/>
            <a:ext cx="3391762"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p:spPr>
        <p:style>
          <a:lnRef idx="1">
            <a:schemeClr val="accent1"/>
          </a:lnRef>
          <a:fillRef idx="3">
            <a:schemeClr val="accent1"/>
          </a:fillRef>
          <a:effectRef idx="2">
            <a:schemeClr val="accent1"/>
          </a:effectRef>
          <a:fontRef idx="minor">
            <a:schemeClr val="lt1"/>
          </a:fontRef>
        </p:style>
      </p:sp>
      <p:sp>
        <p:nvSpPr>
          <p:cNvPr id="5" name="AutoShape 4">
            <a:extLst>
              <a:ext uri="{FF2B5EF4-FFF2-40B4-BE49-F238E27FC236}">
                <a16:creationId xmlns:a16="http://schemas.microsoft.com/office/drawing/2014/main" id="{761507A6-099A-9E61-4DC0-16B78095BDBD}"/>
              </a:ext>
            </a:extLst>
          </p:cNvPr>
          <p:cNvSpPr>
            <a:spLocks noChangeAspect="1" noChangeArrowheads="1" noTextEdit="1"/>
          </p:cNvSpPr>
          <p:nvPr/>
        </p:nvSpPr>
        <p:spPr bwMode="auto">
          <a:xfrm>
            <a:off x="5233988" y="0"/>
            <a:ext cx="3910012"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 name="Vertical Title 1"/>
          <p:cNvSpPr>
            <a:spLocks noGrp="1"/>
          </p:cNvSpPr>
          <p:nvPr>
            <p:ph type="title" orient="vert"/>
          </p:nvPr>
        </p:nvSpPr>
        <p:spPr>
          <a:xfrm>
            <a:off x="6137655" y="586171"/>
            <a:ext cx="1701800"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04862" y="446089"/>
            <a:ext cx="4947376"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a:extLst>
              <a:ext uri="{FF2B5EF4-FFF2-40B4-BE49-F238E27FC236}">
                <a16:creationId xmlns:a16="http://schemas.microsoft.com/office/drawing/2014/main" id="{E5D7C668-E995-1FBC-FD63-A23CC3700C85}"/>
              </a:ext>
            </a:extLst>
          </p:cNvPr>
          <p:cNvSpPr>
            <a:spLocks noGrp="1"/>
          </p:cNvSpPr>
          <p:nvPr>
            <p:ph type="dt" sz="half" idx="10"/>
          </p:nvPr>
        </p:nvSpPr>
        <p:spPr/>
        <p:txBody>
          <a:bodyPr/>
          <a:lstStyle>
            <a:lvl1pPr>
              <a:defRPr/>
            </a:lvl1pPr>
          </a:lstStyle>
          <a:p>
            <a:pPr>
              <a:defRPr/>
            </a:pPr>
            <a:fld id="{649131ED-A5A5-1F4E-B9A2-DDA2719C4306}" type="datetimeFigureOut">
              <a:rPr lang="en-US" altLang="en-US"/>
              <a:pPr>
                <a:defRPr/>
              </a:pPr>
              <a:t>12/16/24</a:t>
            </a:fld>
            <a:endParaRPr lang="en-US" altLang="en-US"/>
          </a:p>
        </p:txBody>
      </p:sp>
      <p:sp>
        <p:nvSpPr>
          <p:cNvPr id="7" name="Footer Placeholder 4">
            <a:extLst>
              <a:ext uri="{FF2B5EF4-FFF2-40B4-BE49-F238E27FC236}">
                <a16:creationId xmlns:a16="http://schemas.microsoft.com/office/drawing/2014/main" id="{FC350A6C-53AE-FCA1-6038-4D4B59C8F059}"/>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DCA25B40-39FA-70E7-2782-47B101B85024}"/>
              </a:ext>
            </a:extLst>
          </p:cNvPr>
          <p:cNvSpPr>
            <a:spLocks noGrp="1"/>
          </p:cNvSpPr>
          <p:nvPr>
            <p:ph type="sldNum" sz="quarter" idx="12"/>
          </p:nvPr>
        </p:nvSpPr>
        <p:spPr/>
        <p:txBody>
          <a:bodyPr/>
          <a:lstStyle>
            <a:lvl1pPr>
              <a:defRPr/>
            </a:lvl1pPr>
          </a:lstStyle>
          <a:p>
            <a:pPr>
              <a:defRPr/>
            </a:pPr>
            <a:fld id="{BD196584-3B3E-6D4D-AF3F-53190BE0BF97}" type="slidenum">
              <a:rPr lang="en-US" altLang="en-US"/>
              <a:pPr>
                <a:defRPr/>
              </a:pPr>
              <a:t>‹#›</a:t>
            </a:fld>
            <a:endParaRPr lang="en-US" altLang="en-US"/>
          </a:p>
        </p:txBody>
      </p:sp>
    </p:spTree>
    <p:extLst>
      <p:ext uri="{BB962C8B-B14F-4D97-AF65-F5344CB8AC3E}">
        <p14:creationId xmlns:p14="http://schemas.microsoft.com/office/powerpoint/2010/main" val="246401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7DE2DC70-9054-0BEF-5EF3-203047B0E599}"/>
              </a:ext>
            </a:extLst>
          </p:cNvPr>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809997" y="2222287"/>
            <a:ext cx="7524003" cy="36365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27C11EAB-DFF9-8C98-46D5-31E02B050FCA}"/>
              </a:ext>
            </a:extLst>
          </p:cNvPr>
          <p:cNvSpPr>
            <a:spLocks noGrp="1"/>
          </p:cNvSpPr>
          <p:nvPr>
            <p:ph type="dt" sz="half" idx="10"/>
          </p:nvPr>
        </p:nvSpPr>
        <p:spPr/>
        <p:txBody>
          <a:bodyPr/>
          <a:lstStyle>
            <a:lvl1pPr>
              <a:defRPr/>
            </a:lvl1pPr>
          </a:lstStyle>
          <a:p>
            <a:pPr>
              <a:defRPr/>
            </a:pPr>
            <a:fld id="{27DE9EC8-D71B-B140-ADD4-9A51E97645F4}" type="datetimeFigureOut">
              <a:rPr lang="en-US" altLang="en-US"/>
              <a:pPr>
                <a:defRPr/>
              </a:pPr>
              <a:t>12/16/24</a:t>
            </a:fld>
            <a:endParaRPr lang="en-US" altLang="en-US"/>
          </a:p>
        </p:txBody>
      </p:sp>
      <p:sp>
        <p:nvSpPr>
          <p:cNvPr id="6" name="Footer Placeholder 4">
            <a:extLst>
              <a:ext uri="{FF2B5EF4-FFF2-40B4-BE49-F238E27FC236}">
                <a16:creationId xmlns:a16="http://schemas.microsoft.com/office/drawing/2014/main" id="{860309B4-D9EC-6F45-AFE8-5A3CBA0D767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D670BE7-9AE0-F430-C18E-13066C5B6072}"/>
              </a:ext>
            </a:extLst>
          </p:cNvPr>
          <p:cNvSpPr>
            <a:spLocks noGrp="1"/>
          </p:cNvSpPr>
          <p:nvPr>
            <p:ph type="sldNum" sz="quarter" idx="12"/>
          </p:nvPr>
        </p:nvSpPr>
        <p:spPr/>
        <p:txBody>
          <a:bodyPr/>
          <a:lstStyle>
            <a:lvl1pPr>
              <a:defRPr/>
            </a:lvl1pPr>
          </a:lstStyle>
          <a:p>
            <a:pPr>
              <a:defRPr/>
            </a:pPr>
            <a:fld id="{69CE226A-FE04-7B49-A7F6-4C3A0EB9A970}" type="slidenum">
              <a:rPr lang="en-US" altLang="en-US"/>
              <a:pPr>
                <a:defRPr/>
              </a:pPr>
              <a:t>‹#›</a:t>
            </a:fld>
            <a:endParaRPr lang="en-US" altLang="en-US"/>
          </a:p>
        </p:txBody>
      </p:sp>
    </p:spTree>
    <p:extLst>
      <p:ext uri="{BB962C8B-B14F-4D97-AF65-F5344CB8AC3E}">
        <p14:creationId xmlns:p14="http://schemas.microsoft.com/office/powerpoint/2010/main" val="3210208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44FA031C-6B3B-A21F-06D3-03DD1726214F}"/>
              </a:ext>
            </a:extLst>
          </p:cNvPr>
          <p:cNvSpPr/>
          <p:nvPr/>
        </p:nvSpPr>
        <p:spPr bwMode="auto">
          <a:xfrm>
            <a:off x="0" y="0"/>
            <a:ext cx="9144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2951396"/>
            <a:ext cx="7526337" cy="1468800"/>
          </a:xfrm>
        </p:spPr>
        <p:txBody>
          <a:bodyPr/>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04863" y="5281200"/>
            <a:ext cx="7526337"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a:extLst>
              <a:ext uri="{FF2B5EF4-FFF2-40B4-BE49-F238E27FC236}">
                <a16:creationId xmlns:a16="http://schemas.microsoft.com/office/drawing/2014/main" id="{263F7C3A-67CA-0526-BECF-1233FD24E037}"/>
              </a:ext>
            </a:extLst>
          </p:cNvPr>
          <p:cNvSpPr>
            <a:spLocks noGrp="1"/>
          </p:cNvSpPr>
          <p:nvPr>
            <p:ph type="dt" sz="half" idx="10"/>
          </p:nvPr>
        </p:nvSpPr>
        <p:spPr/>
        <p:txBody>
          <a:bodyPr/>
          <a:lstStyle>
            <a:lvl1pPr>
              <a:defRPr/>
            </a:lvl1pPr>
          </a:lstStyle>
          <a:p>
            <a:pPr>
              <a:defRPr/>
            </a:pPr>
            <a:fld id="{A08C0C04-4E54-584F-A97B-706E491ABAAC}" type="datetimeFigureOut">
              <a:rPr lang="en-US" altLang="en-US"/>
              <a:pPr>
                <a:defRPr/>
              </a:pPr>
              <a:t>12/16/24</a:t>
            </a:fld>
            <a:endParaRPr lang="en-US" altLang="en-US"/>
          </a:p>
        </p:txBody>
      </p:sp>
      <p:sp>
        <p:nvSpPr>
          <p:cNvPr id="6" name="Footer Placeholder 4">
            <a:extLst>
              <a:ext uri="{FF2B5EF4-FFF2-40B4-BE49-F238E27FC236}">
                <a16:creationId xmlns:a16="http://schemas.microsoft.com/office/drawing/2014/main" id="{10705262-BAF4-C340-FB86-5848722E311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FA99CE2D-0C10-589D-9D15-1F846B97410A}"/>
              </a:ext>
            </a:extLst>
          </p:cNvPr>
          <p:cNvSpPr>
            <a:spLocks noGrp="1"/>
          </p:cNvSpPr>
          <p:nvPr>
            <p:ph type="sldNum" sz="quarter" idx="12"/>
          </p:nvPr>
        </p:nvSpPr>
        <p:spPr/>
        <p:txBody>
          <a:bodyPr/>
          <a:lstStyle>
            <a:lvl1pPr>
              <a:defRPr/>
            </a:lvl1pPr>
          </a:lstStyle>
          <a:p>
            <a:pPr>
              <a:defRPr/>
            </a:pPr>
            <a:fld id="{C183A1C0-F8E8-784C-8C3F-0BBA2E200DFB}" type="slidenum">
              <a:rPr lang="en-US" altLang="en-US"/>
              <a:pPr>
                <a:defRPr/>
              </a:pPr>
              <a:t>‹#›</a:t>
            </a:fld>
            <a:endParaRPr lang="en-US" altLang="en-US"/>
          </a:p>
        </p:txBody>
      </p:sp>
    </p:spTree>
    <p:extLst>
      <p:ext uri="{BB962C8B-B14F-4D97-AF65-F5344CB8AC3E}">
        <p14:creationId xmlns:p14="http://schemas.microsoft.com/office/powerpoint/2010/main" val="978110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48A2CCB1-C276-F752-186B-FB0203BBDCAD}"/>
              </a:ext>
            </a:extLst>
          </p:cNvPr>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09996" y="2222287"/>
            <a:ext cx="3670723" cy="3638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280" y="2222287"/>
            <a:ext cx="3670720" cy="3638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4">
            <a:extLst>
              <a:ext uri="{FF2B5EF4-FFF2-40B4-BE49-F238E27FC236}">
                <a16:creationId xmlns:a16="http://schemas.microsoft.com/office/drawing/2014/main" id="{DE86E07F-FF2E-2D7C-FDD3-59390F29050C}"/>
              </a:ext>
            </a:extLst>
          </p:cNvPr>
          <p:cNvSpPr>
            <a:spLocks noGrp="1"/>
          </p:cNvSpPr>
          <p:nvPr>
            <p:ph type="dt" sz="half" idx="10"/>
          </p:nvPr>
        </p:nvSpPr>
        <p:spPr/>
        <p:txBody>
          <a:bodyPr/>
          <a:lstStyle>
            <a:lvl1pPr>
              <a:defRPr/>
            </a:lvl1pPr>
          </a:lstStyle>
          <a:p>
            <a:pPr>
              <a:defRPr/>
            </a:pPr>
            <a:fld id="{B7081B0F-1D34-6B49-A008-E352BA2A8F4F}" type="datetimeFigureOut">
              <a:rPr lang="en-US" altLang="en-US"/>
              <a:pPr>
                <a:defRPr/>
              </a:pPr>
              <a:t>12/16/24</a:t>
            </a:fld>
            <a:endParaRPr lang="en-US" altLang="en-US"/>
          </a:p>
        </p:txBody>
      </p:sp>
      <p:sp>
        <p:nvSpPr>
          <p:cNvPr id="7" name="Footer Placeholder 5">
            <a:extLst>
              <a:ext uri="{FF2B5EF4-FFF2-40B4-BE49-F238E27FC236}">
                <a16:creationId xmlns:a16="http://schemas.microsoft.com/office/drawing/2014/main" id="{6372D84C-303A-C4B6-4A69-BA7A6D575ECF}"/>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9C28C490-CD3C-8B4A-4F64-04C361FA6752}"/>
              </a:ext>
            </a:extLst>
          </p:cNvPr>
          <p:cNvSpPr>
            <a:spLocks noGrp="1"/>
          </p:cNvSpPr>
          <p:nvPr>
            <p:ph type="sldNum" sz="quarter" idx="12"/>
          </p:nvPr>
        </p:nvSpPr>
        <p:spPr/>
        <p:txBody>
          <a:bodyPr/>
          <a:lstStyle>
            <a:lvl1pPr>
              <a:defRPr/>
            </a:lvl1pPr>
          </a:lstStyle>
          <a:p>
            <a:pPr>
              <a:defRPr/>
            </a:pPr>
            <a:fld id="{18FC2223-640E-EA4B-8A8B-6AE1F14FD0D7}" type="slidenum">
              <a:rPr lang="en-US" altLang="en-US"/>
              <a:pPr>
                <a:defRPr/>
              </a:pPr>
              <a:t>‹#›</a:t>
            </a:fld>
            <a:endParaRPr lang="en-US" altLang="en-US"/>
          </a:p>
        </p:txBody>
      </p:sp>
    </p:spTree>
    <p:extLst>
      <p:ext uri="{BB962C8B-B14F-4D97-AF65-F5344CB8AC3E}">
        <p14:creationId xmlns:p14="http://schemas.microsoft.com/office/powerpoint/2010/main" val="2525835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B8CF03D1-3289-9217-F1E0-D222009E0F3C}"/>
              </a:ext>
            </a:extLst>
          </p:cNvPr>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09996" y="2174875"/>
            <a:ext cx="367072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09996" y="2751137"/>
            <a:ext cx="3687391" cy="3109913"/>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280" y="2174875"/>
            <a:ext cx="3670720"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280" y="2751137"/>
            <a:ext cx="3670720" cy="3109913"/>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a:extLst>
              <a:ext uri="{FF2B5EF4-FFF2-40B4-BE49-F238E27FC236}">
                <a16:creationId xmlns:a16="http://schemas.microsoft.com/office/drawing/2014/main" id="{0D78BA52-CDBC-1862-B41C-5BDC39314565}"/>
              </a:ext>
            </a:extLst>
          </p:cNvPr>
          <p:cNvSpPr>
            <a:spLocks noGrp="1"/>
          </p:cNvSpPr>
          <p:nvPr>
            <p:ph type="dt" sz="half" idx="10"/>
          </p:nvPr>
        </p:nvSpPr>
        <p:spPr/>
        <p:txBody>
          <a:bodyPr/>
          <a:lstStyle>
            <a:lvl1pPr>
              <a:defRPr/>
            </a:lvl1pPr>
          </a:lstStyle>
          <a:p>
            <a:pPr>
              <a:defRPr/>
            </a:pPr>
            <a:fld id="{5A64A542-BE00-284D-8A13-5DA92D9EF938}" type="datetimeFigureOut">
              <a:rPr lang="en-US" altLang="en-US"/>
              <a:pPr>
                <a:defRPr/>
              </a:pPr>
              <a:t>12/16/24</a:t>
            </a:fld>
            <a:endParaRPr lang="en-US" altLang="en-US"/>
          </a:p>
        </p:txBody>
      </p:sp>
      <p:sp>
        <p:nvSpPr>
          <p:cNvPr id="9" name="Footer Placeholder 7">
            <a:extLst>
              <a:ext uri="{FF2B5EF4-FFF2-40B4-BE49-F238E27FC236}">
                <a16:creationId xmlns:a16="http://schemas.microsoft.com/office/drawing/2014/main" id="{77E97BD1-DD31-96B8-1016-5E7D32F9415D}"/>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8">
            <a:extLst>
              <a:ext uri="{FF2B5EF4-FFF2-40B4-BE49-F238E27FC236}">
                <a16:creationId xmlns:a16="http://schemas.microsoft.com/office/drawing/2014/main" id="{9AB3DDC8-07A1-742F-8C81-54E74BE9B5FA}"/>
              </a:ext>
            </a:extLst>
          </p:cNvPr>
          <p:cNvSpPr>
            <a:spLocks noGrp="1"/>
          </p:cNvSpPr>
          <p:nvPr>
            <p:ph type="sldNum" sz="quarter" idx="12"/>
          </p:nvPr>
        </p:nvSpPr>
        <p:spPr/>
        <p:txBody>
          <a:bodyPr/>
          <a:lstStyle>
            <a:lvl1pPr>
              <a:defRPr/>
            </a:lvl1pPr>
          </a:lstStyle>
          <a:p>
            <a:pPr>
              <a:defRPr/>
            </a:pPr>
            <a:fld id="{47309A2C-01AD-7141-AD77-F948FC6ED2F9}" type="slidenum">
              <a:rPr lang="en-US" altLang="en-US"/>
              <a:pPr>
                <a:defRPr/>
              </a:pPr>
              <a:t>‹#›</a:t>
            </a:fld>
            <a:endParaRPr lang="en-US" altLang="en-US"/>
          </a:p>
        </p:txBody>
      </p:sp>
    </p:spTree>
    <p:extLst>
      <p:ext uri="{BB962C8B-B14F-4D97-AF65-F5344CB8AC3E}">
        <p14:creationId xmlns:p14="http://schemas.microsoft.com/office/powerpoint/2010/main" val="20380796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90B5A0AC-1728-2F58-4C4D-707D0FAE2962}"/>
              </a:ext>
            </a:extLst>
          </p:cNvPr>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2">
            <a:extLst>
              <a:ext uri="{FF2B5EF4-FFF2-40B4-BE49-F238E27FC236}">
                <a16:creationId xmlns:a16="http://schemas.microsoft.com/office/drawing/2014/main" id="{37B3C435-77BD-22ED-083C-29EF20D57CCA}"/>
              </a:ext>
            </a:extLst>
          </p:cNvPr>
          <p:cNvSpPr>
            <a:spLocks noGrp="1"/>
          </p:cNvSpPr>
          <p:nvPr>
            <p:ph type="dt" sz="half" idx="10"/>
          </p:nvPr>
        </p:nvSpPr>
        <p:spPr/>
        <p:txBody>
          <a:bodyPr/>
          <a:lstStyle>
            <a:lvl1pPr>
              <a:defRPr/>
            </a:lvl1pPr>
          </a:lstStyle>
          <a:p>
            <a:pPr>
              <a:defRPr/>
            </a:pPr>
            <a:fld id="{3AB0BD20-4B2D-5649-9CB8-D3B15A369A85}" type="datetimeFigureOut">
              <a:rPr lang="en-US" altLang="en-US"/>
              <a:pPr>
                <a:defRPr/>
              </a:pPr>
              <a:t>12/16/24</a:t>
            </a:fld>
            <a:endParaRPr lang="en-US" altLang="en-US"/>
          </a:p>
        </p:txBody>
      </p:sp>
      <p:sp>
        <p:nvSpPr>
          <p:cNvPr id="5" name="Footer Placeholder 3">
            <a:extLst>
              <a:ext uri="{FF2B5EF4-FFF2-40B4-BE49-F238E27FC236}">
                <a16:creationId xmlns:a16="http://schemas.microsoft.com/office/drawing/2014/main" id="{BBE705EB-2570-E002-E921-32D35BAC9E06}"/>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4">
            <a:extLst>
              <a:ext uri="{FF2B5EF4-FFF2-40B4-BE49-F238E27FC236}">
                <a16:creationId xmlns:a16="http://schemas.microsoft.com/office/drawing/2014/main" id="{CC3B62D2-C0FF-E4E0-BB0A-C12EEFB2FE78}"/>
              </a:ext>
            </a:extLst>
          </p:cNvPr>
          <p:cNvSpPr>
            <a:spLocks noGrp="1"/>
          </p:cNvSpPr>
          <p:nvPr>
            <p:ph type="sldNum" sz="quarter" idx="12"/>
          </p:nvPr>
        </p:nvSpPr>
        <p:spPr/>
        <p:txBody>
          <a:bodyPr/>
          <a:lstStyle>
            <a:lvl1pPr>
              <a:defRPr/>
            </a:lvl1pPr>
          </a:lstStyle>
          <a:p>
            <a:pPr>
              <a:defRPr/>
            </a:pPr>
            <a:fld id="{4E0014F1-D517-F343-BEBB-E76DBEB702AB}" type="slidenum">
              <a:rPr lang="en-US" altLang="en-US"/>
              <a:pPr>
                <a:defRPr/>
              </a:pPr>
              <a:t>‹#›</a:t>
            </a:fld>
            <a:endParaRPr lang="en-US" altLang="en-US"/>
          </a:p>
        </p:txBody>
      </p:sp>
    </p:spTree>
    <p:extLst>
      <p:ext uri="{BB962C8B-B14F-4D97-AF65-F5344CB8AC3E}">
        <p14:creationId xmlns:p14="http://schemas.microsoft.com/office/powerpoint/2010/main" val="1346088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DB436AAF-C379-2F07-722E-6733BF6B8F3F}"/>
              </a:ext>
            </a:extLst>
          </p:cNvPr>
          <p:cNvSpPr>
            <a:spLocks noGrp="1"/>
          </p:cNvSpPr>
          <p:nvPr>
            <p:ph type="ftr" sz="quarter" idx="10"/>
          </p:nvPr>
        </p:nvSpPr>
        <p:spPr/>
        <p:txBody>
          <a:bodyPr/>
          <a:lstStyle>
            <a:lvl1pPr>
              <a:defRPr/>
            </a:lvl1pPr>
          </a:lstStyle>
          <a:p>
            <a:pPr>
              <a:defRPr/>
            </a:pPr>
            <a:endParaRPr lang="en-US"/>
          </a:p>
        </p:txBody>
      </p:sp>
      <p:sp>
        <p:nvSpPr>
          <p:cNvPr id="3" name="Date Placeholder 3">
            <a:extLst>
              <a:ext uri="{FF2B5EF4-FFF2-40B4-BE49-F238E27FC236}">
                <a16:creationId xmlns:a16="http://schemas.microsoft.com/office/drawing/2014/main" id="{64AAB0CB-0D7F-6869-4544-D904C9DC9263}"/>
              </a:ext>
            </a:extLst>
          </p:cNvPr>
          <p:cNvSpPr>
            <a:spLocks noGrp="1"/>
          </p:cNvSpPr>
          <p:nvPr>
            <p:ph type="dt" sz="half" idx="11"/>
          </p:nvPr>
        </p:nvSpPr>
        <p:spPr/>
        <p:txBody>
          <a:bodyPr/>
          <a:lstStyle>
            <a:lvl1pPr>
              <a:defRPr/>
            </a:lvl1pPr>
          </a:lstStyle>
          <a:p>
            <a:pPr>
              <a:defRPr/>
            </a:pPr>
            <a:fld id="{2A124509-7A89-3F48-A348-8DD414333905}" type="datetimeFigureOut">
              <a:rPr lang="en-US" altLang="en-US"/>
              <a:pPr>
                <a:defRPr/>
              </a:pPr>
              <a:t>12/16/24</a:t>
            </a:fld>
            <a:endParaRPr lang="en-US" altLang="en-US"/>
          </a:p>
        </p:txBody>
      </p:sp>
      <p:sp>
        <p:nvSpPr>
          <p:cNvPr id="4" name="Slide Number Placeholder 5">
            <a:extLst>
              <a:ext uri="{FF2B5EF4-FFF2-40B4-BE49-F238E27FC236}">
                <a16:creationId xmlns:a16="http://schemas.microsoft.com/office/drawing/2014/main" id="{6F0A0E0E-D665-BCF3-5E4F-E55359EEC208}"/>
              </a:ext>
            </a:extLst>
          </p:cNvPr>
          <p:cNvSpPr>
            <a:spLocks noGrp="1"/>
          </p:cNvSpPr>
          <p:nvPr>
            <p:ph type="sldNum" sz="quarter" idx="12"/>
          </p:nvPr>
        </p:nvSpPr>
        <p:spPr/>
        <p:txBody>
          <a:bodyPr/>
          <a:lstStyle>
            <a:lvl1pPr>
              <a:defRPr/>
            </a:lvl1pPr>
          </a:lstStyle>
          <a:p>
            <a:pPr>
              <a:defRPr/>
            </a:pPr>
            <a:fld id="{82875C69-D71D-6745-A141-1955B2D45E89}" type="slidenum">
              <a:rPr lang="en-US" altLang="en-US"/>
              <a:pPr>
                <a:defRPr/>
              </a:pPr>
              <a:t>‹#›</a:t>
            </a:fld>
            <a:endParaRPr lang="en-US" altLang="en-US"/>
          </a:p>
        </p:txBody>
      </p:sp>
    </p:spTree>
    <p:extLst>
      <p:ext uri="{BB962C8B-B14F-4D97-AF65-F5344CB8AC3E}">
        <p14:creationId xmlns:p14="http://schemas.microsoft.com/office/powerpoint/2010/main" val="1975604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AF264E2E-803F-F993-D7F6-EDC154811385}"/>
              </a:ext>
            </a:extLst>
          </p:cNvPr>
          <p:cNvSpPr>
            <a:spLocks noChangeAspect="1"/>
          </p:cNvSpPr>
          <p:nvPr/>
        </p:nvSpPr>
        <p:spPr bwMode="auto">
          <a:xfrm>
            <a:off x="804863" y="446086"/>
            <a:ext cx="2660650"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446088"/>
            <a:ext cx="2660650" cy="1618396"/>
          </a:xfrm>
        </p:spPr>
        <p:txBody>
          <a:bodyPr/>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641724" y="446087"/>
            <a:ext cx="4689475" cy="5414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04863" y="2260737"/>
            <a:ext cx="2660650"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a:extLst>
              <a:ext uri="{FF2B5EF4-FFF2-40B4-BE49-F238E27FC236}">
                <a16:creationId xmlns:a16="http://schemas.microsoft.com/office/drawing/2014/main" id="{3DD3073C-AD67-62C3-317C-789AC394415D}"/>
              </a:ext>
            </a:extLst>
          </p:cNvPr>
          <p:cNvSpPr>
            <a:spLocks noGrp="1"/>
          </p:cNvSpPr>
          <p:nvPr>
            <p:ph type="dt" sz="half" idx="10"/>
          </p:nvPr>
        </p:nvSpPr>
        <p:spPr/>
        <p:txBody>
          <a:bodyPr/>
          <a:lstStyle>
            <a:lvl1pPr>
              <a:defRPr/>
            </a:lvl1pPr>
          </a:lstStyle>
          <a:p>
            <a:pPr>
              <a:defRPr/>
            </a:pPr>
            <a:fld id="{20C2D658-19AF-954C-8D9B-98D3A4F2455D}" type="datetimeFigureOut">
              <a:rPr lang="en-US" altLang="en-US"/>
              <a:pPr>
                <a:defRPr/>
              </a:pPr>
              <a:t>12/16/24</a:t>
            </a:fld>
            <a:endParaRPr lang="en-US" altLang="en-US"/>
          </a:p>
        </p:txBody>
      </p:sp>
      <p:sp>
        <p:nvSpPr>
          <p:cNvPr id="7" name="Footer Placeholder 5">
            <a:extLst>
              <a:ext uri="{FF2B5EF4-FFF2-40B4-BE49-F238E27FC236}">
                <a16:creationId xmlns:a16="http://schemas.microsoft.com/office/drawing/2014/main" id="{CF926C90-0F12-1840-B341-0CDE7C027EFC}"/>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3AF7FAFA-B9E2-A3CC-C947-FB5A7F283D40}"/>
              </a:ext>
            </a:extLst>
          </p:cNvPr>
          <p:cNvSpPr>
            <a:spLocks noGrp="1"/>
          </p:cNvSpPr>
          <p:nvPr>
            <p:ph type="sldNum" sz="quarter" idx="12"/>
          </p:nvPr>
        </p:nvSpPr>
        <p:spPr/>
        <p:txBody>
          <a:bodyPr/>
          <a:lstStyle>
            <a:lvl1pPr>
              <a:defRPr/>
            </a:lvl1pPr>
          </a:lstStyle>
          <a:p>
            <a:pPr>
              <a:defRPr/>
            </a:pPr>
            <a:fld id="{18CC0BBB-7DAD-2243-8FA1-6D4C16AA6D4F}" type="slidenum">
              <a:rPr lang="en-US" altLang="en-US"/>
              <a:pPr>
                <a:defRPr/>
              </a:pPr>
              <a:t>‹#›</a:t>
            </a:fld>
            <a:endParaRPr lang="en-US" altLang="en-US"/>
          </a:p>
        </p:txBody>
      </p:sp>
    </p:spTree>
    <p:extLst>
      <p:ext uri="{BB962C8B-B14F-4D97-AF65-F5344CB8AC3E}">
        <p14:creationId xmlns:p14="http://schemas.microsoft.com/office/powerpoint/2010/main" val="861744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9996" y="727521"/>
            <a:ext cx="3501548" cy="1617163"/>
          </a:xfrm>
        </p:spPr>
        <p:txBody>
          <a:bodyPr>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4573588" y="0"/>
            <a:ext cx="4570412"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bodyPr>
          <a:lstStyle>
            <a:lvl1pPr algn="ctr">
              <a:buFontTx/>
              <a:buNone/>
              <a:defRPr sz="1400"/>
            </a:lvl1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809996" y="2344684"/>
            <a:ext cx="3501548" cy="3516365"/>
          </a:xfrm>
        </p:spPr>
        <p:txBody>
          <a:bodyPr anchor="t"/>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4">
            <a:extLst>
              <a:ext uri="{FF2B5EF4-FFF2-40B4-BE49-F238E27FC236}">
                <a16:creationId xmlns:a16="http://schemas.microsoft.com/office/drawing/2014/main" id="{52381420-3EBA-25F4-D1CF-6BB44BC6AD64}"/>
              </a:ext>
            </a:extLst>
          </p:cNvPr>
          <p:cNvSpPr>
            <a:spLocks noGrp="1"/>
          </p:cNvSpPr>
          <p:nvPr>
            <p:ph type="dt" sz="half" idx="14"/>
          </p:nvPr>
        </p:nvSpPr>
        <p:spPr>
          <a:xfrm>
            <a:off x="2914650" y="6042025"/>
            <a:ext cx="731838" cy="365125"/>
          </a:xfrm>
        </p:spPr>
        <p:txBody>
          <a:bodyPr/>
          <a:lstStyle>
            <a:lvl1pPr>
              <a:defRPr/>
            </a:lvl1pPr>
          </a:lstStyle>
          <a:p>
            <a:pPr>
              <a:defRPr/>
            </a:pPr>
            <a:fld id="{778C5B54-CC00-FD4F-B4B1-A43A5766F6F7}" type="datetimeFigureOut">
              <a:rPr lang="en-US" altLang="en-US"/>
              <a:pPr>
                <a:defRPr/>
              </a:pPr>
              <a:t>12/16/24</a:t>
            </a:fld>
            <a:endParaRPr lang="en-US" altLang="en-US"/>
          </a:p>
        </p:txBody>
      </p:sp>
      <p:sp>
        <p:nvSpPr>
          <p:cNvPr id="5" name="Footer Placeholder 5">
            <a:extLst>
              <a:ext uri="{FF2B5EF4-FFF2-40B4-BE49-F238E27FC236}">
                <a16:creationId xmlns:a16="http://schemas.microsoft.com/office/drawing/2014/main" id="{326A6376-DE48-B026-3F59-D2E010D6E34B}"/>
              </a:ext>
            </a:extLst>
          </p:cNvPr>
          <p:cNvSpPr>
            <a:spLocks noGrp="1"/>
          </p:cNvSpPr>
          <p:nvPr>
            <p:ph type="ftr" sz="quarter" idx="15"/>
          </p:nvPr>
        </p:nvSpPr>
        <p:spPr>
          <a:xfrm>
            <a:off x="442913" y="6042025"/>
            <a:ext cx="2471737" cy="365125"/>
          </a:xfrm>
        </p:spPr>
        <p:txBody>
          <a:bodyPr/>
          <a:lstStyle>
            <a:lvl1pPr>
              <a:defRPr/>
            </a:lvl1pPr>
          </a:lstStyle>
          <a:p>
            <a:pPr>
              <a:defRPr/>
            </a:pPr>
            <a:endParaRPr lang="en-US"/>
          </a:p>
        </p:txBody>
      </p:sp>
      <p:sp>
        <p:nvSpPr>
          <p:cNvPr id="6" name="Slide Number Placeholder 6">
            <a:extLst>
              <a:ext uri="{FF2B5EF4-FFF2-40B4-BE49-F238E27FC236}">
                <a16:creationId xmlns:a16="http://schemas.microsoft.com/office/drawing/2014/main" id="{5D89ABB7-BE71-A429-CCDD-9ED507110334}"/>
              </a:ext>
            </a:extLst>
          </p:cNvPr>
          <p:cNvSpPr>
            <a:spLocks noGrp="1"/>
          </p:cNvSpPr>
          <p:nvPr>
            <p:ph type="sldNum" sz="quarter" idx="16"/>
          </p:nvPr>
        </p:nvSpPr>
        <p:spPr>
          <a:xfrm>
            <a:off x="3646488" y="5916613"/>
            <a:ext cx="796925" cy="490537"/>
          </a:xfrm>
        </p:spPr>
        <p:txBody>
          <a:bodyPr/>
          <a:lstStyle>
            <a:lvl1pPr>
              <a:defRPr/>
            </a:lvl1pPr>
          </a:lstStyle>
          <a:p>
            <a:pPr>
              <a:defRPr/>
            </a:pPr>
            <a:fld id="{AF64ABCE-FD03-BF4D-A17D-9F5CA9A1319E}" type="slidenum">
              <a:rPr lang="en-US" altLang="en-US"/>
              <a:pPr>
                <a:defRPr/>
              </a:pPr>
              <a:t>‹#›</a:t>
            </a:fld>
            <a:endParaRPr lang="en-US" altLang="en-US"/>
          </a:p>
        </p:txBody>
      </p:sp>
    </p:spTree>
    <p:extLst>
      <p:ext uri="{BB962C8B-B14F-4D97-AF65-F5344CB8AC3E}">
        <p14:creationId xmlns:p14="http://schemas.microsoft.com/office/powerpoint/2010/main" val="360950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E623DF-5E5C-09AB-2AAD-E3F887998E17}"/>
              </a:ext>
            </a:extLst>
          </p:cNvPr>
          <p:cNvSpPr>
            <a:spLocks noGrp="1"/>
          </p:cNvSpPr>
          <p:nvPr>
            <p:ph type="title"/>
          </p:nvPr>
        </p:nvSpPr>
        <p:spPr>
          <a:xfrm>
            <a:off x="809625" y="447675"/>
            <a:ext cx="7524750" cy="969963"/>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8E27E0B-0A10-6B3E-3CBD-2E38E3040679}"/>
              </a:ext>
            </a:extLst>
          </p:cNvPr>
          <p:cNvSpPr>
            <a:spLocks noGrp="1"/>
          </p:cNvSpPr>
          <p:nvPr>
            <p:ph type="body" idx="1"/>
          </p:nvPr>
        </p:nvSpPr>
        <p:spPr>
          <a:xfrm>
            <a:off x="809625" y="2184400"/>
            <a:ext cx="7524750" cy="3675063"/>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E7227624-268C-BB6A-DE7A-7D2D3FC73EBE}"/>
              </a:ext>
            </a:extLst>
          </p:cNvPr>
          <p:cNvSpPr>
            <a:spLocks noGrp="1"/>
          </p:cNvSpPr>
          <p:nvPr>
            <p:ph type="ftr" sz="quarter" idx="3"/>
          </p:nvPr>
        </p:nvSpPr>
        <p:spPr>
          <a:xfrm>
            <a:off x="442913" y="6042025"/>
            <a:ext cx="6289675" cy="365125"/>
          </a:xfrm>
          <a:prstGeom prst="rect">
            <a:avLst/>
          </a:prstGeom>
        </p:spPr>
        <p:txBody>
          <a:bodyPr vert="horz" lIns="91440" tIns="45720" rIns="91440" bIns="45720" rtlCol="0" anchor="b"/>
          <a:lstStyle>
            <a:lvl1pPr algn="l" eaLnBrk="1" fontAlgn="auto" hangingPunct="1">
              <a:spcBef>
                <a:spcPts val="0"/>
              </a:spcBef>
              <a:spcAft>
                <a:spcPts val="0"/>
              </a:spcAft>
              <a:defRPr sz="900">
                <a:solidFill>
                  <a:schemeClr val="tx1"/>
                </a:solidFill>
                <a:latin typeface="+mn-lt"/>
              </a:defRPr>
            </a:lvl1pPr>
          </a:lstStyle>
          <a:p>
            <a:pPr>
              <a:defRPr/>
            </a:pPr>
            <a:endParaRPr lang="en-US"/>
          </a:p>
        </p:txBody>
      </p:sp>
      <p:sp>
        <p:nvSpPr>
          <p:cNvPr id="4" name="Date Placeholder 3">
            <a:extLst>
              <a:ext uri="{FF2B5EF4-FFF2-40B4-BE49-F238E27FC236}">
                <a16:creationId xmlns:a16="http://schemas.microsoft.com/office/drawing/2014/main" id="{A5F777EA-AD5D-C555-EAB5-B8ABD4E3645B}"/>
              </a:ext>
            </a:extLst>
          </p:cNvPr>
          <p:cNvSpPr>
            <a:spLocks noGrp="1"/>
          </p:cNvSpPr>
          <p:nvPr>
            <p:ph type="dt" sz="half" idx="2"/>
          </p:nvPr>
        </p:nvSpPr>
        <p:spPr>
          <a:xfrm>
            <a:off x="6911975" y="6042025"/>
            <a:ext cx="992188" cy="365125"/>
          </a:xfrm>
          <a:prstGeom prst="rect">
            <a:avLst/>
          </a:prstGeom>
        </p:spPr>
        <p:txBody>
          <a:bodyPr vert="horz" lIns="91440" tIns="45720" rIns="91440" bIns="45720" rtlCol="0" anchor="b"/>
          <a:lstStyle>
            <a:lvl1pPr algn="r" eaLnBrk="1" fontAlgn="auto" hangingPunct="1">
              <a:spcBef>
                <a:spcPts val="0"/>
              </a:spcBef>
              <a:spcAft>
                <a:spcPts val="0"/>
              </a:spcAft>
              <a:defRPr sz="900" smtClean="0">
                <a:solidFill>
                  <a:schemeClr val="tx1"/>
                </a:solidFill>
                <a:latin typeface="+mn-lt"/>
              </a:defRPr>
            </a:lvl1pPr>
          </a:lstStyle>
          <a:p>
            <a:pPr>
              <a:defRPr/>
            </a:pPr>
            <a:fld id="{239B6750-51EF-434B-953C-A34770BF45D5}" type="datetimeFigureOut">
              <a:rPr lang="en-US" altLang="en-US"/>
              <a:pPr>
                <a:defRPr/>
              </a:pPr>
              <a:t>12/16/24</a:t>
            </a:fld>
            <a:endParaRPr lang="en-US" altLang="en-US"/>
          </a:p>
        </p:txBody>
      </p:sp>
      <p:sp>
        <p:nvSpPr>
          <p:cNvPr id="6" name="Slide Number Placeholder 5">
            <a:extLst>
              <a:ext uri="{FF2B5EF4-FFF2-40B4-BE49-F238E27FC236}">
                <a16:creationId xmlns:a16="http://schemas.microsoft.com/office/drawing/2014/main" id="{83C4B68A-666D-97E3-7A01-ABD82A741BA7}"/>
              </a:ext>
            </a:extLst>
          </p:cNvPr>
          <p:cNvSpPr>
            <a:spLocks noGrp="1"/>
          </p:cNvSpPr>
          <p:nvPr>
            <p:ph type="sldNum" sz="quarter" idx="4"/>
          </p:nvPr>
        </p:nvSpPr>
        <p:spPr>
          <a:xfrm>
            <a:off x="7904163" y="5916613"/>
            <a:ext cx="796925" cy="490537"/>
          </a:xfrm>
          <a:prstGeom prst="rect">
            <a:avLst/>
          </a:prstGeom>
        </p:spPr>
        <p:txBody>
          <a:bodyPr vert="horz" lIns="91440" tIns="45720" rIns="91440" bIns="10800" rtlCol="0" anchor="b"/>
          <a:lstStyle>
            <a:lvl1pPr algn="r" eaLnBrk="1" fontAlgn="auto" hangingPunct="1">
              <a:spcBef>
                <a:spcPts val="0"/>
              </a:spcBef>
              <a:spcAft>
                <a:spcPts val="0"/>
              </a:spcAft>
              <a:defRPr sz="2000" smtClean="0">
                <a:solidFill>
                  <a:schemeClr val="accent1"/>
                </a:solidFill>
                <a:latin typeface="+mn-lt"/>
              </a:defRPr>
            </a:lvl1pPr>
          </a:lstStyle>
          <a:p>
            <a:pPr>
              <a:defRPr/>
            </a:pPr>
            <a:fld id="{CA03F346-4BAC-D84D-9786-9D4AE13C652E}" type="slidenum">
              <a:rPr lang="en-US" altLang="en-US"/>
              <a:pPr>
                <a:defRPr/>
              </a:pPr>
              <a:t>‹#›</a:t>
            </a:fld>
            <a:endParaRPr lang="en-US" altLang="en-US"/>
          </a:p>
        </p:txBody>
      </p:sp>
    </p:spTree>
  </p:cSld>
  <p:clrMap bg1="dk1" tx1="lt1" bg2="dk2" tx2="lt2" accent1="accent1" accent2="accent2" accent3="accent3" accent4="accent4" accent5="accent5" accent6="accent6" hlink="hlink" folHlink="folHlink"/>
  <p:sldLayoutIdLst>
    <p:sldLayoutId id="2147484094" r:id="rId1"/>
    <p:sldLayoutId id="2147484095" r:id="rId2"/>
    <p:sldLayoutId id="2147484096" r:id="rId3"/>
    <p:sldLayoutId id="2147484097" r:id="rId4"/>
    <p:sldLayoutId id="2147484098" r:id="rId5"/>
    <p:sldLayoutId id="2147484099" r:id="rId6"/>
    <p:sldLayoutId id="2147484092" r:id="rId7"/>
    <p:sldLayoutId id="2147484100" r:id="rId8"/>
    <p:sldLayoutId id="2147484101" r:id="rId9"/>
    <p:sldLayoutId id="2147484093" r:id="rId10"/>
    <p:sldLayoutId id="2147484102" r:id="rId11"/>
    <p:sldLayoutId id="2147484103" r:id="rId12"/>
    <p:sldLayoutId id="2147484104" r:id="rId13"/>
    <p:sldLayoutId id="2147484105" r:id="rId14"/>
  </p:sldLayoutIdLst>
  <p:txStyles>
    <p:titleStyle>
      <a:lvl1pPr algn="l" defTabSz="457200" rtl="0" eaLnBrk="1" fontAlgn="base" hangingPunct="1">
        <a:spcBef>
          <a:spcPct val="0"/>
        </a:spcBef>
        <a:spcAft>
          <a:spcPct val="0"/>
        </a:spcAft>
        <a:defRPr sz="4000" b="1" kern="1200">
          <a:solidFill>
            <a:srgbClr val="FEFEFE"/>
          </a:solidFill>
          <a:latin typeface="+mj-lt"/>
          <a:ea typeface="Trebuchet MS" panose="020B0703020202090204" pitchFamily="34" charset="0"/>
          <a:cs typeface="Trebuchet MS"/>
        </a:defRPr>
      </a:lvl1pPr>
      <a:lvl2pPr algn="l" defTabSz="457200" rtl="0" eaLnBrk="1" fontAlgn="base" hangingPunct="1">
        <a:spcBef>
          <a:spcPct val="0"/>
        </a:spcBef>
        <a:spcAft>
          <a:spcPct val="0"/>
        </a:spcAft>
        <a:defRPr sz="4000" b="1">
          <a:solidFill>
            <a:srgbClr val="FEFEFE"/>
          </a:solidFill>
          <a:latin typeface="Century Gothic" panose="020B0502020202020204" pitchFamily="34" charset="0"/>
          <a:ea typeface="Trebuchet MS" panose="020B0703020202090204" pitchFamily="34" charset="0"/>
          <a:cs typeface="Trebuchet MS" panose="020B0703020202090204" pitchFamily="34" charset="0"/>
        </a:defRPr>
      </a:lvl2pPr>
      <a:lvl3pPr algn="l" defTabSz="457200" rtl="0" eaLnBrk="1" fontAlgn="base" hangingPunct="1">
        <a:spcBef>
          <a:spcPct val="0"/>
        </a:spcBef>
        <a:spcAft>
          <a:spcPct val="0"/>
        </a:spcAft>
        <a:defRPr sz="4000" b="1">
          <a:solidFill>
            <a:srgbClr val="FEFEFE"/>
          </a:solidFill>
          <a:latin typeface="Century Gothic" panose="020B0502020202020204" pitchFamily="34" charset="0"/>
          <a:ea typeface="Trebuchet MS" panose="020B0703020202090204" pitchFamily="34" charset="0"/>
          <a:cs typeface="Trebuchet MS" panose="020B0703020202090204" pitchFamily="34" charset="0"/>
        </a:defRPr>
      </a:lvl3pPr>
      <a:lvl4pPr algn="l" defTabSz="457200" rtl="0" eaLnBrk="1" fontAlgn="base" hangingPunct="1">
        <a:spcBef>
          <a:spcPct val="0"/>
        </a:spcBef>
        <a:spcAft>
          <a:spcPct val="0"/>
        </a:spcAft>
        <a:defRPr sz="4000" b="1">
          <a:solidFill>
            <a:srgbClr val="FEFEFE"/>
          </a:solidFill>
          <a:latin typeface="Century Gothic" panose="020B0502020202020204" pitchFamily="34" charset="0"/>
          <a:ea typeface="Trebuchet MS" panose="020B0703020202090204" pitchFamily="34" charset="0"/>
          <a:cs typeface="Trebuchet MS" panose="020B0703020202090204" pitchFamily="34" charset="0"/>
        </a:defRPr>
      </a:lvl4pPr>
      <a:lvl5pPr algn="l" defTabSz="457200" rtl="0" eaLnBrk="1" fontAlgn="base" hangingPunct="1">
        <a:spcBef>
          <a:spcPct val="0"/>
        </a:spcBef>
        <a:spcAft>
          <a:spcPct val="0"/>
        </a:spcAft>
        <a:defRPr sz="4000" b="1">
          <a:solidFill>
            <a:srgbClr val="FEFEFE"/>
          </a:solidFill>
          <a:latin typeface="Century Gothic" panose="020B0502020202020204" pitchFamily="34" charset="0"/>
          <a:ea typeface="Trebuchet MS" panose="020B0703020202090204" pitchFamily="34" charset="0"/>
          <a:cs typeface="Trebuchet MS" panose="020B070302020209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fontAlgn="base" hangingPunct="1">
        <a:spcBef>
          <a:spcPct val="20000"/>
        </a:spcBef>
        <a:spcAft>
          <a:spcPts val="600"/>
        </a:spcAft>
        <a:buClr>
          <a:schemeClr val="accent1"/>
        </a:buClr>
        <a:buFont typeface="Wingdings 2" pitchFamily="2" charset="2"/>
        <a:buChar char=""/>
        <a:defRPr kern="1200">
          <a:solidFill>
            <a:schemeClr val="tx1"/>
          </a:solidFill>
          <a:latin typeface="+mn-lt"/>
          <a:ea typeface="+mn-ea"/>
          <a:cs typeface="+mn-cs"/>
        </a:defRPr>
      </a:lvl1pPr>
      <a:lvl2pPr marL="742950" indent="-285750" algn="l" defTabSz="457200" rtl="0" eaLnBrk="1" fontAlgn="base" hangingPunct="1">
        <a:spcBef>
          <a:spcPct val="20000"/>
        </a:spcBef>
        <a:spcAft>
          <a:spcPts val="600"/>
        </a:spcAft>
        <a:buClr>
          <a:schemeClr val="accent1"/>
        </a:buClr>
        <a:buFont typeface="Wingdings 2" pitchFamily="2" charset="2"/>
        <a:buChar char=""/>
        <a:defRPr sz="1600" kern="1200">
          <a:solidFill>
            <a:schemeClr val="tx1"/>
          </a:solidFill>
          <a:latin typeface="+mn-lt"/>
          <a:ea typeface="+mn-ea"/>
          <a:cs typeface="+mn-cs"/>
        </a:defRPr>
      </a:lvl2pPr>
      <a:lvl3pPr marL="1143000" indent="-228600" algn="l" defTabSz="457200" rtl="0" eaLnBrk="1" fontAlgn="base" hangingPunct="1">
        <a:spcBef>
          <a:spcPct val="20000"/>
        </a:spcBef>
        <a:spcAft>
          <a:spcPts val="600"/>
        </a:spcAft>
        <a:buClr>
          <a:schemeClr val="accent1"/>
        </a:buClr>
        <a:buFont typeface="Wingdings 2" pitchFamily="2" charset="2"/>
        <a:buChar char=""/>
        <a:defRPr sz="1400" kern="1200">
          <a:solidFill>
            <a:schemeClr val="tx1"/>
          </a:solidFill>
          <a:latin typeface="+mn-lt"/>
          <a:ea typeface="+mn-ea"/>
          <a:cs typeface="+mn-cs"/>
        </a:defRPr>
      </a:lvl3pPr>
      <a:lvl4pPr marL="1600200" indent="-228600" algn="l" defTabSz="457200" rtl="0" eaLnBrk="1" fontAlgn="base" hangingPunct="1">
        <a:spcBef>
          <a:spcPct val="20000"/>
        </a:spcBef>
        <a:spcAft>
          <a:spcPts val="600"/>
        </a:spcAft>
        <a:buClr>
          <a:schemeClr val="accent1"/>
        </a:buClr>
        <a:buFont typeface="Wingdings 2" pitchFamily="2" charset="2"/>
        <a:buChar char=""/>
        <a:defRPr sz="1200" kern="1200">
          <a:solidFill>
            <a:schemeClr val="tx1"/>
          </a:solidFill>
          <a:latin typeface="+mn-lt"/>
          <a:ea typeface="+mn-ea"/>
          <a:cs typeface="+mn-cs"/>
        </a:defRPr>
      </a:lvl4pPr>
      <a:lvl5pPr marL="2057400" indent="-228600" algn="l" defTabSz="457200" rtl="0" eaLnBrk="1" fontAlgn="base" hangingPunct="1">
        <a:spcBef>
          <a:spcPct val="20000"/>
        </a:spcBef>
        <a:spcAft>
          <a:spcPts val="600"/>
        </a:spcAft>
        <a:buClr>
          <a:schemeClr val="accent1"/>
        </a:buClr>
        <a:buFont typeface="Wingdings 2" pitchFamily="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cdc.gov/ncbddd/actearly/milestones/index.html" TargetMode="External"/><Relationship Id="rId2" Type="http://schemas.openxmlformats.org/officeDocument/2006/relationships/hyperlink" Target="https://www.cdss.ca.gov/inforesources/ihss/training-academy"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hyperlink" Target="http://www.dss.cahwnet.gov/lettersnotices/PG1011.htm" TargetMode="External"/><Relationship Id="rId2" Type="http://schemas.openxmlformats.org/officeDocument/2006/relationships/hyperlink" Target="http://www.dss.cahwnet.gov/lettersnotices/PG931.htm"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ssa.gov/pubs/EN-05-10026.pdf" TargetMode="External"/><Relationship Id="rId2" Type="http://schemas.openxmlformats.org/officeDocument/2006/relationships/hyperlink" Target="https://www.ssa.gov/disability/professionals/bluebook/ChildhoodListings.h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ubtitle 2">
            <a:extLst>
              <a:ext uri="{FF2B5EF4-FFF2-40B4-BE49-F238E27FC236}">
                <a16:creationId xmlns:a16="http://schemas.microsoft.com/office/drawing/2014/main" id="{68A7FCB6-103C-15F4-5205-CAA8A630D16E}"/>
              </a:ext>
            </a:extLst>
          </p:cNvPr>
          <p:cNvSpPr>
            <a:spLocks noGrp="1"/>
          </p:cNvSpPr>
          <p:nvPr>
            <p:ph type="subTitle" idx="1"/>
          </p:nvPr>
        </p:nvSpPr>
        <p:spPr>
          <a:xfrm>
            <a:off x="0" y="627127"/>
            <a:ext cx="9143999" cy="6230873"/>
          </a:xfrm>
        </p:spPr>
        <p:style>
          <a:lnRef idx="0">
            <a:schemeClr val="accent1"/>
          </a:lnRef>
          <a:fillRef idx="3">
            <a:schemeClr val="accent1"/>
          </a:fillRef>
          <a:effectRef idx="3">
            <a:schemeClr val="accent1"/>
          </a:effectRef>
          <a:fontRef idx="minor">
            <a:schemeClr val="lt1"/>
          </a:fontRef>
        </p:style>
        <p:txBody>
          <a:bodyPr>
            <a:normAutofit/>
          </a:bodyPr>
          <a:lstStyle/>
          <a:p>
            <a:pPr algn="ctr" fontAlgn="auto">
              <a:defRPr/>
            </a:pPr>
            <a:endParaRPr lang="en-US" sz="3900" b="1" dirty="0">
              <a:solidFill>
                <a:schemeClr val="bg1"/>
              </a:solidFill>
              <a:cs typeface="Arial Black" panose="020B0604020202020204" pitchFamily="34" charset="0"/>
            </a:endParaRPr>
          </a:p>
          <a:p>
            <a:pPr algn="ctr" fontAlgn="auto">
              <a:defRPr/>
            </a:pPr>
            <a:r>
              <a:rPr lang="en-US" sz="4000" b="1" i="0" u="none" strike="noStrike" dirty="0">
                <a:solidFill>
                  <a:srgbClr val="000000"/>
                </a:solidFill>
                <a:effectLst/>
                <a:latin typeface="+mj-lt"/>
              </a:rPr>
              <a:t>In Home Supportive Services (IHSS) For Children</a:t>
            </a:r>
            <a:endParaRPr lang="en-US" sz="4000" b="1" dirty="0">
              <a:solidFill>
                <a:schemeClr val="bg1"/>
              </a:solidFill>
              <a:latin typeface="+mj-lt"/>
            </a:endParaRPr>
          </a:p>
          <a:p>
            <a:pPr algn="ctr" fontAlgn="auto">
              <a:defRPr/>
            </a:pPr>
            <a:r>
              <a:rPr lang="en-US" sz="3600" b="1" dirty="0">
                <a:solidFill>
                  <a:schemeClr val="bg1"/>
                </a:solidFill>
                <a:latin typeface="+mj-lt"/>
                <a:cs typeface="Arial Black" panose="020B0604020202020204" pitchFamily="34" charset="0"/>
              </a:rPr>
              <a:t>Presented by</a:t>
            </a:r>
            <a:endParaRPr lang="en-US" sz="3600" b="1" dirty="0">
              <a:solidFill>
                <a:schemeClr val="bg1"/>
              </a:solidFill>
              <a:cs typeface="Arial Black" panose="020B0604020202020204" pitchFamily="34" charset="0"/>
            </a:endParaRPr>
          </a:p>
          <a:p>
            <a:pPr indent="-228600" algn="ctr" fontAlgn="auto">
              <a:buFont typeface="Arial" panose="020B0604020202020204" pitchFamily="34" charset="0"/>
              <a:buChar char="•"/>
              <a:defRPr/>
            </a:pPr>
            <a:r>
              <a:rPr lang="en-US" sz="2600" b="1" dirty="0">
                <a:solidFill>
                  <a:schemeClr val="bg1"/>
                </a:solidFill>
                <a:cs typeface="Arial Black" panose="020B0604020202020204" pitchFamily="34" charset="0"/>
              </a:rPr>
              <a:t>Grace </a:t>
            </a:r>
            <a:r>
              <a:rPr lang="en-US" sz="2600" b="1" dirty="0" err="1">
                <a:solidFill>
                  <a:schemeClr val="bg1"/>
                </a:solidFill>
                <a:cs typeface="Arial Black" panose="020B0604020202020204" pitchFamily="34" charset="0"/>
              </a:rPr>
              <a:t>Galligher</a:t>
            </a:r>
            <a:r>
              <a:rPr lang="en-US" sz="2600" b="1" dirty="0">
                <a:solidFill>
                  <a:schemeClr val="bg1"/>
                </a:solidFill>
                <a:cs typeface="Arial Black" panose="020B0604020202020204" pitchFamily="34" charset="0"/>
              </a:rPr>
              <a:t>, Directing Attorney and </a:t>
            </a:r>
          </a:p>
          <a:p>
            <a:pPr indent="-228600" algn="ctr" fontAlgn="auto">
              <a:buFont typeface="Arial" panose="020B0604020202020204" pitchFamily="34" charset="0"/>
              <a:buChar char="•"/>
              <a:defRPr/>
            </a:pPr>
            <a:r>
              <a:rPr lang="en-US" sz="2600" b="1" dirty="0">
                <a:solidFill>
                  <a:schemeClr val="bg1"/>
                </a:solidFill>
                <a:cs typeface="Arial Black" panose="020B0604020202020204" pitchFamily="34" charset="0"/>
              </a:rPr>
              <a:t>Daphne Macklin, Researcher </a:t>
            </a:r>
          </a:p>
          <a:p>
            <a:pPr indent="-228600" algn="ctr" fontAlgn="auto">
              <a:buFont typeface="Arial" panose="020B0604020202020204" pitchFamily="34" charset="0"/>
              <a:buChar char="•"/>
              <a:defRPr/>
            </a:pPr>
            <a:r>
              <a:rPr lang="en-US" sz="2600" b="1" dirty="0">
                <a:solidFill>
                  <a:schemeClr val="bg1"/>
                </a:solidFill>
                <a:cs typeface="Arial Black" panose="020B0604020202020204" pitchFamily="34" charset="0"/>
              </a:rPr>
              <a:t>Coalition of California Welfare Rights Organizations</a:t>
            </a:r>
          </a:p>
          <a:p>
            <a:pPr indent="-228600" algn="ctr" fontAlgn="auto">
              <a:buFont typeface="Arial" panose="020B0604020202020204" pitchFamily="34" charset="0"/>
              <a:buChar char="•"/>
              <a:defRPr/>
            </a:pPr>
            <a:r>
              <a:rPr lang="en-US" sz="2600" b="1" dirty="0">
                <a:solidFill>
                  <a:schemeClr val="bg1"/>
                </a:solidFill>
                <a:cs typeface="Arial Black" panose="020B0604020202020204" pitchFamily="34" charset="0"/>
              </a:rPr>
              <a:t>Phone 916-736-0616</a:t>
            </a:r>
          </a:p>
          <a:p>
            <a:pPr indent="-228600" algn="ctr" fontAlgn="auto">
              <a:buFont typeface="Arial" panose="020B0604020202020204" pitchFamily="34" charset="0"/>
              <a:buChar char="•"/>
              <a:defRPr/>
            </a:pPr>
            <a:r>
              <a:rPr lang="en-US" sz="2600" b="1" dirty="0" err="1">
                <a:solidFill>
                  <a:schemeClr val="bg1"/>
                </a:solidFill>
                <a:cs typeface="Arial Black" panose="020B0604020202020204" pitchFamily="34" charset="0"/>
              </a:rPr>
              <a:t>ccwro.org</a:t>
            </a:r>
            <a:r>
              <a:rPr lang="en-US" sz="2600" b="1" dirty="0">
                <a:solidFill>
                  <a:schemeClr val="bg1"/>
                </a:solidFill>
                <a:cs typeface="Arial Black" panose="020B0604020202020204" pitchFamily="34" charset="0"/>
              </a:rPr>
              <a:t> </a:t>
            </a:r>
          </a:p>
          <a:p>
            <a:pPr algn="ctr" fontAlgn="auto">
              <a:defRPr/>
            </a:pPr>
            <a:endParaRPr lang="en-US" sz="2600" b="1" dirty="0">
              <a:solidFill>
                <a:schemeClr val="bg1"/>
              </a:solidFill>
              <a:cs typeface="Arial Black" panose="020B0604020202020204" pitchFamily="34" charset="0"/>
            </a:endParaRPr>
          </a:p>
          <a:p>
            <a:pPr indent="-228600" algn="ctr" fontAlgn="auto">
              <a:buFont typeface="Arial" panose="020B0604020202020204" pitchFamily="34" charset="0"/>
              <a:buChar char="•"/>
              <a:defRPr/>
            </a:pPr>
            <a:endParaRPr lang="en-US" sz="2600" b="1" dirty="0">
              <a:solidFill>
                <a:schemeClr val="bg1"/>
              </a:solidFill>
              <a:cs typeface="Arial Black" panose="020B0604020202020204" pitchFamily="34" charset="0"/>
            </a:endParaRPr>
          </a:p>
        </p:txBody>
      </p:sp>
      <p:sp>
        <p:nvSpPr>
          <p:cNvPr id="4" name="TextBox 3">
            <a:extLst>
              <a:ext uri="{FF2B5EF4-FFF2-40B4-BE49-F238E27FC236}">
                <a16:creationId xmlns:a16="http://schemas.microsoft.com/office/drawing/2014/main" id="{FA0DE381-8E71-B80F-B9DF-137295585E9C}"/>
              </a:ext>
            </a:extLst>
          </p:cNvPr>
          <p:cNvSpPr txBox="1"/>
          <p:nvPr/>
        </p:nvSpPr>
        <p:spPr>
          <a:xfrm>
            <a:off x="0" y="100732"/>
            <a:ext cx="9143999" cy="830997"/>
          </a:xfrm>
          <a:prstGeom prst="rect">
            <a:avLst/>
          </a:prstGeom>
          <a:noFill/>
        </p:spPr>
        <p:txBody>
          <a:bodyPr wrap="square" rtlCol="0">
            <a:spAutoFit/>
          </a:bodyPr>
          <a:lstStyle/>
          <a:p>
            <a:r>
              <a:rPr lang="en-US" sz="2400" dirty="0">
                <a:solidFill>
                  <a:schemeClr val="bg1"/>
                </a:solidFill>
              </a:rPr>
              <a:t>			</a:t>
            </a:r>
            <a:r>
              <a:rPr lang="en-US" sz="2400" b="1" dirty="0">
                <a:solidFill>
                  <a:schemeClr val="bg1"/>
                </a:solidFill>
              </a:rPr>
              <a:t>Understanding CalWORKs and </a:t>
            </a:r>
            <a:r>
              <a:rPr lang="en-US" sz="2400" b="1" dirty="0" err="1">
                <a:solidFill>
                  <a:schemeClr val="bg1"/>
                </a:solidFill>
              </a:rPr>
              <a:t>CalFresh</a:t>
            </a:r>
            <a:r>
              <a:rPr lang="en-US" sz="2400" b="1" dirty="0">
                <a:solidFill>
                  <a:schemeClr val="bg1"/>
                </a:solidFill>
              </a:rPr>
              <a:t> 											Overpayments</a:t>
            </a:r>
          </a:p>
        </p:txBody>
      </p:sp>
      <p:sp>
        <p:nvSpPr>
          <p:cNvPr id="6" name="Rectangle 5">
            <a:extLst>
              <a:ext uri="{FF2B5EF4-FFF2-40B4-BE49-F238E27FC236}">
                <a16:creationId xmlns:a16="http://schemas.microsoft.com/office/drawing/2014/main" id="{2592B6E0-CF6F-7C33-6ED2-93F576280E35}"/>
              </a:ext>
            </a:extLst>
          </p:cNvPr>
          <p:cNvSpPr/>
          <p:nvPr/>
        </p:nvSpPr>
        <p:spPr>
          <a:xfrm>
            <a:off x="0" y="-1"/>
            <a:ext cx="9144000" cy="110358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16" name="Picture 15">
            <a:extLst>
              <a:ext uri="{FF2B5EF4-FFF2-40B4-BE49-F238E27FC236}">
                <a16:creationId xmlns:a16="http://schemas.microsoft.com/office/drawing/2014/main" id="{04AEC0EA-44A3-6D36-6CDF-6E48C24DC4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0383" y="49312"/>
            <a:ext cx="7772400" cy="92889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B88CB-14D4-56A6-6BC3-D40B2263989E}"/>
              </a:ext>
            </a:extLst>
          </p:cNvPr>
          <p:cNvSpPr>
            <a:spLocks noGrp="1"/>
          </p:cNvSpPr>
          <p:nvPr>
            <p:ph type="title"/>
          </p:nvPr>
        </p:nvSpPr>
        <p:spPr>
          <a:xfrm>
            <a:off x="94268" y="435429"/>
            <a:ext cx="8644379" cy="975964"/>
          </a:xfrm>
        </p:spPr>
        <p:style>
          <a:lnRef idx="1">
            <a:schemeClr val="accent1"/>
          </a:lnRef>
          <a:fillRef idx="3">
            <a:schemeClr val="accent1"/>
          </a:fillRef>
          <a:effectRef idx="2">
            <a:schemeClr val="accent1"/>
          </a:effectRef>
          <a:fontRef idx="minor">
            <a:schemeClr val="lt1"/>
          </a:fontRef>
        </p:style>
        <p:txBody>
          <a:bodyPr/>
          <a:lstStyle/>
          <a:p>
            <a:pPr algn="ctr" fontAlgn="auto">
              <a:spcAft>
                <a:spcPts val="0"/>
              </a:spcAft>
              <a:defRPr/>
            </a:pPr>
            <a:r>
              <a:rPr lang="en-US" sz="3600" dirty="0">
                <a:solidFill>
                  <a:schemeClr val="bg1"/>
                </a:solidFill>
              </a:rPr>
              <a:t>Available Age Guidelines</a:t>
            </a:r>
          </a:p>
        </p:txBody>
      </p:sp>
      <p:sp>
        <p:nvSpPr>
          <p:cNvPr id="9218" name="Content Placeholder 2">
            <a:extLst>
              <a:ext uri="{FF2B5EF4-FFF2-40B4-BE49-F238E27FC236}">
                <a16:creationId xmlns:a16="http://schemas.microsoft.com/office/drawing/2014/main" id="{E9DE2226-EEC8-46AD-40B1-46675665EA6B}"/>
              </a:ext>
            </a:extLst>
          </p:cNvPr>
          <p:cNvSpPr>
            <a:spLocks noGrp="1" noChangeArrowheads="1"/>
          </p:cNvSpPr>
          <p:nvPr>
            <p:ph idx="1"/>
          </p:nvPr>
        </p:nvSpPr>
        <p:spPr bwMode="auto">
          <a:xfrm>
            <a:off x="809625" y="2222500"/>
            <a:ext cx="7929022" cy="3636963"/>
          </a:xfrm>
        </p:spPr>
        <p:txBody>
          <a:bodyPr wrap="square" numCol="1" anchorCtr="0" compatLnSpc="1">
            <a:prstTxWarp prst="textNoShape">
              <a:avLst/>
            </a:prstTxWarp>
          </a:bodyPr>
          <a:lstStyle/>
          <a:p>
            <a:pPr marL="0" indent="0">
              <a:buNone/>
            </a:pPr>
            <a:r>
              <a:rPr lang="en-US" sz="2000" dirty="0"/>
              <a:t>	County assessments may use Available Age Guidelines</a:t>
            </a:r>
          </a:p>
          <a:p>
            <a:pPr lvl="1">
              <a:buFont typeface="Arial" panose="020B0604020202020204" pitchFamily="34" charset="0"/>
              <a:buChar char="•"/>
            </a:pPr>
            <a:r>
              <a:rPr lang="en-US" sz="2000" dirty="0"/>
              <a:t>Age-Appropriate Guideline Tool From CDSS </a:t>
            </a:r>
            <a:r>
              <a:rPr lang="en-US" sz="2000" dirty="0">
                <a:hlinkClick r:id="rId2">
                  <a:extLst>
                    <a:ext uri="{A12FA001-AC4F-418D-AE19-62706E023703}">
                      <ahyp:hlinkClr xmlns:ahyp="http://schemas.microsoft.com/office/drawing/2018/hyperlinkcolor" val="tx"/>
                    </a:ext>
                  </a:extLst>
                </a:hlinkClick>
              </a:rPr>
              <a:t>https://www.cdss.ca.gov/inforesources/ihss/training-academy</a:t>
            </a:r>
            <a:endParaRPr lang="en-US" sz="2000" dirty="0"/>
          </a:p>
          <a:p>
            <a:pPr lvl="1">
              <a:buFont typeface="Arial" panose="020B0604020202020204" pitchFamily="34" charset="0"/>
              <a:buChar char="•"/>
            </a:pPr>
            <a:r>
              <a:rPr lang="en-US" sz="2000" dirty="0"/>
              <a:t>CDC Developmental Guide </a:t>
            </a:r>
            <a:r>
              <a:rPr lang="en-US" sz="1800" b="0" i="0" u="sng" strike="noStrike" dirty="0">
                <a:effectLst/>
                <a:latin typeface="Century Gothic" panose="020B0502020202020204" pitchFamily="34" charset="0"/>
                <a:hlinkClick r:id="rId3">
                  <a:extLst>
                    <a:ext uri="{A12FA001-AC4F-418D-AE19-62706E023703}">
                      <ahyp:hlinkClr xmlns:ahyp="http://schemas.microsoft.com/office/drawing/2018/hyperlinkcolor" val="tx"/>
                    </a:ext>
                  </a:extLst>
                </a:hlinkClick>
              </a:rPr>
              <a:t>https://www.cdc.gov/ncbddd/actearly/milestones/index.html</a:t>
            </a:r>
            <a:endParaRPr lang="en-US" b="0" dirty="0">
              <a:effectLst/>
            </a:endParaRPr>
          </a:p>
          <a:p>
            <a:pPr marL="0" indent="0">
              <a:buNone/>
            </a:pPr>
            <a:endParaRPr lang="en-US" altLang="en-US" dirty="0">
              <a:ea typeface="ＭＳ Ｐゴシック" panose="020B0600070205080204" pitchFamily="34" charset="-12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Content Placeholder 2">
            <a:extLst>
              <a:ext uri="{FF2B5EF4-FFF2-40B4-BE49-F238E27FC236}">
                <a16:creationId xmlns:a16="http://schemas.microsoft.com/office/drawing/2014/main" id="{6F3814A4-2193-4BCB-38E5-E011B83BC2F8}"/>
              </a:ext>
            </a:extLst>
          </p:cNvPr>
          <p:cNvSpPr>
            <a:spLocks noGrp="1" noChangeArrowheads="1"/>
          </p:cNvSpPr>
          <p:nvPr>
            <p:ph idx="1"/>
          </p:nvPr>
        </p:nvSpPr>
        <p:spPr bwMode="auto">
          <a:xfrm>
            <a:off x="809625" y="2222500"/>
            <a:ext cx="7524750" cy="4319702"/>
          </a:xfrm>
        </p:spPr>
        <p:txBody>
          <a:bodyPr wrap="square" numCol="1" anchorCtr="0" compatLnSpc="1">
            <a:prstTxWarp prst="textNoShape">
              <a:avLst/>
            </a:prstTxWarp>
            <a:normAutofit/>
          </a:bodyPr>
          <a:lstStyle/>
          <a:p>
            <a:pPr marL="0" indent="0" fontAlgn="auto">
              <a:buNone/>
              <a:defRPr/>
            </a:pPr>
            <a:r>
              <a:rPr lang="en-US" sz="1800" dirty="0"/>
              <a:t>EXAMPLES:</a:t>
            </a:r>
          </a:p>
          <a:p>
            <a:pPr fontAlgn="auto">
              <a:buFont typeface="Arial" panose="020B0604020202020204" pitchFamily="34" charset="0"/>
              <a:buChar char="•"/>
              <a:defRPr/>
            </a:pPr>
            <a:r>
              <a:rPr lang="en-US" sz="1800" dirty="0"/>
              <a:t>assistance with ambulation</a:t>
            </a:r>
          </a:p>
          <a:p>
            <a:pPr fontAlgn="auto">
              <a:buFont typeface="Arial" panose="020B0604020202020204" pitchFamily="34" charset="0"/>
              <a:buChar char="•"/>
              <a:defRPr/>
            </a:pPr>
            <a:r>
              <a:rPr lang="en-US" dirty="0"/>
              <a:t>b</a:t>
            </a:r>
            <a:r>
              <a:rPr lang="en-US" sz="1800" dirty="0"/>
              <a:t>athing, grooming, oral hygiene and skin care</a:t>
            </a:r>
          </a:p>
          <a:p>
            <a:pPr fontAlgn="auto">
              <a:buFont typeface="Arial" panose="020B0604020202020204" pitchFamily="34" charset="0"/>
              <a:buChar char="•"/>
              <a:defRPr/>
            </a:pPr>
            <a:r>
              <a:rPr lang="en-US" sz="1800" dirty="0"/>
              <a:t>dressing appropriately</a:t>
            </a:r>
          </a:p>
          <a:p>
            <a:pPr fontAlgn="auto">
              <a:buFont typeface="Arial" panose="020B0604020202020204" pitchFamily="34" charset="0"/>
              <a:buChar char="•"/>
              <a:defRPr/>
            </a:pPr>
            <a:r>
              <a:rPr lang="en-US" sz="1800" dirty="0"/>
              <a:t>care and assistance with prosthetic devices</a:t>
            </a:r>
          </a:p>
          <a:p>
            <a:pPr fontAlgn="auto">
              <a:buFont typeface="Arial" panose="020B0604020202020204" pitchFamily="34" charset="0"/>
              <a:buChar char="•"/>
              <a:defRPr/>
            </a:pPr>
            <a:r>
              <a:rPr lang="en-US" sz="1800" dirty="0"/>
              <a:t>bowel, bladder and menstrual care</a:t>
            </a:r>
          </a:p>
          <a:p>
            <a:pPr fontAlgn="auto">
              <a:buFont typeface="Arial" panose="020B0604020202020204" pitchFamily="34" charset="0"/>
              <a:buChar char="•"/>
              <a:defRPr/>
            </a:pPr>
            <a:r>
              <a:rPr lang="en-US" sz="1800" dirty="0"/>
              <a:t>physical repositioning, range of motion exercises and physical transfers</a:t>
            </a:r>
          </a:p>
          <a:p>
            <a:pPr fontAlgn="auto">
              <a:buFont typeface="Arial" panose="020B0604020202020204" pitchFamily="34" charset="0"/>
              <a:buChar char="•"/>
              <a:defRPr/>
            </a:pPr>
            <a:r>
              <a:rPr lang="en-US" dirty="0"/>
              <a:t>f</a:t>
            </a:r>
            <a:r>
              <a:rPr lang="en-US" sz="1800" dirty="0"/>
              <a:t>eeding and assurance of adequate fluid intake</a:t>
            </a:r>
          </a:p>
          <a:p>
            <a:pPr fontAlgn="auto">
              <a:buFont typeface="Arial" panose="020B0604020202020204" pitchFamily="34" charset="0"/>
              <a:buChar char="•"/>
              <a:defRPr/>
            </a:pPr>
            <a:r>
              <a:rPr lang="en-US" sz="1800" dirty="0"/>
              <a:t>assistance with self-administration of medications. </a:t>
            </a:r>
          </a:p>
          <a:p>
            <a:pPr fontAlgn="auto">
              <a:buFont typeface="Wingdings 2" charset="2"/>
              <a:buChar char=""/>
              <a:defRPr/>
            </a:pPr>
            <a:endParaRPr lang="en-US" altLang="en-US" dirty="0">
              <a:ea typeface="ＭＳ Ｐゴシック" panose="020B0600070205080204" pitchFamily="34" charset="-128"/>
            </a:endParaRPr>
          </a:p>
        </p:txBody>
      </p:sp>
      <p:sp>
        <p:nvSpPr>
          <p:cNvPr id="2" name="TextBox 1">
            <a:extLst>
              <a:ext uri="{FF2B5EF4-FFF2-40B4-BE49-F238E27FC236}">
                <a16:creationId xmlns:a16="http://schemas.microsoft.com/office/drawing/2014/main" id="{D7A62742-9847-CCD5-0CEE-0C1B39F6A583}"/>
              </a:ext>
            </a:extLst>
          </p:cNvPr>
          <p:cNvSpPr txBox="1"/>
          <p:nvPr/>
        </p:nvSpPr>
        <p:spPr>
          <a:xfrm>
            <a:off x="141403" y="716437"/>
            <a:ext cx="8870622" cy="584775"/>
          </a:xfrm>
          <a:prstGeom prst="rect">
            <a:avLst/>
          </a:prstGeom>
          <a:noFill/>
        </p:spPr>
        <p:txBody>
          <a:bodyPr wrap="square" rtlCol="0">
            <a:spAutoFit/>
          </a:bodyPr>
          <a:lstStyle/>
          <a:p>
            <a:pPr algn="ctr"/>
            <a:r>
              <a:rPr lang="en-US" sz="3200" b="1" dirty="0">
                <a:solidFill>
                  <a:schemeClr val="bg1"/>
                </a:solidFill>
                <a:latin typeface="+mj-lt"/>
              </a:rPr>
              <a:t>Authorized IHSS Personal Care Service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B25D7-429F-B210-8B44-5BB2E2554AFE}"/>
              </a:ext>
            </a:extLst>
          </p:cNvPr>
          <p:cNvSpPr>
            <a:spLocks noGrp="1"/>
          </p:cNvSpPr>
          <p:nvPr>
            <p:ph type="title"/>
          </p:nvPr>
        </p:nvSpPr>
        <p:spPr/>
        <p:txBody>
          <a:bodyPr/>
          <a:lstStyle/>
          <a:p>
            <a:pPr algn="ctr"/>
            <a:r>
              <a:rPr lang="en-US" dirty="0">
                <a:solidFill>
                  <a:schemeClr val="bg1"/>
                </a:solidFill>
              </a:rPr>
              <a:t>Rankings</a:t>
            </a:r>
          </a:p>
        </p:txBody>
      </p:sp>
      <p:sp>
        <p:nvSpPr>
          <p:cNvPr id="3" name="Content Placeholder 2">
            <a:extLst>
              <a:ext uri="{FF2B5EF4-FFF2-40B4-BE49-F238E27FC236}">
                <a16:creationId xmlns:a16="http://schemas.microsoft.com/office/drawing/2014/main" id="{1CE0A5AA-7FC5-66A6-CE2B-18A498F2D21D}"/>
              </a:ext>
            </a:extLst>
          </p:cNvPr>
          <p:cNvSpPr>
            <a:spLocks noGrp="1"/>
          </p:cNvSpPr>
          <p:nvPr>
            <p:ph idx="1"/>
          </p:nvPr>
        </p:nvSpPr>
        <p:spPr>
          <a:xfrm>
            <a:off x="809997" y="2328530"/>
            <a:ext cx="7524003" cy="4688958"/>
          </a:xfrm>
        </p:spPr>
        <p:txBody>
          <a:bodyPr>
            <a:normAutofit/>
          </a:bodyPr>
          <a:lstStyle/>
          <a:p>
            <a:pPr marL="0" indent="0">
              <a:buNone/>
            </a:pPr>
            <a:r>
              <a:rPr lang="en-US" altLang="en-US" dirty="0"/>
              <a:t>Rankings are based on the recipient’s functional ability.  (MPP 30-756.1, 30-763.2 and .3; ACIN I-82-17,ACIN I-97-20)</a:t>
            </a:r>
          </a:p>
          <a:p>
            <a:pPr marL="0" indent="0">
              <a:buNone/>
            </a:pPr>
            <a:r>
              <a:rPr lang="en-US" altLang="en-US" dirty="0"/>
              <a:t>Hourly Task Guidelines use a “normal range of time” for certain services. (ACL 08-18; ACIN 1-82-17)</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Rank 1 - Does not need help. Can do the task without any assistance.</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Rank 2 - Able to do the task but needs verbal assistance.</a:t>
            </a:r>
          </a:p>
          <a:p>
            <a:pPr>
              <a:buFont typeface="Arial" panose="020B0604020202020204" pitchFamily="34" charset="0"/>
              <a:buChar char="•"/>
            </a:pPr>
            <a:endParaRPr lang="en-US" altLang="en-US" dirty="0"/>
          </a:p>
          <a:p>
            <a:pPr>
              <a:buFont typeface="Arial" panose="020B0604020202020204" pitchFamily="34" charset="0"/>
              <a:buChar char="•"/>
            </a:pPr>
            <a:r>
              <a:rPr lang="en-US" altLang="en-US" dirty="0"/>
              <a:t>Rank 3 - Able to do task with assistance.</a:t>
            </a:r>
          </a:p>
          <a:p>
            <a:endParaRPr lang="en-US" dirty="0"/>
          </a:p>
        </p:txBody>
      </p:sp>
    </p:spTree>
    <p:extLst>
      <p:ext uri="{BB962C8B-B14F-4D97-AF65-F5344CB8AC3E}">
        <p14:creationId xmlns:p14="http://schemas.microsoft.com/office/powerpoint/2010/main" val="3719481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EBCA1-4004-A369-38BC-363BFCD1B18B}"/>
              </a:ext>
            </a:extLst>
          </p:cNvPr>
          <p:cNvSpPr>
            <a:spLocks noGrp="1"/>
          </p:cNvSpPr>
          <p:nvPr>
            <p:ph type="title"/>
          </p:nvPr>
        </p:nvSpPr>
        <p:spPr/>
        <p:txBody>
          <a:bodyPr/>
          <a:lstStyle/>
          <a:p>
            <a:pPr algn="ctr"/>
            <a:r>
              <a:rPr lang="en-US" dirty="0">
                <a:solidFill>
                  <a:schemeClr val="bg1"/>
                </a:solidFill>
              </a:rPr>
              <a:t>Rankings cont.</a:t>
            </a:r>
            <a:endParaRPr lang="en-US" dirty="0"/>
          </a:p>
        </p:txBody>
      </p:sp>
      <p:sp>
        <p:nvSpPr>
          <p:cNvPr id="3" name="Content Placeholder 2">
            <a:extLst>
              <a:ext uri="{FF2B5EF4-FFF2-40B4-BE49-F238E27FC236}">
                <a16:creationId xmlns:a16="http://schemas.microsoft.com/office/drawing/2014/main" id="{B8A5494A-8833-4E61-51A6-2FFA284EA267}"/>
              </a:ext>
            </a:extLst>
          </p:cNvPr>
          <p:cNvSpPr>
            <a:spLocks noGrp="1"/>
          </p:cNvSpPr>
          <p:nvPr>
            <p:ph idx="1"/>
          </p:nvPr>
        </p:nvSpPr>
        <p:spPr>
          <a:xfrm>
            <a:off x="809997" y="2222287"/>
            <a:ext cx="7524003" cy="4365326"/>
          </a:xfrm>
        </p:spPr>
        <p:txBody>
          <a:bodyPr/>
          <a:lstStyle/>
          <a:p>
            <a:pPr>
              <a:buFont typeface="Arial" panose="020B0604020202020204" pitchFamily="34" charset="0"/>
              <a:buChar char="•"/>
            </a:pPr>
            <a:r>
              <a:rPr lang="en-US" altLang="en-US" dirty="0"/>
              <a:t>Rank 4 - Able to do task with substantial assistance.</a:t>
            </a:r>
          </a:p>
          <a:p>
            <a:pPr>
              <a:buFont typeface="Arial" panose="020B0604020202020204" pitchFamily="34" charset="0"/>
              <a:buChar char="•"/>
            </a:pPr>
            <a:r>
              <a:rPr lang="en-US" altLang="en-US" dirty="0"/>
              <a:t>Rank 5 - Can’t perform task without human assistance.</a:t>
            </a:r>
          </a:p>
          <a:p>
            <a:pPr>
              <a:buFont typeface="Arial" panose="020B0604020202020204" pitchFamily="34" charset="0"/>
              <a:buChar char="•"/>
            </a:pPr>
            <a:r>
              <a:rPr lang="en-US" altLang="en-US" dirty="0"/>
              <a:t>Exceptions to HTG only when necessary to allow beneficiary to remain in home.  (MPP § 30-757.1(a)(3); ACL 08-18, Q.3; ACIN I-82-17) </a:t>
            </a:r>
          </a:p>
          <a:p>
            <a:pPr>
              <a:buFont typeface="Arial" panose="020B0604020202020204" pitchFamily="34" charset="0"/>
              <a:buChar char="•"/>
            </a:pPr>
            <a:endParaRPr lang="en-US" altLang="en-US" dirty="0"/>
          </a:p>
          <a:p>
            <a:pPr marL="0" indent="0">
              <a:buNone/>
            </a:pPr>
            <a:r>
              <a:rPr lang="en-US" altLang="en-US" dirty="0"/>
              <a:t>PRACTICE POINTER: Get a copy of the state and county rankings before the assessment appointment, over a few weeks keep an activity and time record of how long it takes to complete these tasks.</a:t>
            </a:r>
          </a:p>
          <a:p>
            <a:endParaRPr lang="en-US" dirty="0"/>
          </a:p>
        </p:txBody>
      </p:sp>
    </p:spTree>
    <p:extLst>
      <p:ext uri="{BB962C8B-B14F-4D97-AF65-F5344CB8AC3E}">
        <p14:creationId xmlns:p14="http://schemas.microsoft.com/office/powerpoint/2010/main" val="3138262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Content Placeholder 2">
            <a:extLst>
              <a:ext uri="{FF2B5EF4-FFF2-40B4-BE49-F238E27FC236}">
                <a16:creationId xmlns:a16="http://schemas.microsoft.com/office/drawing/2014/main" id="{1064B50B-38AB-9305-5F8A-500E9ACA8DDA}"/>
              </a:ext>
            </a:extLst>
          </p:cNvPr>
          <p:cNvSpPr>
            <a:spLocks noGrp="1" noChangeArrowheads="1"/>
          </p:cNvSpPr>
          <p:nvPr>
            <p:ph idx="1"/>
          </p:nvPr>
        </p:nvSpPr>
        <p:spPr bwMode="auto">
          <a:xfrm>
            <a:off x="550863" y="2286000"/>
            <a:ext cx="8040687" cy="4572000"/>
          </a:xfrm>
        </p:spPr>
        <p:txBody>
          <a:bodyPr wrap="square" numCol="1" anchorCtr="0" compatLnSpc="1">
            <a:prstTxWarp prst="textNoShape">
              <a:avLst/>
            </a:prstTxWarp>
            <a:normAutofit/>
          </a:bodyPr>
          <a:lstStyle/>
          <a:p>
            <a:pPr marL="0" indent="0" eaLnBrk="1" hangingPunct="1">
              <a:buNone/>
              <a:defRPr/>
            </a:pPr>
            <a:r>
              <a:rPr lang="en-US" altLang="en-US" sz="1900" dirty="0">
                <a:ea typeface="ＭＳ Ｐゴシック" panose="020B0600070205080204" pitchFamily="34" charset="-128"/>
              </a:rPr>
              <a:t>County makes an appointment for home visit to identify and assess needed services.</a:t>
            </a:r>
          </a:p>
          <a:p>
            <a:pPr eaLnBrk="1" hangingPunct="1">
              <a:buFont typeface="Arial" panose="020B0604020202020204" pitchFamily="34" charset="0"/>
              <a:buChar char="•"/>
              <a:defRPr/>
            </a:pPr>
            <a:endParaRPr lang="en-US" altLang="en-US" sz="1900" dirty="0">
              <a:ea typeface="ＭＳ Ｐゴシック" panose="020B0600070205080204" pitchFamily="34" charset="-128"/>
            </a:endParaRPr>
          </a:p>
          <a:p>
            <a:pPr eaLnBrk="1" hangingPunct="1">
              <a:buFont typeface="Arial" panose="020B0604020202020204" pitchFamily="34" charset="0"/>
              <a:buChar char="•"/>
              <a:defRPr/>
            </a:pPr>
            <a:r>
              <a:rPr lang="en-US" altLang="en-US" sz="1900" dirty="0">
                <a:ea typeface="ＭＳ Ｐゴシック" panose="020B0600070205080204" pitchFamily="34" charset="-128"/>
              </a:rPr>
              <a:t>Assesses living situation and layout</a:t>
            </a:r>
          </a:p>
          <a:p>
            <a:pPr eaLnBrk="1" hangingPunct="1">
              <a:buFont typeface="Arial" panose="020B0604020202020204" pitchFamily="34" charset="0"/>
              <a:buChar char="•"/>
              <a:defRPr/>
            </a:pPr>
            <a:r>
              <a:rPr lang="en-US" altLang="en-US" sz="1900" dirty="0">
                <a:ea typeface="ＭＳ Ｐゴシック" panose="020B0600070205080204" pitchFamily="34" charset="-128"/>
              </a:rPr>
              <a:t>Number of cohabitants and number of rooms</a:t>
            </a:r>
          </a:p>
          <a:p>
            <a:pPr>
              <a:buFont typeface="Arial" panose="020B0604020202020204" pitchFamily="34" charset="0"/>
              <a:buChar char="•"/>
              <a:defRPr/>
            </a:pPr>
            <a:r>
              <a:rPr lang="en-US" altLang="en-US" sz="1900" dirty="0">
                <a:ea typeface="ＭＳ Ｐゴシック" panose="020B0600070205080204" pitchFamily="34" charset="-128"/>
              </a:rPr>
              <a:t>Medical records including treatment and medical reports</a:t>
            </a:r>
          </a:p>
          <a:p>
            <a:pPr marL="0" indent="0" fontAlgn="auto">
              <a:buNone/>
              <a:defRPr/>
            </a:pPr>
            <a:endParaRPr lang="en-US" altLang="en-US" dirty="0">
              <a:ea typeface="ＭＳ Ｐゴシック" panose="020B0600070205080204" pitchFamily="34" charset="-128"/>
            </a:endParaRPr>
          </a:p>
        </p:txBody>
      </p:sp>
      <p:sp>
        <p:nvSpPr>
          <p:cNvPr id="2" name="TextBox 1">
            <a:extLst>
              <a:ext uri="{FF2B5EF4-FFF2-40B4-BE49-F238E27FC236}">
                <a16:creationId xmlns:a16="http://schemas.microsoft.com/office/drawing/2014/main" id="{48595A19-4D61-2675-9DD8-8CC89B0DBD94}"/>
              </a:ext>
            </a:extLst>
          </p:cNvPr>
          <p:cNvSpPr txBox="1"/>
          <p:nvPr/>
        </p:nvSpPr>
        <p:spPr>
          <a:xfrm>
            <a:off x="2710548" y="583659"/>
            <a:ext cx="3070072" cy="707886"/>
          </a:xfrm>
          <a:prstGeom prst="rect">
            <a:avLst/>
          </a:prstGeom>
          <a:noFill/>
        </p:spPr>
        <p:txBody>
          <a:bodyPr wrap="none" rtlCol="0">
            <a:spAutoFit/>
          </a:bodyPr>
          <a:lstStyle/>
          <a:p>
            <a:pPr algn="ctr"/>
            <a:r>
              <a:rPr lang="en-US" sz="4000" b="1" dirty="0">
                <a:solidFill>
                  <a:schemeClr val="bg1"/>
                </a:solidFill>
                <a:effectLst>
                  <a:outerShdw blurRad="38100" dist="38100" dir="2700000" algn="tl">
                    <a:srgbClr val="DDDDDD"/>
                  </a:outerShdw>
                </a:effectLst>
                <a:latin typeface="+mj-lt"/>
                <a:ea typeface="Arial Black" pitchFamily="-112" charset="0"/>
                <a:cs typeface="Arial Black" pitchFamily="-112" charset="0"/>
              </a:rPr>
              <a:t>Assessment</a:t>
            </a:r>
            <a:endParaRPr lang="en-US" sz="4000" b="1" dirty="0">
              <a:solidFill>
                <a:schemeClr val="bg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71E7D-CE55-F5B0-6FA1-A1A5AB9B662A}"/>
              </a:ext>
            </a:extLst>
          </p:cNvPr>
          <p:cNvSpPr>
            <a:spLocks noGrp="1"/>
          </p:cNvSpPr>
          <p:nvPr>
            <p:ph type="title"/>
          </p:nvPr>
        </p:nvSpPr>
        <p:spPr/>
        <p:txBody>
          <a:bodyPr/>
          <a:lstStyle/>
          <a:p>
            <a:pPr algn="ctr"/>
            <a:r>
              <a:rPr lang="en-US" b="1" dirty="0">
                <a:solidFill>
                  <a:schemeClr val="bg1"/>
                </a:solidFill>
                <a:effectLst>
                  <a:outerShdw blurRad="38100" dist="38100" dir="2700000" algn="tl">
                    <a:srgbClr val="DDDDDD"/>
                  </a:outerShdw>
                </a:effectLst>
                <a:latin typeface="+mj-lt"/>
                <a:ea typeface="Arial Black" pitchFamily="-112" charset="0"/>
                <a:cs typeface="Arial Black" pitchFamily="-112" charset="0"/>
              </a:rPr>
              <a:t>Assessment</a:t>
            </a:r>
            <a:r>
              <a:rPr lang="en-US" dirty="0">
                <a:solidFill>
                  <a:schemeClr val="bg1"/>
                </a:solidFill>
                <a:effectLst>
                  <a:outerShdw blurRad="38100" dist="38100" dir="2700000" algn="tl">
                    <a:srgbClr val="DDDDDD"/>
                  </a:outerShdw>
                </a:effectLst>
                <a:latin typeface="+mj-lt"/>
                <a:ea typeface="Arial Black" pitchFamily="-112" charset="0"/>
                <a:cs typeface="Arial Black" pitchFamily="-112" charset="0"/>
              </a:rPr>
              <a:t> </a:t>
            </a:r>
            <a:r>
              <a:rPr lang="en-US" sz="4000" b="1" dirty="0">
                <a:solidFill>
                  <a:schemeClr val="bg1"/>
                </a:solidFill>
              </a:rPr>
              <a:t>Cont.</a:t>
            </a:r>
            <a:endParaRPr lang="en-US" dirty="0"/>
          </a:p>
        </p:txBody>
      </p:sp>
      <p:sp>
        <p:nvSpPr>
          <p:cNvPr id="3" name="Content Placeholder 2">
            <a:extLst>
              <a:ext uri="{FF2B5EF4-FFF2-40B4-BE49-F238E27FC236}">
                <a16:creationId xmlns:a16="http://schemas.microsoft.com/office/drawing/2014/main" id="{6F9A15C2-0716-2A52-BD7B-8A534DE9AFD3}"/>
              </a:ext>
            </a:extLst>
          </p:cNvPr>
          <p:cNvSpPr>
            <a:spLocks noGrp="1"/>
          </p:cNvSpPr>
          <p:nvPr>
            <p:ph idx="1"/>
          </p:nvPr>
        </p:nvSpPr>
        <p:spPr>
          <a:xfrm>
            <a:off x="809997" y="2424223"/>
            <a:ext cx="7524003" cy="4625162"/>
          </a:xfrm>
        </p:spPr>
        <p:txBody>
          <a:bodyPr>
            <a:normAutofit/>
          </a:bodyPr>
          <a:lstStyle/>
          <a:p>
            <a:pPr marL="109537" indent="0" eaLnBrk="1" hangingPunct="1">
              <a:buNone/>
              <a:defRPr/>
            </a:pPr>
            <a:r>
              <a:rPr lang="en-US" altLang="en-US" sz="1900" dirty="0">
                <a:ea typeface="ＭＳ Ｐゴシック" panose="020B0600070205080204" pitchFamily="34" charset="-128"/>
              </a:rPr>
              <a:t>PRACTICE POINTER: Never downplay or minimize the work needed to care for the child, the parent must advocate for their hours. Show the worker around the home, especially the trouble spots. </a:t>
            </a:r>
          </a:p>
          <a:p>
            <a:pPr marL="109537" indent="0" eaLnBrk="1" hangingPunct="1">
              <a:buNone/>
              <a:defRPr/>
            </a:pPr>
            <a:r>
              <a:rPr lang="en-US" altLang="en-US" sz="1900" dirty="0">
                <a:ea typeface="ＭＳ Ｐゴシック" panose="020B0600070205080204" pitchFamily="34" charset="-128"/>
              </a:rPr>
              <a:t>Watch out for: </a:t>
            </a:r>
          </a:p>
          <a:p>
            <a:pPr lvl="1" eaLnBrk="1" hangingPunct="1">
              <a:buFont typeface="Arial" panose="020B0604020202020204" pitchFamily="34" charset="0"/>
              <a:buChar char="•"/>
              <a:defRPr/>
            </a:pPr>
            <a:r>
              <a:rPr lang="en-US" altLang="en-US" sz="1900" dirty="0">
                <a:ea typeface="ＭＳ Ｐゴシック" panose="020B0600070205080204" pitchFamily="34" charset="-128"/>
              </a:rPr>
              <a:t>Counties asking applicants to sign blank releases of information</a:t>
            </a:r>
          </a:p>
          <a:p>
            <a:pPr lvl="1" eaLnBrk="1" hangingPunct="1">
              <a:buFont typeface="Arial" panose="020B0604020202020204" pitchFamily="34" charset="0"/>
              <a:buChar char="•"/>
              <a:defRPr/>
            </a:pPr>
            <a:r>
              <a:rPr lang="en-US" altLang="en-US" sz="1900" dirty="0">
                <a:ea typeface="ＭＳ Ｐゴシック" panose="020B0600070205080204" pitchFamily="34" charset="-128"/>
              </a:rPr>
              <a:t>HIPPA releases</a:t>
            </a:r>
          </a:p>
          <a:p>
            <a:pPr lvl="1" eaLnBrk="1" hangingPunct="1">
              <a:buFont typeface="Arial" panose="020B0604020202020204" pitchFamily="34" charset="0"/>
              <a:buChar char="•"/>
              <a:defRPr/>
            </a:pPr>
            <a:r>
              <a:rPr lang="en-US" altLang="en-US" sz="1900" dirty="0">
                <a:ea typeface="ＭＳ Ｐゴシック" panose="020B0600070205080204" pitchFamily="34" charset="-128"/>
              </a:rPr>
              <a:t>Clients should provide the information, especially medical information</a:t>
            </a:r>
          </a:p>
          <a:p>
            <a:pPr lvl="1" eaLnBrk="1" hangingPunct="1">
              <a:buFont typeface="Arial" panose="020B0604020202020204" pitchFamily="34" charset="0"/>
              <a:buChar char="•"/>
              <a:defRPr/>
            </a:pPr>
            <a:r>
              <a:rPr lang="en-US" altLang="en-US" sz="1900" dirty="0">
                <a:ea typeface="ＭＳ Ｐゴシック" panose="020B0600070205080204" pitchFamily="34" charset="-128"/>
              </a:rPr>
              <a:t>Receive NOA approval/denial  </a:t>
            </a:r>
          </a:p>
          <a:p>
            <a:endParaRPr lang="en-US" dirty="0"/>
          </a:p>
        </p:txBody>
      </p:sp>
    </p:spTree>
    <p:extLst>
      <p:ext uri="{BB962C8B-B14F-4D97-AF65-F5344CB8AC3E}">
        <p14:creationId xmlns:p14="http://schemas.microsoft.com/office/powerpoint/2010/main" val="12931846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a:extLst>
              <a:ext uri="{FF2B5EF4-FFF2-40B4-BE49-F238E27FC236}">
                <a16:creationId xmlns:a16="http://schemas.microsoft.com/office/drawing/2014/main" id="{E50AB095-1969-952F-00D1-CB2920E53C2A}"/>
              </a:ext>
            </a:extLst>
          </p:cNvPr>
          <p:cNvSpPr>
            <a:spLocks noGrp="1" noChangeArrowheads="1"/>
          </p:cNvSpPr>
          <p:nvPr>
            <p:ph idx="1"/>
          </p:nvPr>
        </p:nvSpPr>
        <p:spPr bwMode="auto">
          <a:xfrm>
            <a:off x="809625" y="2315183"/>
            <a:ext cx="7524750" cy="4280170"/>
          </a:xfrm>
        </p:spPr>
        <p:txBody>
          <a:bodyPr wrap="square" numCol="1" anchorCtr="0" compatLnSpc="1">
            <a:prstTxWarp prst="textNoShape">
              <a:avLst/>
            </a:prstTxWarp>
            <a:normAutofit fontScale="92500"/>
          </a:bodyPr>
          <a:lstStyle/>
          <a:p>
            <a:pPr marL="0" indent="0">
              <a:buNone/>
              <a:defRPr/>
            </a:pPr>
            <a:r>
              <a:rPr lang="en-US" altLang="en-US" sz="1800" b="1" dirty="0">
                <a:ea typeface="ＭＳ Ｐゴシック" panose="020B0600070205080204" pitchFamily="34" charset="-128"/>
              </a:rPr>
              <a:t>CFCO</a:t>
            </a:r>
            <a:r>
              <a:rPr lang="en-US" altLang="en-US" sz="1800" dirty="0">
                <a:ea typeface="ＭＳ Ｐゴシック" panose="020B0600070205080204" pitchFamily="34" charset="-128"/>
              </a:rPr>
              <a:t>– Individuals who are</a:t>
            </a:r>
            <a:r>
              <a:rPr lang="en-US" altLang="en-US" sz="1800" b="1" dirty="0">
                <a:ea typeface="ＭＳ Ｐゴシック" panose="020B0600070205080204" pitchFamily="34" charset="-128"/>
              </a:rPr>
              <a:t> eligible for full-scope Medi-Cal.</a:t>
            </a:r>
            <a:r>
              <a:rPr lang="en-US" altLang="en-US" sz="1800" dirty="0">
                <a:ea typeface="ＭＳ Ｐゴシック" panose="020B0600070205080204" pitchFamily="34" charset="-128"/>
              </a:rPr>
              <a:t> </a:t>
            </a:r>
          </a:p>
          <a:p>
            <a:pPr lvl="1">
              <a:buFont typeface="Arial" panose="020B0604020202020204" pitchFamily="34" charset="0"/>
              <a:buChar char="•"/>
              <a:defRPr/>
            </a:pPr>
            <a:r>
              <a:rPr lang="en-US" altLang="en-US" sz="1600" dirty="0">
                <a:ea typeface="ＭＳ Ｐゴシック" panose="020B0600070205080204" pitchFamily="34" charset="-128"/>
              </a:rPr>
              <a:t>Medi-Cal qualified who otherwise need a nursing home level of care. </a:t>
            </a:r>
          </a:p>
          <a:p>
            <a:pPr lvl="1">
              <a:buFont typeface="Arial" panose="020B0604020202020204" pitchFamily="34" charset="0"/>
              <a:buChar char="•"/>
              <a:defRPr/>
            </a:pPr>
            <a:r>
              <a:rPr lang="en-US" altLang="en-US" sz="1600" dirty="0">
                <a:ea typeface="ＭＳ Ｐゴシック" panose="020B0600070205080204" pitchFamily="34" charset="-128"/>
              </a:rPr>
              <a:t>Severely and non-severely disabled people can get up to 283 hours of services per month, including protective supervision.  </a:t>
            </a:r>
          </a:p>
          <a:p>
            <a:pPr lvl="1">
              <a:buFont typeface="Arial" panose="020B0604020202020204" pitchFamily="34" charset="0"/>
              <a:buChar char="•"/>
              <a:defRPr/>
            </a:pPr>
            <a:r>
              <a:rPr lang="en-US" altLang="en-US" sz="1600" dirty="0">
                <a:ea typeface="ＭＳ Ｐゴシック" panose="020B0600070205080204" pitchFamily="34" charset="-128"/>
              </a:rPr>
              <a:t>Most IHSS recipients are in this program. (ACL 14-60; WIC §14132.956)</a:t>
            </a:r>
            <a:endParaRPr lang="en-US" altLang="en-US" sz="1800" dirty="0">
              <a:ea typeface="ＭＳ Ｐゴシック" panose="020B0600070205080204" pitchFamily="34" charset="-128"/>
            </a:endParaRPr>
          </a:p>
          <a:p>
            <a:pPr marL="392113" lvl="1" indent="0">
              <a:buFont typeface="Verdana" panose="020B0604030504040204" pitchFamily="34" charset="0"/>
              <a:buNone/>
              <a:defRPr/>
            </a:pPr>
            <a:endParaRPr lang="en-US" altLang="en-US" sz="1800" dirty="0">
              <a:ea typeface="ＭＳ Ｐゴシック" panose="020B0600070205080204" pitchFamily="34" charset="-128"/>
            </a:endParaRPr>
          </a:p>
          <a:p>
            <a:pPr marL="0" indent="0">
              <a:buNone/>
              <a:defRPr/>
            </a:pPr>
            <a:r>
              <a:rPr lang="en-US" altLang="en-US" sz="1800" b="1" dirty="0">
                <a:ea typeface="ＭＳ Ｐゴシック" panose="020B0600070205080204" pitchFamily="34" charset="-128"/>
              </a:rPr>
              <a:t>PCSP- </a:t>
            </a:r>
            <a:r>
              <a:rPr lang="en-US" altLang="en-US" sz="1800" dirty="0">
                <a:ea typeface="ＭＳ Ｐゴシック" panose="020B0600070205080204" pitchFamily="34" charset="-128"/>
              </a:rPr>
              <a:t>Individuals</a:t>
            </a:r>
            <a:r>
              <a:rPr lang="en-US" altLang="en-US" sz="1800" b="1" dirty="0">
                <a:ea typeface="ＭＳ Ｐゴシック" panose="020B0600070205080204" pitchFamily="34" charset="-128"/>
              </a:rPr>
              <a:t> eligible for full-scope Medi-Cal.</a:t>
            </a:r>
            <a:r>
              <a:rPr lang="en-US" altLang="en-US" sz="1800" dirty="0">
                <a:ea typeface="ＭＳ Ｐゴシック" panose="020B0600070205080204" pitchFamily="34" charset="-128"/>
              </a:rPr>
              <a:t> (WIC §14132.95)</a:t>
            </a:r>
          </a:p>
          <a:p>
            <a:pPr lvl="1">
              <a:buFont typeface="Arial" panose="020B0604020202020204" pitchFamily="34" charset="0"/>
              <a:buChar char="•"/>
              <a:defRPr/>
            </a:pPr>
            <a:r>
              <a:rPr lang="en-US" altLang="en-US" sz="1600" dirty="0">
                <a:ea typeface="ＭＳ Ｐゴシック" panose="020B0600070205080204" pitchFamily="34" charset="-128"/>
              </a:rPr>
              <a:t>Medi-Cal eligible on basis of age, blindness or disability. </a:t>
            </a:r>
          </a:p>
          <a:p>
            <a:pPr lvl="1">
              <a:buFont typeface="Arial" panose="020B0604020202020204" pitchFamily="34" charset="0"/>
              <a:buChar char="•"/>
              <a:defRPr/>
            </a:pPr>
            <a:r>
              <a:rPr lang="en-US" altLang="en-US" sz="1600" dirty="0">
                <a:ea typeface="ＭＳ Ｐゴシック" panose="020B0600070205080204" pitchFamily="34" charset="-128"/>
              </a:rPr>
              <a:t>Recipients who do not qualify for the IHSS-CFCO program are part of the Medi-Cal PCSP program.</a:t>
            </a:r>
          </a:p>
          <a:p>
            <a:pPr lvl="1">
              <a:buFont typeface="Arial" panose="020B0604020202020204" pitchFamily="34" charset="0"/>
              <a:buChar char="•"/>
              <a:defRPr/>
            </a:pPr>
            <a:r>
              <a:rPr lang="en-US" altLang="en-US" sz="1600" dirty="0">
                <a:ea typeface="ＭＳ Ｐゴシック" panose="020B0600070205080204" pitchFamily="34" charset="-128"/>
              </a:rPr>
              <a:t>Severely and non-severely disabled people can get up to 283 hours of services per month, including protective supervision. </a:t>
            </a:r>
          </a:p>
          <a:p>
            <a:pPr fontAlgn="auto">
              <a:buFont typeface="Arial" panose="020B0604020202020204" pitchFamily="34" charset="0"/>
              <a:buChar char="•"/>
              <a:defRPr/>
            </a:pPr>
            <a:endParaRPr lang="en-US" altLang="en-US" dirty="0">
              <a:ea typeface="ＭＳ Ｐゴシック" panose="020B0600070205080204" pitchFamily="34" charset="-128"/>
            </a:endParaRPr>
          </a:p>
        </p:txBody>
      </p:sp>
      <p:sp>
        <p:nvSpPr>
          <p:cNvPr id="2" name="TextBox 1">
            <a:extLst>
              <a:ext uri="{FF2B5EF4-FFF2-40B4-BE49-F238E27FC236}">
                <a16:creationId xmlns:a16="http://schemas.microsoft.com/office/drawing/2014/main" id="{62215344-D83F-9998-1819-9E477377A93E}"/>
              </a:ext>
            </a:extLst>
          </p:cNvPr>
          <p:cNvSpPr txBox="1"/>
          <p:nvPr/>
        </p:nvSpPr>
        <p:spPr>
          <a:xfrm>
            <a:off x="1052052" y="541283"/>
            <a:ext cx="6954237" cy="707886"/>
          </a:xfrm>
          <a:prstGeom prst="rect">
            <a:avLst/>
          </a:prstGeom>
          <a:noFill/>
        </p:spPr>
        <p:txBody>
          <a:bodyPr wrap="square" rtlCol="0">
            <a:spAutoFit/>
          </a:bodyPr>
          <a:lstStyle/>
          <a:p>
            <a:pPr algn="ctr"/>
            <a:r>
              <a:rPr lang="en-US" sz="4000" b="1" dirty="0">
                <a:solidFill>
                  <a:schemeClr val="bg1"/>
                </a:solidFill>
                <a:latin typeface="+mj-lt"/>
              </a:rPr>
              <a:t>Key IHSS Programs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Content Placeholder 2">
            <a:extLst>
              <a:ext uri="{FF2B5EF4-FFF2-40B4-BE49-F238E27FC236}">
                <a16:creationId xmlns:a16="http://schemas.microsoft.com/office/drawing/2014/main" id="{384D7CBA-DA37-C136-A4B7-9B18304BD5CC}"/>
              </a:ext>
            </a:extLst>
          </p:cNvPr>
          <p:cNvSpPr>
            <a:spLocks noGrp="1" noChangeArrowheads="1"/>
          </p:cNvSpPr>
          <p:nvPr>
            <p:ph idx="1"/>
          </p:nvPr>
        </p:nvSpPr>
        <p:spPr bwMode="auto">
          <a:xfrm>
            <a:off x="809625" y="2198450"/>
            <a:ext cx="7524750" cy="4659549"/>
          </a:xfrm>
        </p:spPr>
        <p:txBody>
          <a:bodyPr wrap="square" numCol="1" anchorCtr="0" compatLnSpc="1">
            <a:prstTxWarp prst="textNoShape">
              <a:avLst/>
            </a:prstTxWarp>
            <a:normAutofit/>
          </a:bodyPr>
          <a:lstStyle/>
          <a:p>
            <a:pPr marL="0" indent="0">
              <a:buNone/>
              <a:defRPr/>
            </a:pPr>
            <a:r>
              <a:rPr lang="en-US" altLang="en-US" sz="1600" b="1" dirty="0">
                <a:ea typeface="ＭＳ Ｐゴシック" panose="020B0600070205080204" pitchFamily="34" charset="-128"/>
              </a:rPr>
              <a:t>	IPO: </a:t>
            </a:r>
            <a:r>
              <a:rPr lang="en-US" altLang="en-US" sz="1600" dirty="0">
                <a:ea typeface="ＭＳ Ｐゴシック" panose="020B0600070205080204" pitchFamily="34" charset="-128"/>
              </a:rPr>
              <a:t>Individuals who are</a:t>
            </a:r>
            <a:r>
              <a:rPr lang="en-US" altLang="en-US" sz="1600" b="1" dirty="0">
                <a:ea typeface="ＭＳ Ｐゴシック" panose="020B0600070205080204" pitchFamily="34" charset="-128"/>
              </a:rPr>
              <a:t> eligible for full-scope Medi-Cal.</a:t>
            </a:r>
          </a:p>
          <a:p>
            <a:pPr marL="457200" lvl="1" indent="0">
              <a:buNone/>
              <a:defRPr/>
            </a:pPr>
            <a:r>
              <a:rPr lang="en-US" altLang="en-US" b="1" dirty="0">
                <a:ea typeface="ＭＳ Ｐゴシック" panose="020B0600070205080204" pitchFamily="34" charset="-128"/>
              </a:rPr>
              <a:t>IPO</a:t>
            </a:r>
            <a:r>
              <a:rPr lang="en-US" altLang="en-US" dirty="0">
                <a:ea typeface="ＭＳ Ｐゴシック" panose="020B0600070205080204" pitchFamily="34" charset="-128"/>
              </a:rPr>
              <a:t>– Medi-Cal qualified </a:t>
            </a:r>
            <a:r>
              <a:rPr lang="en-US" altLang="en-US" b="1" dirty="0">
                <a:ea typeface="ＭＳ Ｐゴシック" panose="020B0600070205080204" pitchFamily="34" charset="-128"/>
              </a:rPr>
              <a:t>and</a:t>
            </a:r>
            <a:r>
              <a:rPr lang="en-US" altLang="en-US" dirty="0">
                <a:ea typeface="ＭＳ Ｐゴシック" panose="020B0600070205080204" pitchFamily="34" charset="-128"/>
              </a:rPr>
              <a:t> part of one of the following groups:</a:t>
            </a:r>
          </a:p>
          <a:p>
            <a:pPr lvl="2">
              <a:buFont typeface="Arial" panose="020B0604020202020204" pitchFamily="34" charset="0"/>
              <a:buChar char="•"/>
              <a:defRPr/>
            </a:pPr>
            <a:r>
              <a:rPr lang="en-US" altLang="en-US" sz="1600" dirty="0">
                <a:ea typeface="ＭＳ Ｐゴシック" panose="020B0600070205080204" pitchFamily="34" charset="-128"/>
              </a:rPr>
              <a:t>Minor child beneficiaries who receive services from a parent provider.</a:t>
            </a:r>
          </a:p>
          <a:p>
            <a:pPr lvl="2">
              <a:buFont typeface="Arial" panose="020B0604020202020204" pitchFamily="34" charset="0"/>
              <a:buChar char="•"/>
              <a:defRPr/>
            </a:pPr>
            <a:r>
              <a:rPr lang="en-US" altLang="en-US" sz="1600" dirty="0">
                <a:ea typeface="ＭＳ Ｐゴシック" panose="020B0600070205080204" pitchFamily="34" charset="-128"/>
              </a:rPr>
              <a:t>Beneficiaries who receive services from a spouse provider</a:t>
            </a:r>
          </a:p>
          <a:p>
            <a:pPr lvl="2">
              <a:buFont typeface="Arial" panose="020B0604020202020204" pitchFamily="34" charset="0"/>
              <a:buChar char="•"/>
              <a:defRPr/>
            </a:pPr>
            <a:r>
              <a:rPr lang="en-US" altLang="en-US" sz="1600" dirty="0">
                <a:ea typeface="ＭＳ Ｐゴシック" panose="020B0600070205080204" pitchFamily="34" charset="-128"/>
              </a:rPr>
              <a:t>Advance pay cases or meal allowance cases.	</a:t>
            </a:r>
          </a:p>
          <a:p>
            <a:pPr marL="914400" lvl="2" indent="0">
              <a:buNone/>
              <a:defRPr/>
            </a:pPr>
            <a:endParaRPr lang="en-US" altLang="en-US" sz="1600" dirty="0">
              <a:ea typeface="ＭＳ Ｐゴシック" panose="020B0600070205080204" pitchFamily="34" charset="-128"/>
            </a:endParaRPr>
          </a:p>
          <a:p>
            <a:pPr marL="0" indent="0">
              <a:buNone/>
              <a:defRPr/>
            </a:pPr>
            <a:r>
              <a:rPr lang="en-US" altLang="en-US" sz="1600" dirty="0">
                <a:ea typeface="ＭＳ Ｐゴシック" panose="020B0600070205080204" pitchFamily="34" charset="-128"/>
              </a:rPr>
              <a:t>	The program provides a maximum of 195 to 283 hours of services per 	month, depending on the severity of the impairment.	 	(WIC§14132.952)</a:t>
            </a:r>
          </a:p>
          <a:p>
            <a:pPr marL="0" indent="0">
              <a:buNone/>
              <a:defRPr/>
            </a:pPr>
            <a:endParaRPr lang="en-US" altLang="en-US" sz="1400" dirty="0">
              <a:ea typeface="ＭＳ Ｐゴシック" panose="020B0600070205080204" pitchFamily="34" charset="-128"/>
            </a:endParaRPr>
          </a:p>
          <a:p>
            <a:pPr marL="0" indent="0">
              <a:buNone/>
              <a:defRPr/>
            </a:pPr>
            <a:r>
              <a:rPr lang="en-US" altLang="en-US" sz="1600" b="1" dirty="0">
                <a:ea typeface="ＭＳ Ｐゴシック" panose="020B0600070205080204" pitchFamily="34" charset="-128"/>
              </a:rPr>
              <a:t>	</a:t>
            </a:r>
            <a:endParaRPr lang="en-US" altLang="en-US" dirty="0">
              <a:ea typeface="ＭＳ Ｐゴシック" panose="020B0600070205080204" pitchFamily="34" charset="-128"/>
            </a:endParaRPr>
          </a:p>
        </p:txBody>
      </p:sp>
      <p:sp>
        <p:nvSpPr>
          <p:cNvPr id="7" name="Title 6">
            <a:extLst>
              <a:ext uri="{FF2B5EF4-FFF2-40B4-BE49-F238E27FC236}">
                <a16:creationId xmlns:a16="http://schemas.microsoft.com/office/drawing/2014/main" id="{A760088A-5B03-5DBB-B735-1CB372C2291D}"/>
              </a:ext>
            </a:extLst>
          </p:cNvPr>
          <p:cNvSpPr>
            <a:spLocks noGrp="1"/>
          </p:cNvSpPr>
          <p:nvPr>
            <p:ph type="title"/>
          </p:nvPr>
        </p:nvSpPr>
        <p:spPr/>
        <p:txBody>
          <a:bodyPr/>
          <a:lstStyle/>
          <a:p>
            <a:pPr algn="ctr"/>
            <a:r>
              <a:rPr lang="en-US" sz="3600" dirty="0">
                <a:solidFill>
                  <a:schemeClr val="bg1"/>
                </a:solidFill>
                <a:effectLst>
                  <a:outerShdw blurRad="38100" dist="38100" dir="2700000" algn="tl">
                    <a:srgbClr val="DDDDDD"/>
                  </a:outerShdw>
                </a:effectLst>
                <a:latin typeface="+mj-lt"/>
                <a:ea typeface="Arial Black" pitchFamily="-112" charset="0"/>
                <a:cs typeface="Arial Black" pitchFamily="-112" charset="0"/>
              </a:rPr>
              <a:t>IHSS </a:t>
            </a:r>
            <a:r>
              <a:rPr lang="en-US" sz="3600" dirty="0">
                <a:solidFill>
                  <a:schemeClr val="bg1"/>
                </a:solidFill>
                <a:latin typeface="+mj-lt"/>
              </a:rPr>
              <a:t>Programs cont. </a:t>
            </a:r>
            <a:endParaRPr lang="en-US" sz="3600" dirty="0">
              <a:solidFill>
                <a:schemeClr val="bg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9D67A-2E6C-038D-620B-FF32DEAEDE09}"/>
              </a:ext>
            </a:extLst>
          </p:cNvPr>
          <p:cNvSpPr>
            <a:spLocks noGrp="1"/>
          </p:cNvSpPr>
          <p:nvPr>
            <p:ph type="title"/>
          </p:nvPr>
        </p:nvSpPr>
        <p:spPr/>
        <p:txBody>
          <a:bodyPr/>
          <a:lstStyle/>
          <a:p>
            <a:pPr algn="ctr"/>
            <a:r>
              <a:rPr lang="en-US" sz="4000" dirty="0">
                <a:solidFill>
                  <a:schemeClr val="bg1"/>
                </a:solidFill>
                <a:effectLst>
                  <a:outerShdw blurRad="38100" dist="38100" dir="2700000" algn="tl">
                    <a:srgbClr val="DDDDDD"/>
                  </a:outerShdw>
                </a:effectLst>
                <a:latin typeface="+mj-lt"/>
                <a:ea typeface="Arial Black" pitchFamily="-112" charset="0"/>
                <a:cs typeface="Arial Black" pitchFamily="-112" charset="0"/>
              </a:rPr>
              <a:t>IHSS </a:t>
            </a:r>
            <a:r>
              <a:rPr lang="en-US" sz="4000" dirty="0">
                <a:solidFill>
                  <a:schemeClr val="bg1"/>
                </a:solidFill>
                <a:latin typeface="+mj-lt"/>
              </a:rPr>
              <a:t>Programs cont. </a:t>
            </a:r>
            <a:endParaRPr lang="en-US" dirty="0"/>
          </a:p>
        </p:txBody>
      </p:sp>
      <p:sp>
        <p:nvSpPr>
          <p:cNvPr id="3" name="Content Placeholder 2">
            <a:extLst>
              <a:ext uri="{FF2B5EF4-FFF2-40B4-BE49-F238E27FC236}">
                <a16:creationId xmlns:a16="http://schemas.microsoft.com/office/drawing/2014/main" id="{34B5C3CB-DC5E-49A1-809E-2449B21EA35E}"/>
              </a:ext>
            </a:extLst>
          </p:cNvPr>
          <p:cNvSpPr>
            <a:spLocks noGrp="1"/>
          </p:cNvSpPr>
          <p:nvPr>
            <p:ph idx="1"/>
          </p:nvPr>
        </p:nvSpPr>
        <p:spPr>
          <a:xfrm>
            <a:off x="809997" y="1417638"/>
            <a:ext cx="7524003" cy="5982621"/>
          </a:xfrm>
        </p:spPr>
        <p:txBody>
          <a:bodyPr/>
          <a:lstStyle/>
          <a:p>
            <a:pPr marL="0" indent="0">
              <a:buNone/>
              <a:defRPr/>
            </a:pPr>
            <a:r>
              <a:rPr lang="en-US" altLang="en-US" sz="1600" b="1" dirty="0">
                <a:ea typeface="ＭＳ Ｐゴシック" panose="020B0600070205080204" pitchFamily="34" charset="-128"/>
              </a:rPr>
              <a:t>	IHSS–R: </a:t>
            </a:r>
            <a:r>
              <a:rPr lang="en-US" altLang="en-US" sz="1600" dirty="0">
                <a:ea typeface="ＭＳ Ｐゴシック" panose="020B0600070205080204" pitchFamily="34" charset="-128"/>
              </a:rPr>
              <a:t>Individuals who are </a:t>
            </a:r>
            <a:r>
              <a:rPr lang="en-US" altLang="en-US" sz="1600" b="1" dirty="0">
                <a:ea typeface="ＭＳ Ｐゴシック" panose="020B0600070205080204" pitchFamily="34" charset="-128"/>
              </a:rPr>
              <a:t>NOT eligible for scope Medi-Cal.</a:t>
            </a:r>
            <a:r>
              <a:rPr lang="en-US" altLang="en-US" sz="1600" dirty="0">
                <a:ea typeface="ＭＳ Ｐゴシック" panose="020B0600070205080204" pitchFamily="34" charset="-128"/>
              </a:rPr>
              <a:t> (ACIN I-	18-08)</a:t>
            </a:r>
          </a:p>
          <a:p>
            <a:pPr lvl="1">
              <a:buFont typeface="Arial" panose="020B0604020202020204" pitchFamily="34" charset="0"/>
              <a:buChar char="•"/>
              <a:defRPr/>
            </a:pPr>
            <a:r>
              <a:rPr lang="en-US" altLang="en-US" dirty="0">
                <a:ea typeface="ＭＳ Ｐゴシック" panose="020B0600070205080204" pitchFamily="34" charset="-128"/>
              </a:rPr>
              <a:t>State Only Funding</a:t>
            </a:r>
          </a:p>
          <a:p>
            <a:pPr lvl="1">
              <a:buFont typeface="Arial" panose="020B0604020202020204" pitchFamily="34" charset="0"/>
              <a:buChar char="•"/>
              <a:defRPr/>
            </a:pPr>
            <a:r>
              <a:rPr lang="en-US" altLang="en-US" dirty="0">
                <a:ea typeface="ＭＳ Ｐゴシック" panose="020B0600070205080204" pitchFamily="34" charset="-128"/>
              </a:rPr>
              <a:t>Do not meet PCSP or IPO requirements of having satisfactory Immigration Status.</a:t>
            </a:r>
          </a:p>
          <a:p>
            <a:pPr lvl="1">
              <a:buFont typeface="Arial" panose="020B0604020202020204" pitchFamily="34" charset="0"/>
              <a:buChar char="•"/>
              <a:defRPr/>
            </a:pPr>
            <a:r>
              <a:rPr lang="en-US" altLang="en-US" dirty="0">
                <a:ea typeface="ＭＳ Ｐゴシック" panose="020B0600070205080204" pitchFamily="34" charset="-128"/>
              </a:rPr>
              <a:t>Non-severely impaired individuals can receive up to a maximum of 195 hours a month when receiving Protective Supervision. Severely impaired individuals receive 283 hours per month. (WIC§12303.4.)</a:t>
            </a:r>
          </a:p>
          <a:p>
            <a:pPr lvl="1">
              <a:buFont typeface="Arial" panose="020B0604020202020204" pitchFamily="34" charset="0"/>
              <a:buChar char="•"/>
              <a:defRPr/>
            </a:pPr>
            <a:r>
              <a:rPr lang="en-US" altLang="en-US" dirty="0">
                <a:ea typeface="ＭＳ Ｐゴシック" panose="020B0600070205080204" pitchFamily="34" charset="-128"/>
              </a:rPr>
              <a:t>Has its own SOC that is different from the Medi-Cal share of cost  It is the difference between income and the applicable SSI/SSP level.  May have an IHSS share to cost.</a:t>
            </a:r>
          </a:p>
          <a:p>
            <a:pPr marL="0" indent="0">
              <a:buNone/>
            </a:pPr>
            <a:endParaRPr lang="en-US" dirty="0"/>
          </a:p>
        </p:txBody>
      </p:sp>
    </p:spTree>
    <p:extLst>
      <p:ext uri="{BB962C8B-B14F-4D97-AF65-F5344CB8AC3E}">
        <p14:creationId xmlns:p14="http://schemas.microsoft.com/office/powerpoint/2010/main" val="38733166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8536A-2CC2-2A46-20AE-C12A1B13B490}"/>
              </a:ext>
            </a:extLst>
          </p:cNvPr>
          <p:cNvSpPr>
            <a:spLocks noGrp="1"/>
          </p:cNvSpPr>
          <p:nvPr>
            <p:ph type="title"/>
          </p:nvPr>
        </p:nvSpPr>
        <p:spPr/>
        <p:txBody>
          <a:bodyPr/>
          <a:lstStyle/>
          <a:p>
            <a:pPr algn="ctr"/>
            <a:r>
              <a:rPr lang="en-US" sz="4000" dirty="0">
                <a:solidFill>
                  <a:schemeClr val="bg1"/>
                </a:solidFill>
                <a:effectLst>
                  <a:outerShdw blurRad="38100" dist="38100" dir="2700000" algn="tl">
                    <a:srgbClr val="DDDDDD"/>
                  </a:outerShdw>
                </a:effectLst>
                <a:latin typeface="+mj-lt"/>
                <a:ea typeface="Arial Black" pitchFamily="-112" charset="0"/>
                <a:cs typeface="Arial Black" pitchFamily="-112" charset="0"/>
              </a:rPr>
              <a:t>Types of Services</a:t>
            </a:r>
            <a:endParaRPr lang="en-US" dirty="0">
              <a:solidFill>
                <a:schemeClr val="bg1"/>
              </a:solidFill>
            </a:endParaRPr>
          </a:p>
        </p:txBody>
      </p:sp>
      <p:sp>
        <p:nvSpPr>
          <p:cNvPr id="3" name="Content Placeholder 2">
            <a:extLst>
              <a:ext uri="{FF2B5EF4-FFF2-40B4-BE49-F238E27FC236}">
                <a16:creationId xmlns:a16="http://schemas.microsoft.com/office/drawing/2014/main" id="{2D88553C-660B-AC28-B421-E323213EF6D4}"/>
              </a:ext>
            </a:extLst>
          </p:cNvPr>
          <p:cNvSpPr>
            <a:spLocks noGrp="1"/>
          </p:cNvSpPr>
          <p:nvPr>
            <p:ph idx="1"/>
          </p:nvPr>
        </p:nvSpPr>
        <p:spPr>
          <a:xfrm>
            <a:off x="809997" y="2500009"/>
            <a:ext cx="7524003" cy="4163438"/>
          </a:xfrm>
        </p:spPr>
        <p:txBody>
          <a:bodyPr>
            <a:normAutofit fontScale="92500" lnSpcReduction="20000"/>
          </a:bodyPr>
          <a:lstStyle/>
          <a:p>
            <a:pPr eaLnBrk="1" hangingPunct="1">
              <a:lnSpc>
                <a:spcPct val="90000"/>
              </a:lnSpc>
              <a:buFont typeface="Arial" panose="020B0604020202020204" pitchFamily="34" charset="0"/>
              <a:buChar char="•"/>
              <a:defRPr/>
            </a:pPr>
            <a:r>
              <a:rPr lang="en-US" altLang="en-US" sz="1800" dirty="0">
                <a:ea typeface="ＭＳ Ｐゴシック" panose="020B0600070205080204" pitchFamily="34" charset="-128"/>
              </a:rPr>
              <a:t>Domestic Services</a:t>
            </a:r>
          </a:p>
          <a:p>
            <a:pPr eaLnBrk="1" hangingPunct="1">
              <a:lnSpc>
                <a:spcPct val="90000"/>
              </a:lnSpc>
              <a:buFont typeface="Arial" panose="020B0604020202020204" pitchFamily="34" charset="0"/>
              <a:buChar char="•"/>
              <a:defRPr/>
            </a:pPr>
            <a:endParaRPr lang="en-US" altLang="en-US" sz="1800" dirty="0">
              <a:ea typeface="ＭＳ Ｐゴシック" panose="020B0600070205080204" pitchFamily="34" charset="-128"/>
            </a:endParaRPr>
          </a:p>
          <a:p>
            <a:pPr eaLnBrk="1" hangingPunct="1">
              <a:lnSpc>
                <a:spcPct val="90000"/>
              </a:lnSpc>
              <a:buFont typeface="Arial" panose="020B0604020202020204" pitchFamily="34" charset="0"/>
              <a:buChar char="•"/>
              <a:defRPr/>
            </a:pPr>
            <a:r>
              <a:rPr lang="en-US" altLang="en-US" sz="1800" dirty="0">
                <a:ea typeface="ＭＳ Ｐゴシック" panose="020B0600070205080204" pitchFamily="34" charset="-128"/>
              </a:rPr>
              <a:t>Related Services</a:t>
            </a:r>
          </a:p>
          <a:p>
            <a:pPr eaLnBrk="1" hangingPunct="1">
              <a:lnSpc>
                <a:spcPct val="90000"/>
              </a:lnSpc>
              <a:buFont typeface="Arial" panose="020B0604020202020204" pitchFamily="34" charset="0"/>
              <a:buChar char="•"/>
              <a:defRPr/>
            </a:pPr>
            <a:endParaRPr lang="en-US" altLang="en-US" sz="1800" dirty="0">
              <a:ea typeface="ＭＳ Ｐゴシック" panose="020B0600070205080204" pitchFamily="34" charset="-128"/>
            </a:endParaRPr>
          </a:p>
          <a:p>
            <a:pPr eaLnBrk="1" hangingPunct="1">
              <a:lnSpc>
                <a:spcPct val="90000"/>
              </a:lnSpc>
              <a:buFont typeface="Arial" panose="020B0604020202020204" pitchFamily="34" charset="0"/>
              <a:buChar char="•"/>
              <a:defRPr/>
            </a:pPr>
            <a:r>
              <a:rPr lang="en-US" altLang="en-US" sz="1800" dirty="0">
                <a:ea typeface="ＭＳ Ｐゴシック" panose="020B0600070205080204" pitchFamily="34" charset="-128"/>
              </a:rPr>
              <a:t>Non-Medical Personal Services</a:t>
            </a:r>
          </a:p>
          <a:p>
            <a:pPr eaLnBrk="1" hangingPunct="1">
              <a:lnSpc>
                <a:spcPct val="90000"/>
              </a:lnSpc>
              <a:buFont typeface="Arial" panose="020B0604020202020204" pitchFamily="34" charset="0"/>
              <a:buChar char="•"/>
              <a:defRPr/>
            </a:pPr>
            <a:endParaRPr lang="en-US" altLang="en-US" sz="1800" dirty="0">
              <a:ea typeface="ＭＳ Ｐゴシック" panose="020B0600070205080204" pitchFamily="34" charset="-128"/>
            </a:endParaRPr>
          </a:p>
          <a:p>
            <a:pPr eaLnBrk="1" hangingPunct="1">
              <a:lnSpc>
                <a:spcPct val="90000"/>
              </a:lnSpc>
              <a:buFont typeface="Arial" panose="020B0604020202020204" pitchFamily="34" charset="0"/>
              <a:buChar char="•"/>
              <a:defRPr/>
            </a:pPr>
            <a:r>
              <a:rPr lang="en-US" altLang="en-US" sz="1800" dirty="0">
                <a:ea typeface="ＭＳ Ｐゴシック" panose="020B0600070205080204" pitchFamily="34" charset="-128"/>
              </a:rPr>
              <a:t>Accompaniment</a:t>
            </a:r>
          </a:p>
          <a:p>
            <a:pPr marL="395287" indent="-285750" eaLnBrk="1" hangingPunct="1">
              <a:lnSpc>
                <a:spcPct val="90000"/>
              </a:lnSpc>
              <a:buFont typeface="Arial" panose="020B0604020202020204" pitchFamily="34" charset="0"/>
              <a:buChar char="•"/>
              <a:defRPr/>
            </a:pPr>
            <a:endParaRPr lang="en-US" altLang="en-US" sz="1800" dirty="0">
              <a:ea typeface="ＭＳ Ｐゴシック" panose="020B0600070205080204" pitchFamily="34" charset="-128"/>
            </a:endParaRPr>
          </a:p>
          <a:p>
            <a:pPr eaLnBrk="1" hangingPunct="1">
              <a:lnSpc>
                <a:spcPct val="90000"/>
              </a:lnSpc>
              <a:buFont typeface="Arial" panose="020B0604020202020204" pitchFamily="34" charset="0"/>
              <a:buChar char="•"/>
              <a:defRPr/>
            </a:pPr>
            <a:r>
              <a:rPr lang="en-US" altLang="en-US" sz="1800" dirty="0">
                <a:ea typeface="ＭＳ Ｐゴシック" panose="020B0600070205080204" pitchFamily="34" charset="-128"/>
              </a:rPr>
              <a:t>Protective Supervision</a:t>
            </a:r>
          </a:p>
          <a:p>
            <a:pPr eaLnBrk="1" hangingPunct="1">
              <a:lnSpc>
                <a:spcPct val="90000"/>
              </a:lnSpc>
              <a:buFont typeface="Arial" panose="020B0604020202020204" pitchFamily="34" charset="0"/>
              <a:buChar char="•"/>
              <a:defRPr/>
            </a:pPr>
            <a:endParaRPr lang="en-US" altLang="en-US" sz="1800" dirty="0">
              <a:ea typeface="ＭＳ Ｐゴシック" panose="020B0600070205080204" pitchFamily="34" charset="-128"/>
            </a:endParaRPr>
          </a:p>
          <a:p>
            <a:pPr eaLnBrk="1" hangingPunct="1">
              <a:lnSpc>
                <a:spcPct val="90000"/>
              </a:lnSpc>
              <a:buFont typeface="Arial" panose="020B0604020202020204" pitchFamily="34" charset="0"/>
              <a:buChar char="•"/>
              <a:defRPr/>
            </a:pPr>
            <a:r>
              <a:rPr lang="en-US" altLang="en-US" sz="1800" dirty="0">
                <a:ea typeface="ＭＳ Ｐゴシック" panose="020B0600070205080204" pitchFamily="34" charset="-128"/>
              </a:rPr>
              <a:t>Paramedical Services</a:t>
            </a:r>
          </a:p>
          <a:p>
            <a:pPr eaLnBrk="1" hangingPunct="1">
              <a:lnSpc>
                <a:spcPct val="90000"/>
              </a:lnSpc>
              <a:buFont typeface="Arial" panose="020B0604020202020204" pitchFamily="34" charset="0"/>
              <a:buChar char="•"/>
              <a:defRPr/>
            </a:pPr>
            <a:endParaRPr lang="en-US" altLang="en-US" sz="1800" dirty="0">
              <a:ea typeface="ＭＳ Ｐゴシック" panose="020B0600070205080204" pitchFamily="34" charset="-128"/>
            </a:endParaRPr>
          </a:p>
          <a:p>
            <a:pPr eaLnBrk="1" hangingPunct="1">
              <a:lnSpc>
                <a:spcPct val="90000"/>
              </a:lnSpc>
              <a:buFont typeface="Arial" panose="020B0604020202020204" pitchFamily="34" charset="0"/>
              <a:buChar char="•"/>
              <a:defRPr/>
            </a:pPr>
            <a:r>
              <a:rPr lang="en-US" altLang="en-US" sz="1800" dirty="0">
                <a:ea typeface="ＭＳ Ｐゴシック" panose="020B0600070205080204" pitchFamily="34" charset="-128"/>
              </a:rPr>
              <a:t>Time Limited Services </a:t>
            </a:r>
          </a:p>
          <a:p>
            <a:endParaRPr lang="en-US" dirty="0"/>
          </a:p>
        </p:txBody>
      </p:sp>
    </p:spTree>
    <p:extLst>
      <p:ext uri="{BB962C8B-B14F-4D97-AF65-F5344CB8AC3E}">
        <p14:creationId xmlns:p14="http://schemas.microsoft.com/office/powerpoint/2010/main" val="1292309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68407C-7029-E9AF-AC26-DF5D3D85BBEE}"/>
              </a:ext>
            </a:extLst>
          </p:cNvPr>
          <p:cNvSpPr>
            <a:spLocks noGrp="1"/>
          </p:cNvSpPr>
          <p:nvPr>
            <p:ph type="title"/>
          </p:nvPr>
        </p:nvSpPr>
        <p:spPr>
          <a:xfrm>
            <a:off x="809625" y="447675"/>
            <a:ext cx="7524750" cy="969963"/>
          </a:xfrm>
        </p:spPr>
        <p:txBody>
          <a:bodyPr anchor="b">
            <a:normAutofit/>
          </a:bodyPr>
          <a:lstStyle/>
          <a:p>
            <a:pPr algn="ctr"/>
            <a:r>
              <a:rPr lang="en-US" dirty="0">
                <a:solidFill>
                  <a:schemeClr val="bg1"/>
                </a:solidFill>
              </a:rPr>
              <a:t>Welcome</a:t>
            </a:r>
          </a:p>
        </p:txBody>
      </p:sp>
      <p:sp>
        <p:nvSpPr>
          <p:cNvPr id="3" name="Content Placeholder 2">
            <a:extLst>
              <a:ext uri="{FF2B5EF4-FFF2-40B4-BE49-F238E27FC236}">
                <a16:creationId xmlns:a16="http://schemas.microsoft.com/office/drawing/2014/main" id="{9CB70DBA-78F7-2C81-C1AF-7F53AB2765AD}"/>
              </a:ext>
            </a:extLst>
          </p:cNvPr>
          <p:cNvSpPr>
            <a:spLocks noGrp="1"/>
          </p:cNvSpPr>
          <p:nvPr>
            <p:ph sz="half" idx="1"/>
          </p:nvPr>
        </p:nvSpPr>
        <p:spPr>
          <a:xfrm>
            <a:off x="73572" y="2222287"/>
            <a:ext cx="4407147" cy="3638763"/>
          </a:xfrm>
        </p:spPr>
        <p:txBody>
          <a:bodyPr anchor="ctr">
            <a:normAutofit/>
          </a:bodyPr>
          <a:lstStyle/>
          <a:p>
            <a:pPr marL="0" indent="0">
              <a:buNone/>
            </a:pPr>
            <a:r>
              <a:rPr lang="en-US" sz="2400" b="1" i="0" u="none" strike="noStrike" dirty="0">
                <a:effectLst/>
              </a:rPr>
              <a:t>In Home Supportive Services  (IHSS) For Children: A Medi-Cal Benefit For Minor Children With Disabilities</a:t>
            </a:r>
          </a:p>
          <a:p>
            <a:pPr marL="0" indent="0">
              <a:buNone/>
            </a:pPr>
            <a:endParaRPr lang="en-US" dirty="0"/>
          </a:p>
        </p:txBody>
      </p:sp>
      <p:pic>
        <p:nvPicPr>
          <p:cNvPr id="5" name="Picture 4" descr="A person and two children playing with toys&#10;&#10;Description automatically generated">
            <a:extLst>
              <a:ext uri="{FF2B5EF4-FFF2-40B4-BE49-F238E27FC236}">
                <a16:creationId xmlns:a16="http://schemas.microsoft.com/office/drawing/2014/main" id="{D62395A2-03F8-B1A1-9543-F5BA7713CD8C}"/>
              </a:ext>
            </a:extLst>
          </p:cNvPr>
          <p:cNvPicPr>
            <a:picLocks noChangeAspect="1"/>
          </p:cNvPicPr>
          <p:nvPr/>
        </p:nvPicPr>
        <p:blipFill>
          <a:blip r:embed="rId2">
            <a:extLst>
              <a:ext uri="{28A0092B-C50C-407E-A947-70E740481C1C}">
                <a14:useLocalDpi xmlns:a14="http://schemas.microsoft.com/office/drawing/2010/main" val="0"/>
              </a:ext>
            </a:extLst>
          </a:blip>
          <a:srcRect l="10459" r="22203" b="-2"/>
          <a:stretch/>
        </p:blipFill>
        <p:spPr>
          <a:xfrm>
            <a:off x="4663280" y="2222287"/>
            <a:ext cx="3670720" cy="3638763"/>
          </a:xfrm>
          <a:prstGeom prst="rect">
            <a:avLst/>
          </a:prstGeom>
          <a:noFill/>
        </p:spPr>
      </p:pic>
    </p:spTree>
    <p:extLst>
      <p:ext uri="{BB962C8B-B14F-4D97-AF65-F5344CB8AC3E}">
        <p14:creationId xmlns:p14="http://schemas.microsoft.com/office/powerpoint/2010/main" val="4983947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F40F2-93E7-7F55-5CDD-603659FB7D6F}"/>
              </a:ext>
            </a:extLst>
          </p:cNvPr>
          <p:cNvSpPr>
            <a:spLocks noGrp="1"/>
          </p:cNvSpPr>
          <p:nvPr>
            <p:ph type="title"/>
          </p:nvPr>
        </p:nvSpPr>
        <p:spPr>
          <a:xfrm>
            <a:off x="403123" y="447675"/>
            <a:ext cx="8180438" cy="969963"/>
          </a:xfrm>
        </p:spPr>
        <p:txBody>
          <a:bodyPr/>
          <a:lstStyle/>
          <a:p>
            <a:pPr algn="ctr"/>
            <a:r>
              <a:rPr lang="en-US" dirty="0">
                <a:solidFill>
                  <a:schemeClr val="bg1"/>
                </a:solidFill>
                <a:effectLst>
                  <a:outerShdw blurRad="38100" dist="38100" dir="2700000" algn="tl">
                    <a:srgbClr val="DDDDDD"/>
                  </a:outerShdw>
                </a:effectLst>
                <a:latin typeface="+mj-lt"/>
                <a:ea typeface="+mj-ea"/>
                <a:cs typeface="Arial Black"/>
              </a:rPr>
              <a:t>Domestic &amp; Related Services</a:t>
            </a:r>
            <a:endParaRPr lang="en-US" dirty="0">
              <a:solidFill>
                <a:schemeClr val="bg1"/>
              </a:solidFill>
            </a:endParaRPr>
          </a:p>
        </p:txBody>
      </p:sp>
      <p:sp>
        <p:nvSpPr>
          <p:cNvPr id="3" name="Content Placeholder 2">
            <a:extLst>
              <a:ext uri="{FF2B5EF4-FFF2-40B4-BE49-F238E27FC236}">
                <a16:creationId xmlns:a16="http://schemas.microsoft.com/office/drawing/2014/main" id="{37D46132-7378-96A4-B600-9826CF1DA092}"/>
              </a:ext>
            </a:extLst>
          </p:cNvPr>
          <p:cNvSpPr>
            <a:spLocks noGrp="1"/>
          </p:cNvSpPr>
          <p:nvPr>
            <p:ph idx="1"/>
          </p:nvPr>
        </p:nvSpPr>
        <p:spPr>
          <a:xfrm>
            <a:off x="809997" y="2418734"/>
            <a:ext cx="7616248" cy="4729317"/>
          </a:xfrm>
        </p:spPr>
        <p:txBody>
          <a:bodyPr>
            <a:normAutofit fontScale="85000" lnSpcReduction="20000"/>
          </a:bodyPr>
          <a:lstStyle/>
          <a:p>
            <a:pPr marL="0" indent="0" eaLnBrk="1" hangingPunct="1">
              <a:lnSpc>
                <a:spcPct val="70000"/>
              </a:lnSpc>
              <a:buNone/>
              <a:defRPr/>
            </a:pPr>
            <a:r>
              <a:rPr lang="en-US" altLang="en-US" sz="1800" dirty="0">
                <a:ea typeface="ＭＳ Ｐゴシック" panose="020B0600070205080204" pitchFamily="34" charset="-128"/>
              </a:rPr>
              <a:t>Domestic Services (per Month)</a:t>
            </a:r>
          </a:p>
          <a:p>
            <a:pPr eaLnBrk="1" hangingPunct="1">
              <a:lnSpc>
                <a:spcPct val="70000"/>
              </a:lnSpc>
              <a:defRPr/>
            </a:pPr>
            <a:endParaRPr lang="en-US" altLang="en-US" sz="1600" dirty="0">
              <a:ea typeface="ＭＳ Ｐゴシック" panose="020B0600070205080204" pitchFamily="34" charset="-128"/>
            </a:endParaRPr>
          </a:p>
          <a:p>
            <a:pPr lvl="1" eaLnBrk="1" hangingPunct="1">
              <a:lnSpc>
                <a:spcPct val="70000"/>
              </a:lnSpc>
              <a:buFont typeface="Arial" panose="020B0604020202020204" pitchFamily="34" charset="0"/>
              <a:buChar char="•"/>
              <a:defRPr/>
            </a:pPr>
            <a:r>
              <a:rPr lang="en-US" altLang="en-US" sz="1400" dirty="0">
                <a:ea typeface="ＭＳ Ｐゴシック" panose="020B0600070205080204" pitchFamily="34" charset="-128"/>
              </a:rPr>
              <a:t>Cleaning in rooms that the beneficiary uses</a:t>
            </a:r>
          </a:p>
          <a:p>
            <a:pPr lvl="1" eaLnBrk="1" hangingPunct="1">
              <a:lnSpc>
                <a:spcPct val="70000"/>
              </a:lnSpc>
              <a:buFont typeface="Arial" panose="020B0604020202020204" pitchFamily="34" charset="0"/>
              <a:buChar char="•"/>
              <a:defRPr/>
            </a:pPr>
            <a:endParaRPr lang="en-US" altLang="en-US" sz="1400" dirty="0">
              <a:ea typeface="ＭＳ Ｐゴシック" panose="020B0600070205080204" pitchFamily="34" charset="-128"/>
            </a:endParaRPr>
          </a:p>
          <a:p>
            <a:pPr lvl="1" eaLnBrk="1" hangingPunct="1">
              <a:lnSpc>
                <a:spcPct val="70000"/>
              </a:lnSpc>
              <a:buFont typeface="Arial" panose="020B0604020202020204" pitchFamily="34" charset="0"/>
              <a:buChar char="•"/>
              <a:defRPr/>
            </a:pPr>
            <a:r>
              <a:rPr lang="en-US" altLang="en-US" sz="1400" dirty="0">
                <a:ea typeface="ＭＳ Ｐゴシック" panose="020B0600070205080204" pitchFamily="34" charset="-128"/>
              </a:rPr>
              <a:t>General cleaning of refrigerator, stove, oven, counters, or sink</a:t>
            </a:r>
          </a:p>
          <a:p>
            <a:pPr marL="677863" lvl="1" eaLnBrk="1" hangingPunct="1">
              <a:lnSpc>
                <a:spcPct val="70000"/>
              </a:lnSpc>
              <a:buFont typeface="Arial" panose="020B0604020202020204" pitchFamily="34" charset="0"/>
              <a:buChar char="•"/>
              <a:defRPr/>
            </a:pPr>
            <a:endParaRPr lang="en-US" altLang="en-US" sz="1400" dirty="0">
              <a:ea typeface="ＭＳ Ｐゴシック" panose="020B0600070205080204" pitchFamily="34" charset="-128"/>
            </a:endParaRPr>
          </a:p>
          <a:p>
            <a:pPr lvl="1" eaLnBrk="1" hangingPunct="1">
              <a:lnSpc>
                <a:spcPct val="70000"/>
              </a:lnSpc>
              <a:buFont typeface="Arial" panose="020B0604020202020204" pitchFamily="34" charset="0"/>
              <a:buChar char="•"/>
              <a:defRPr/>
            </a:pPr>
            <a:r>
              <a:rPr lang="en-US" altLang="en-US" sz="1400" dirty="0">
                <a:ea typeface="ＭＳ Ｐゴシック" panose="020B0600070205080204" pitchFamily="34" charset="-128"/>
              </a:rPr>
              <a:t>Approved service hours are per month</a:t>
            </a:r>
          </a:p>
          <a:p>
            <a:pPr lvl="1" eaLnBrk="1" hangingPunct="1">
              <a:lnSpc>
                <a:spcPct val="70000"/>
              </a:lnSpc>
              <a:defRPr/>
            </a:pPr>
            <a:endParaRPr lang="en-US" altLang="en-US" sz="2000" dirty="0">
              <a:ea typeface="ＭＳ Ｐゴシック" panose="020B0600070205080204" pitchFamily="34" charset="-128"/>
            </a:endParaRPr>
          </a:p>
          <a:p>
            <a:pPr marL="0" indent="0" eaLnBrk="1" hangingPunct="1">
              <a:lnSpc>
                <a:spcPct val="70000"/>
              </a:lnSpc>
              <a:buNone/>
              <a:defRPr/>
            </a:pPr>
            <a:r>
              <a:rPr lang="en-US" altLang="en-US" sz="1800" dirty="0">
                <a:ea typeface="ＭＳ Ｐゴシック" panose="020B0600070205080204" pitchFamily="34" charset="-128"/>
              </a:rPr>
              <a:t>Related Services (per Week)</a:t>
            </a:r>
          </a:p>
          <a:p>
            <a:pPr lvl="1" eaLnBrk="1" hangingPunct="1">
              <a:lnSpc>
                <a:spcPct val="70000"/>
              </a:lnSpc>
              <a:defRPr/>
            </a:pPr>
            <a:endParaRPr lang="en-US" altLang="en-US" sz="1400" dirty="0">
              <a:ea typeface="ＭＳ Ｐゴシック" panose="020B0600070205080204" pitchFamily="34" charset="-128"/>
            </a:endParaRPr>
          </a:p>
          <a:p>
            <a:pPr lvl="1" eaLnBrk="1" hangingPunct="1">
              <a:lnSpc>
                <a:spcPct val="70000"/>
              </a:lnSpc>
              <a:buFont typeface="Arial" panose="020B0604020202020204" pitchFamily="34" charset="0"/>
              <a:buChar char="•"/>
              <a:defRPr/>
            </a:pPr>
            <a:r>
              <a:rPr lang="en-US" altLang="en-US" sz="1400" dirty="0">
                <a:ea typeface="ＭＳ Ｐゴシック" panose="020B0600070205080204" pitchFamily="34" charset="-128"/>
              </a:rPr>
              <a:t>Meal Preparation – Guideline range 3.02 to 7.00 hours, (MPP </a:t>
            </a:r>
            <a:r>
              <a:rPr lang="en-US" sz="1400" dirty="0"/>
              <a:t> </a:t>
            </a:r>
            <a:r>
              <a:rPr lang="en-US" altLang="en-US" sz="1400" dirty="0">
                <a:ea typeface="ＭＳ Ｐゴシック" panose="020B0600070205080204" pitchFamily="34" charset="-128"/>
              </a:rPr>
              <a:t>30-757.131)</a:t>
            </a:r>
            <a:endParaRPr lang="en-US" altLang="en-US" sz="1000" dirty="0">
              <a:ea typeface="ＭＳ Ｐゴシック" panose="020B0600070205080204" pitchFamily="34" charset="-128"/>
            </a:endParaRPr>
          </a:p>
          <a:p>
            <a:pPr lvl="1" eaLnBrk="1" hangingPunct="1">
              <a:lnSpc>
                <a:spcPct val="70000"/>
              </a:lnSpc>
              <a:buFont typeface="Arial" panose="020B0604020202020204" pitchFamily="34" charset="0"/>
              <a:buChar char="•"/>
              <a:defRPr/>
            </a:pPr>
            <a:endParaRPr lang="en-US" altLang="en-US" sz="1000" dirty="0">
              <a:ea typeface="ＭＳ Ｐゴシック" panose="020B0600070205080204" pitchFamily="34" charset="-128"/>
            </a:endParaRPr>
          </a:p>
          <a:p>
            <a:pPr lvl="1" eaLnBrk="1" hangingPunct="1">
              <a:lnSpc>
                <a:spcPct val="70000"/>
              </a:lnSpc>
              <a:buFont typeface="Arial" panose="020B0604020202020204" pitchFamily="34" charset="0"/>
              <a:buChar char="•"/>
              <a:defRPr/>
            </a:pPr>
            <a:r>
              <a:rPr lang="en-US" altLang="en-US" sz="1400" dirty="0">
                <a:ea typeface="ＭＳ Ｐゴシック" panose="020B0600070205080204" pitchFamily="34" charset="-128"/>
              </a:rPr>
              <a:t>Meal cleanup -1.17 to 3.50 hours, (MPP </a:t>
            </a:r>
            <a:r>
              <a:rPr lang="en-US" sz="1400" dirty="0"/>
              <a:t> </a:t>
            </a:r>
            <a:r>
              <a:rPr lang="en-US" altLang="en-US" sz="1400" dirty="0">
                <a:ea typeface="ＭＳ Ｐゴシック" panose="020B0600070205080204" pitchFamily="34" charset="-128"/>
              </a:rPr>
              <a:t>30-757.132)</a:t>
            </a:r>
          </a:p>
          <a:p>
            <a:pPr lvl="1" eaLnBrk="1" hangingPunct="1">
              <a:lnSpc>
                <a:spcPct val="70000"/>
              </a:lnSpc>
              <a:buFont typeface="Arial" panose="020B0604020202020204" pitchFamily="34" charset="0"/>
              <a:buChar char="•"/>
              <a:defRPr/>
            </a:pPr>
            <a:endParaRPr lang="en-US" altLang="en-US" sz="1400" dirty="0">
              <a:ea typeface="ＭＳ Ｐゴシック" panose="020B0600070205080204" pitchFamily="34" charset="-128"/>
            </a:endParaRPr>
          </a:p>
          <a:p>
            <a:pPr lvl="1" eaLnBrk="1" hangingPunct="1">
              <a:lnSpc>
                <a:spcPct val="70000"/>
              </a:lnSpc>
              <a:buFont typeface="Arial" panose="020B0604020202020204" pitchFamily="34" charset="0"/>
              <a:buChar char="•"/>
              <a:defRPr/>
            </a:pPr>
            <a:r>
              <a:rPr lang="en-US" altLang="en-US" sz="1400" dirty="0">
                <a:ea typeface="ＭＳ Ｐゴシック" panose="020B0600070205080204" pitchFamily="34" charset="-128"/>
              </a:rPr>
              <a:t>Routine Laundry -1 hour unless use laundromat 1.5 hours (MPP </a:t>
            </a:r>
            <a:r>
              <a:rPr lang="en-US" sz="1400" dirty="0"/>
              <a:t> </a:t>
            </a:r>
            <a:r>
              <a:rPr lang="en-US" altLang="en-US" sz="1400" dirty="0">
                <a:ea typeface="ＭＳ Ｐゴシック" panose="020B0600070205080204" pitchFamily="34" charset="-128"/>
              </a:rPr>
              <a:t>30-757.134(a))</a:t>
            </a:r>
          </a:p>
          <a:p>
            <a:pPr lvl="1" eaLnBrk="1" hangingPunct="1">
              <a:lnSpc>
                <a:spcPct val="70000"/>
              </a:lnSpc>
              <a:buFont typeface="Arial" panose="020B0604020202020204" pitchFamily="34" charset="0"/>
              <a:buChar char="•"/>
              <a:defRPr/>
            </a:pPr>
            <a:endParaRPr lang="en-US" altLang="en-US" sz="1400" dirty="0">
              <a:ea typeface="ＭＳ Ｐゴシック" panose="020B0600070205080204" pitchFamily="34" charset="-128"/>
            </a:endParaRPr>
          </a:p>
          <a:p>
            <a:pPr lvl="1" eaLnBrk="1" hangingPunct="1">
              <a:lnSpc>
                <a:spcPct val="70000"/>
              </a:lnSpc>
              <a:buFont typeface="Arial" panose="020B0604020202020204" pitchFamily="34" charset="0"/>
              <a:buChar char="•"/>
              <a:defRPr/>
            </a:pPr>
            <a:r>
              <a:rPr lang="en-US" altLang="en-US" sz="1400" dirty="0">
                <a:ea typeface="ＭＳ Ｐゴシック" panose="020B0600070205080204" pitchFamily="34" charset="-128"/>
              </a:rPr>
              <a:t>Food Shopping -1 hour, (MPP </a:t>
            </a:r>
            <a:r>
              <a:rPr lang="en-US" sz="1400" dirty="0"/>
              <a:t> </a:t>
            </a:r>
            <a:r>
              <a:rPr lang="en-US" altLang="en-US" sz="1400" dirty="0">
                <a:ea typeface="ＭＳ Ｐゴシック" panose="020B0600070205080204" pitchFamily="34" charset="-128"/>
              </a:rPr>
              <a:t>30-757.135)</a:t>
            </a:r>
          </a:p>
          <a:p>
            <a:pPr lvl="1" eaLnBrk="1" hangingPunct="1">
              <a:lnSpc>
                <a:spcPct val="70000"/>
              </a:lnSpc>
              <a:buFont typeface="Arial" panose="020B0604020202020204" pitchFamily="34" charset="0"/>
              <a:buChar char="•"/>
              <a:defRPr/>
            </a:pPr>
            <a:endParaRPr lang="en-US" altLang="en-US" sz="1400" dirty="0">
              <a:ea typeface="ＭＳ Ｐゴシック" panose="020B0600070205080204" pitchFamily="34" charset="-128"/>
            </a:endParaRPr>
          </a:p>
          <a:p>
            <a:pPr lvl="1" eaLnBrk="1" hangingPunct="1">
              <a:lnSpc>
                <a:spcPct val="70000"/>
              </a:lnSpc>
              <a:buFont typeface="Arial" panose="020B0604020202020204" pitchFamily="34" charset="0"/>
              <a:buChar char="•"/>
              <a:defRPr/>
            </a:pPr>
            <a:r>
              <a:rPr lang="en-US" altLang="en-US" sz="1400" dirty="0">
                <a:ea typeface="ＭＳ Ｐゴシック" panose="020B0600070205080204" pitchFamily="34" charset="-128"/>
              </a:rPr>
              <a:t>Other Shopping Errands- 0</a:t>
            </a:r>
            <a:r>
              <a:rPr lang="en-US" sz="1400" dirty="0"/>
              <a:t>.5 hours per week (</a:t>
            </a:r>
            <a:r>
              <a:rPr lang="en-US" altLang="en-US" sz="1400" dirty="0">
                <a:ea typeface="ＭＳ Ｐゴシック" panose="020B0600070205080204" pitchFamily="34" charset="-128"/>
              </a:rPr>
              <a:t>MPP </a:t>
            </a:r>
            <a:r>
              <a:rPr lang="en-US" sz="1400" dirty="0"/>
              <a:t> </a:t>
            </a:r>
            <a:r>
              <a:rPr lang="en-US" altLang="en-US" sz="1400" dirty="0">
                <a:ea typeface="ＭＳ Ｐゴシック" panose="020B0600070205080204" pitchFamily="34" charset="-128"/>
              </a:rPr>
              <a:t>30-757.135(c))</a:t>
            </a:r>
          </a:p>
          <a:p>
            <a:pPr eaLnBrk="1" hangingPunct="1">
              <a:lnSpc>
                <a:spcPct val="70000"/>
              </a:lnSpc>
              <a:buFont typeface="Arial" panose="020B0604020202020204" pitchFamily="34" charset="0"/>
              <a:buChar char="•"/>
              <a:defRPr/>
            </a:pPr>
            <a:endParaRPr lang="en-US" altLang="en-US" sz="1400" dirty="0">
              <a:ea typeface="ＭＳ Ｐゴシック" panose="020B0600070205080204" pitchFamily="34" charset="-128"/>
            </a:endParaRPr>
          </a:p>
          <a:p>
            <a:pPr marL="677863" lvl="1" eaLnBrk="1" hangingPunct="1">
              <a:lnSpc>
                <a:spcPct val="70000"/>
              </a:lnSpc>
              <a:buFont typeface="Arial" panose="020B0604020202020204" pitchFamily="34" charset="0"/>
              <a:buChar char="•"/>
              <a:defRPr/>
            </a:pPr>
            <a:r>
              <a:rPr lang="en-US" altLang="en-US" sz="1400" dirty="0">
                <a:ea typeface="ＭＳ Ｐゴシック" panose="020B0600070205080204" pitchFamily="34" charset="-128"/>
              </a:rPr>
              <a:t>Approved service hours are per week</a:t>
            </a:r>
          </a:p>
          <a:p>
            <a:endParaRPr lang="en-US" dirty="0"/>
          </a:p>
        </p:txBody>
      </p:sp>
    </p:spTree>
    <p:extLst>
      <p:ext uri="{BB962C8B-B14F-4D97-AF65-F5344CB8AC3E}">
        <p14:creationId xmlns:p14="http://schemas.microsoft.com/office/powerpoint/2010/main" val="2005665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EEA01-6FD9-382D-83B5-9EEA6CC3D3BF}"/>
              </a:ext>
            </a:extLst>
          </p:cNvPr>
          <p:cNvSpPr>
            <a:spLocks noGrp="1"/>
          </p:cNvSpPr>
          <p:nvPr>
            <p:ph type="title"/>
          </p:nvPr>
        </p:nvSpPr>
        <p:spPr/>
        <p:txBody>
          <a:bodyPr/>
          <a:lstStyle/>
          <a:p>
            <a:pPr algn="ctr"/>
            <a:r>
              <a:rPr lang="en-US" dirty="0">
                <a:solidFill>
                  <a:schemeClr val="bg1"/>
                </a:solidFill>
              </a:rPr>
              <a:t>Proration of Services</a:t>
            </a:r>
          </a:p>
        </p:txBody>
      </p:sp>
      <p:sp>
        <p:nvSpPr>
          <p:cNvPr id="3" name="Content Placeholder 2">
            <a:extLst>
              <a:ext uri="{FF2B5EF4-FFF2-40B4-BE49-F238E27FC236}">
                <a16:creationId xmlns:a16="http://schemas.microsoft.com/office/drawing/2014/main" id="{DABCA450-C8C6-160D-9EFF-6430CD2F0303}"/>
              </a:ext>
            </a:extLst>
          </p:cNvPr>
          <p:cNvSpPr>
            <a:spLocks noGrp="1"/>
          </p:cNvSpPr>
          <p:nvPr>
            <p:ph idx="1"/>
          </p:nvPr>
        </p:nvSpPr>
        <p:spPr>
          <a:xfrm>
            <a:off x="809997" y="2497393"/>
            <a:ext cx="7524003" cy="4360607"/>
          </a:xfrm>
        </p:spPr>
        <p:txBody>
          <a:bodyPr>
            <a:normAutofit lnSpcReduction="10000"/>
          </a:bodyPr>
          <a:lstStyle/>
          <a:p>
            <a:pPr marL="0" indent="0">
              <a:buNone/>
            </a:pPr>
            <a:r>
              <a:rPr lang="en-US" altLang="en-US" sz="1600" dirty="0"/>
              <a:t>Counties prorate hours for domestic services and related services </a:t>
            </a:r>
          </a:p>
          <a:p>
            <a:pPr marL="0" indent="0">
              <a:buNone/>
            </a:pPr>
            <a:r>
              <a:rPr lang="en-US" altLang="en-US" sz="1600" dirty="0"/>
              <a:t>Proration is calculated by dividing the total number of hours IHSS service hours needed by the number of household members.</a:t>
            </a:r>
          </a:p>
          <a:p>
            <a:pPr lvl="2">
              <a:buFont typeface="Arial" panose="020B0604020202020204" pitchFamily="34" charset="0"/>
              <a:buChar char="•"/>
            </a:pPr>
            <a:r>
              <a:rPr lang="en-US" altLang="en-US" sz="1600" dirty="0"/>
              <a:t>Includes cleaning in common living areas </a:t>
            </a:r>
          </a:p>
          <a:p>
            <a:pPr lvl="2">
              <a:buFont typeface="Arial" panose="020B0604020202020204" pitchFamily="34" charset="0"/>
              <a:buChar char="•"/>
            </a:pPr>
            <a:r>
              <a:rPr lang="en-US" altLang="en-US" sz="1600" dirty="0"/>
              <a:t>Laundry</a:t>
            </a:r>
          </a:p>
          <a:p>
            <a:pPr lvl="2">
              <a:buFont typeface="Arial" panose="020B0604020202020204" pitchFamily="34" charset="0"/>
              <a:buChar char="•"/>
            </a:pPr>
            <a:r>
              <a:rPr lang="en-US" altLang="en-US" sz="1600" dirty="0"/>
              <a:t>Meal Preparation</a:t>
            </a:r>
          </a:p>
          <a:p>
            <a:pPr lvl="2"/>
            <a:endParaRPr lang="en-US" altLang="en-US" sz="1600" dirty="0"/>
          </a:p>
          <a:p>
            <a:pPr marL="0" indent="0">
              <a:buNone/>
            </a:pPr>
            <a:r>
              <a:rPr lang="en-US" altLang="en-US" sz="1600" dirty="0"/>
              <a:t>Exceptions to Proration</a:t>
            </a:r>
          </a:p>
          <a:p>
            <a:pPr lvl="2">
              <a:buFont typeface="Arial" panose="020B0604020202020204" pitchFamily="34" charset="0"/>
              <a:buChar char="•"/>
            </a:pPr>
            <a:r>
              <a:rPr lang="en-US" altLang="en-US" sz="1600" dirty="0"/>
              <a:t>MPP </a:t>
            </a:r>
            <a:r>
              <a:rPr lang="en-US" sz="1600" dirty="0"/>
              <a:t> </a:t>
            </a:r>
            <a:r>
              <a:rPr lang="en-US" altLang="en-US" sz="1600" dirty="0"/>
              <a:t>30-763.32 provides that meal preparation should not be prorated “when the service is being provided separately to the recipient.”</a:t>
            </a:r>
          </a:p>
          <a:p>
            <a:pPr lvl="2">
              <a:buFont typeface="Arial" panose="020B0604020202020204" pitchFamily="34" charset="0"/>
              <a:buChar char="•"/>
            </a:pPr>
            <a:r>
              <a:rPr lang="en-US" altLang="en-US" sz="1600" dirty="0"/>
              <a:t>Services not shared with other household members</a:t>
            </a:r>
          </a:p>
          <a:p>
            <a:pPr lvl="2">
              <a:buFont typeface="Arial" panose="020B0604020202020204" pitchFamily="34" charset="0"/>
              <a:buChar char="•"/>
            </a:pPr>
            <a:r>
              <a:rPr lang="en-US" altLang="en-US" sz="1600" dirty="0"/>
              <a:t>Certain household members not counted in proration</a:t>
            </a:r>
          </a:p>
          <a:p>
            <a:endParaRPr lang="en-US" dirty="0"/>
          </a:p>
        </p:txBody>
      </p:sp>
    </p:spTree>
    <p:extLst>
      <p:ext uri="{BB962C8B-B14F-4D97-AF65-F5344CB8AC3E}">
        <p14:creationId xmlns:p14="http://schemas.microsoft.com/office/powerpoint/2010/main" val="34343685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81544-FB0C-DCE6-4343-AF87CB457476}"/>
              </a:ext>
            </a:extLst>
          </p:cNvPr>
          <p:cNvSpPr>
            <a:spLocks noGrp="1"/>
          </p:cNvSpPr>
          <p:nvPr>
            <p:ph type="title"/>
          </p:nvPr>
        </p:nvSpPr>
        <p:spPr>
          <a:xfrm>
            <a:off x="78658" y="447675"/>
            <a:ext cx="8603226" cy="969963"/>
          </a:xfrm>
        </p:spPr>
        <p:txBody>
          <a:bodyPr/>
          <a:lstStyle/>
          <a:p>
            <a:pPr algn="ctr"/>
            <a:r>
              <a:rPr lang="en-US" sz="3600" dirty="0">
                <a:solidFill>
                  <a:schemeClr val="bg1"/>
                </a:solidFill>
                <a:effectLst>
                  <a:outerShdw blurRad="38100" dist="38100" dir="2700000" algn="tl">
                    <a:srgbClr val="DDDDDD"/>
                  </a:outerShdw>
                </a:effectLst>
                <a:latin typeface="+mj-lt"/>
                <a:ea typeface="Arial Black" pitchFamily="-112" charset="0"/>
                <a:cs typeface="Arial Black" pitchFamily="-112" charset="0"/>
              </a:rPr>
              <a:t>Non-Medical Personal Services </a:t>
            </a:r>
            <a:endParaRPr lang="en-US" sz="3600" dirty="0">
              <a:solidFill>
                <a:schemeClr val="bg1"/>
              </a:solidFill>
            </a:endParaRPr>
          </a:p>
        </p:txBody>
      </p:sp>
      <p:sp>
        <p:nvSpPr>
          <p:cNvPr id="3" name="Content Placeholder 2">
            <a:extLst>
              <a:ext uri="{FF2B5EF4-FFF2-40B4-BE49-F238E27FC236}">
                <a16:creationId xmlns:a16="http://schemas.microsoft.com/office/drawing/2014/main" id="{EA205351-7FE6-E803-AE46-BE2C1B76A5F7}"/>
              </a:ext>
            </a:extLst>
          </p:cNvPr>
          <p:cNvSpPr>
            <a:spLocks noGrp="1"/>
          </p:cNvSpPr>
          <p:nvPr>
            <p:ph idx="1"/>
          </p:nvPr>
        </p:nvSpPr>
        <p:spPr>
          <a:xfrm>
            <a:off x="809997" y="2369574"/>
            <a:ext cx="7524003" cy="5142271"/>
          </a:xfrm>
        </p:spPr>
        <p:txBody>
          <a:bodyPr>
            <a:normAutofit fontScale="85000" lnSpcReduction="20000"/>
          </a:bodyPr>
          <a:lstStyle/>
          <a:p>
            <a:pPr marL="0" indent="0" eaLnBrk="1" hangingPunct="1">
              <a:lnSpc>
                <a:spcPct val="80000"/>
              </a:lnSpc>
              <a:buNone/>
              <a:defRPr/>
            </a:pPr>
            <a:r>
              <a:rPr lang="en-US" altLang="en-US" sz="1500" dirty="0">
                <a:ea typeface="ＭＳ Ｐゴシック" panose="020B0600070205080204" pitchFamily="34" charset="-128"/>
              </a:rPr>
              <a:t>Non-Medical Personal Services (per Week)</a:t>
            </a:r>
          </a:p>
          <a:p>
            <a:pPr eaLnBrk="1" hangingPunct="1">
              <a:lnSpc>
                <a:spcPct val="80000"/>
              </a:lnSpc>
              <a:buFont typeface="Arial" panose="020B0604020202020204" pitchFamily="34" charset="0"/>
              <a:buChar char="•"/>
              <a:defRPr/>
            </a:pPr>
            <a:endParaRPr lang="en-US" altLang="en-US" sz="1500" dirty="0">
              <a:ea typeface="ＭＳ Ｐゴシック" panose="020B0600070205080204" pitchFamily="34" charset="-128"/>
            </a:endParaRPr>
          </a:p>
          <a:p>
            <a:pPr marL="0" indent="0" eaLnBrk="1" hangingPunct="1">
              <a:lnSpc>
                <a:spcPct val="80000"/>
              </a:lnSpc>
              <a:buNone/>
              <a:defRPr/>
            </a:pPr>
            <a:r>
              <a:rPr lang="en-US" altLang="en-US" sz="1500" dirty="0">
                <a:ea typeface="ＭＳ Ｐゴシック" panose="020B0600070205080204" pitchFamily="34" charset="-128"/>
              </a:rPr>
              <a:t>Routine Bed Baths - 0.50 to 3.50 hours, (MPP </a:t>
            </a:r>
            <a:r>
              <a:rPr lang="en-US" sz="1500" dirty="0"/>
              <a:t> </a:t>
            </a:r>
            <a:r>
              <a:rPr lang="en-US" altLang="en-US" sz="1500" dirty="0">
                <a:ea typeface="ＭＳ Ｐゴシック" panose="020B0600070205080204" pitchFamily="34" charset="-128"/>
              </a:rPr>
              <a:t>30-757.14(d))</a:t>
            </a:r>
          </a:p>
          <a:p>
            <a:pPr marL="395287" indent="-285750" eaLnBrk="1" hangingPunct="1">
              <a:lnSpc>
                <a:spcPct val="80000"/>
              </a:lnSpc>
              <a:buFont typeface="Arial" panose="020B0604020202020204" pitchFamily="34" charset="0"/>
              <a:buChar char="•"/>
              <a:defRPr/>
            </a:pPr>
            <a:endParaRPr lang="en-US" altLang="en-US" sz="1500" dirty="0">
              <a:ea typeface="ＭＳ Ｐゴシック" panose="020B0600070205080204" pitchFamily="34" charset="-128"/>
            </a:endParaRPr>
          </a:p>
          <a:p>
            <a:pPr marL="0" indent="0" eaLnBrk="1" hangingPunct="1">
              <a:lnSpc>
                <a:spcPct val="80000"/>
              </a:lnSpc>
              <a:buNone/>
              <a:defRPr/>
            </a:pPr>
            <a:r>
              <a:rPr lang="en-US" altLang="en-US" sz="1500" dirty="0">
                <a:ea typeface="ＭＳ Ｐゴシック" panose="020B0600070205080204" pitchFamily="34" charset="-128"/>
              </a:rPr>
              <a:t>Respiration Assistance- (MPP </a:t>
            </a:r>
            <a:r>
              <a:rPr lang="en-US" sz="1500" dirty="0"/>
              <a:t> </a:t>
            </a:r>
            <a:r>
              <a:rPr lang="en-US" altLang="en-US" sz="1500" dirty="0">
                <a:ea typeface="ＭＳ Ｐゴシック" panose="020B0600070205080204" pitchFamily="34" charset="-128"/>
              </a:rPr>
              <a:t>30-757.14(b) ) No guideline range</a:t>
            </a:r>
          </a:p>
          <a:p>
            <a:pPr lvl="1" eaLnBrk="1" hangingPunct="1">
              <a:lnSpc>
                <a:spcPct val="80000"/>
              </a:lnSpc>
              <a:buFont typeface="Arial" panose="020B0604020202020204" pitchFamily="34" charset="0"/>
              <a:buChar char="•"/>
              <a:defRPr/>
            </a:pPr>
            <a:r>
              <a:rPr lang="en-US" altLang="en-US" sz="1500" dirty="0">
                <a:ea typeface="ＭＳ Ｐゴシック" panose="020B0600070205080204" pitchFamily="34" charset="-128"/>
              </a:rPr>
              <a:t>Setting up CPAP and cleaning CPAP and IPPB machines</a:t>
            </a:r>
          </a:p>
          <a:p>
            <a:pPr lvl="1" eaLnBrk="1" hangingPunct="1">
              <a:lnSpc>
                <a:spcPct val="80000"/>
              </a:lnSpc>
              <a:buFont typeface="Arial" panose="020B0604020202020204" pitchFamily="34" charset="0"/>
              <a:buChar char="•"/>
              <a:defRPr/>
            </a:pPr>
            <a:endParaRPr lang="en-US" altLang="en-US" sz="1500" dirty="0">
              <a:ea typeface="ＭＳ Ｐゴシック" panose="020B0600070205080204" pitchFamily="34" charset="-128"/>
            </a:endParaRPr>
          </a:p>
          <a:p>
            <a:pPr marL="0" indent="0" eaLnBrk="1" hangingPunct="1">
              <a:lnSpc>
                <a:spcPct val="80000"/>
              </a:lnSpc>
              <a:buNone/>
              <a:defRPr/>
            </a:pPr>
            <a:r>
              <a:rPr lang="en-US" altLang="en-US" sz="1500" dirty="0">
                <a:ea typeface="ＭＳ Ｐゴシック" panose="020B0600070205080204" pitchFamily="34" charset="-128"/>
              </a:rPr>
              <a:t>Bowel, Bladder Care -0.58 to 8.00 hours, (MPP </a:t>
            </a:r>
            <a:r>
              <a:rPr lang="en-US" sz="1500" dirty="0"/>
              <a:t> </a:t>
            </a:r>
            <a:r>
              <a:rPr lang="en-US" altLang="en-US" sz="1500" dirty="0">
                <a:ea typeface="ＭＳ Ｐゴシック" panose="020B0600070205080204" pitchFamily="34" charset="-128"/>
              </a:rPr>
              <a:t>30-757.14(a))</a:t>
            </a:r>
          </a:p>
          <a:p>
            <a:pPr lvl="1" eaLnBrk="1" hangingPunct="1">
              <a:lnSpc>
                <a:spcPct val="80000"/>
              </a:lnSpc>
              <a:buFont typeface="Arial" panose="020B0604020202020204" pitchFamily="34" charset="0"/>
              <a:buChar char="•"/>
              <a:defRPr/>
            </a:pPr>
            <a:r>
              <a:rPr lang="en-US" altLang="en-US" sz="1500" dirty="0">
                <a:ea typeface="ＭＳ Ｐゴシック" panose="020B0600070205080204" pitchFamily="34" charset="-128"/>
              </a:rPr>
              <a:t>Includes assistance with toileting and cleaning</a:t>
            </a:r>
          </a:p>
          <a:p>
            <a:pPr marL="563563" lvl="1" indent="-171450" eaLnBrk="1" hangingPunct="1">
              <a:lnSpc>
                <a:spcPct val="80000"/>
              </a:lnSpc>
              <a:buFont typeface="Arial" panose="020B0604020202020204" pitchFamily="34" charset="0"/>
              <a:buChar char="•"/>
              <a:defRPr/>
            </a:pPr>
            <a:endParaRPr lang="en-US" altLang="en-US" sz="1500" dirty="0">
              <a:ea typeface="ＭＳ Ｐゴシック" panose="020B0600070205080204" pitchFamily="34" charset="-128"/>
            </a:endParaRPr>
          </a:p>
          <a:p>
            <a:pPr marL="0" indent="0" eaLnBrk="1" hangingPunct="1">
              <a:lnSpc>
                <a:spcPct val="80000"/>
              </a:lnSpc>
              <a:buNone/>
              <a:defRPr/>
            </a:pPr>
            <a:r>
              <a:rPr lang="en-US" altLang="en-US" sz="1500" dirty="0">
                <a:ea typeface="ＭＳ Ｐゴシック" panose="020B0600070205080204" pitchFamily="34" charset="-128"/>
              </a:rPr>
              <a:t>Feeding - 0.70 to 9.33 hours, (MPP </a:t>
            </a:r>
            <a:r>
              <a:rPr lang="en-US" sz="1500" dirty="0"/>
              <a:t> </a:t>
            </a:r>
            <a:r>
              <a:rPr lang="en-US" altLang="en-US" sz="1500" dirty="0">
                <a:ea typeface="ＭＳ Ｐゴシック" panose="020B0600070205080204" pitchFamily="34" charset="-128"/>
              </a:rPr>
              <a:t>30-757.14(c))</a:t>
            </a:r>
          </a:p>
          <a:p>
            <a:pPr lvl="1" eaLnBrk="1" hangingPunct="1">
              <a:lnSpc>
                <a:spcPct val="80000"/>
              </a:lnSpc>
              <a:buFont typeface="Arial" panose="020B0604020202020204" pitchFamily="34" charset="0"/>
              <a:buChar char="•"/>
              <a:defRPr/>
            </a:pPr>
            <a:r>
              <a:rPr lang="en-US" altLang="en-US" sz="1500" dirty="0">
                <a:ea typeface="ＭＳ Ｐゴシック" panose="020B0600070205080204" pitchFamily="34" charset="-128"/>
              </a:rPr>
              <a:t>Includes assistance to eat meals, including cleaning the face and hands before and after meals</a:t>
            </a:r>
          </a:p>
          <a:p>
            <a:pPr marL="677863" lvl="1" eaLnBrk="1" hangingPunct="1">
              <a:lnSpc>
                <a:spcPct val="80000"/>
              </a:lnSpc>
              <a:buFont typeface="Arial" panose="020B0604020202020204" pitchFamily="34" charset="0"/>
              <a:buChar char="•"/>
              <a:defRPr/>
            </a:pPr>
            <a:endParaRPr lang="en-US" altLang="en-US" sz="1500" dirty="0">
              <a:ea typeface="ＭＳ Ｐゴシック" panose="020B0600070205080204" pitchFamily="34" charset="-128"/>
            </a:endParaRPr>
          </a:p>
          <a:p>
            <a:pPr marL="0" indent="0" eaLnBrk="1" hangingPunct="1">
              <a:lnSpc>
                <a:spcPct val="80000"/>
              </a:lnSpc>
              <a:buNone/>
              <a:defRPr/>
            </a:pPr>
            <a:r>
              <a:rPr lang="en-US" altLang="en-US" sz="1500" dirty="0">
                <a:ea typeface="ＭＳ Ｐゴシック" panose="020B0600070205080204" pitchFamily="34" charset="-128"/>
              </a:rPr>
              <a:t>Dressing - 0.56 to 3.50 hours, (MPP </a:t>
            </a:r>
            <a:r>
              <a:rPr lang="en-US" sz="1500" dirty="0"/>
              <a:t> </a:t>
            </a:r>
            <a:r>
              <a:rPr lang="en-US" altLang="en-US" sz="1500" dirty="0">
                <a:ea typeface="ＭＳ Ｐゴシック" panose="020B0600070205080204" pitchFamily="34" charset="-128"/>
              </a:rPr>
              <a:t>30-757.14(f))</a:t>
            </a:r>
          </a:p>
          <a:p>
            <a:pPr lvl="1" eaLnBrk="1" hangingPunct="1">
              <a:lnSpc>
                <a:spcPct val="80000"/>
              </a:lnSpc>
              <a:buFont typeface="Arial" panose="020B0604020202020204" pitchFamily="34" charset="0"/>
              <a:buChar char="•"/>
              <a:defRPr/>
            </a:pPr>
            <a:r>
              <a:rPr lang="en-US" altLang="en-US" sz="1500" dirty="0">
                <a:ea typeface="ＭＳ Ｐゴシック" panose="020B0600070205080204" pitchFamily="34" charset="-128"/>
              </a:rPr>
              <a:t>Includes assistance with putting on and take off clothes as necessary throughout the day</a:t>
            </a:r>
          </a:p>
          <a:p>
            <a:pPr eaLnBrk="1" hangingPunct="1">
              <a:lnSpc>
                <a:spcPct val="80000"/>
              </a:lnSpc>
              <a:buFont typeface="Arial" panose="020B0604020202020204" pitchFamily="34" charset="0"/>
              <a:buChar char="•"/>
              <a:defRPr/>
            </a:pPr>
            <a:endParaRPr lang="en-US" altLang="en-US" sz="1500" dirty="0">
              <a:ea typeface="ＭＳ Ｐゴシック" panose="020B0600070205080204" pitchFamily="34" charset="-128"/>
            </a:endParaRPr>
          </a:p>
          <a:p>
            <a:pPr marL="0" indent="0" eaLnBrk="1" hangingPunct="1">
              <a:lnSpc>
                <a:spcPct val="80000"/>
              </a:lnSpc>
              <a:buNone/>
              <a:defRPr/>
            </a:pPr>
            <a:r>
              <a:rPr lang="en-US" altLang="en-US" sz="1500" dirty="0">
                <a:ea typeface="ＭＳ Ｐゴシック" panose="020B0600070205080204" pitchFamily="34" charset="-128"/>
              </a:rPr>
              <a:t>Menstrual Care-0.28 to 0.80 hours, (MPP </a:t>
            </a:r>
            <a:r>
              <a:rPr lang="en-US" sz="1500" dirty="0"/>
              <a:t> </a:t>
            </a:r>
            <a:r>
              <a:rPr lang="en-US" altLang="en-US" sz="1500" dirty="0">
                <a:ea typeface="ＭＳ Ｐゴシック" panose="020B0600070205080204" pitchFamily="34" charset="-128"/>
              </a:rPr>
              <a:t>30-757.14(j))</a:t>
            </a:r>
          </a:p>
          <a:p>
            <a:pPr lvl="1">
              <a:lnSpc>
                <a:spcPct val="80000"/>
              </a:lnSpc>
              <a:buFont typeface="Arial" panose="020B0604020202020204" pitchFamily="34" charset="0"/>
              <a:buChar char="•"/>
              <a:defRPr/>
            </a:pPr>
            <a:r>
              <a:rPr lang="en-US" altLang="en-US" sz="1300" dirty="0">
                <a:ea typeface="ＭＳ Ｐゴシック" panose="020B0600070205080204" pitchFamily="34" charset="-128"/>
              </a:rPr>
              <a:t>Assistance with external placement of sanitary napkin and barrier pads</a:t>
            </a:r>
          </a:p>
          <a:p>
            <a:pPr marL="0" indent="0" eaLnBrk="1" hangingPunct="1">
              <a:lnSpc>
                <a:spcPct val="80000"/>
              </a:lnSpc>
              <a:buNone/>
              <a:defRPr/>
            </a:pPr>
            <a:endParaRPr lang="en-US" altLang="en-US" sz="1600" dirty="0">
              <a:ea typeface="ＭＳ Ｐゴシック" panose="020B0600070205080204" pitchFamily="34" charset="-128"/>
            </a:endParaRPr>
          </a:p>
          <a:p>
            <a:pPr marL="0" indent="0" eaLnBrk="1" hangingPunct="1">
              <a:lnSpc>
                <a:spcPct val="80000"/>
              </a:lnSpc>
              <a:buNone/>
              <a:defRPr/>
            </a:pPr>
            <a:endParaRPr lang="en-US" altLang="en-US" sz="1600" dirty="0">
              <a:ea typeface="ＭＳ Ｐゴシック" panose="020B0600070205080204" pitchFamily="34" charset="-128"/>
            </a:endParaRPr>
          </a:p>
          <a:p>
            <a:pPr marL="0" indent="0" eaLnBrk="1" hangingPunct="1">
              <a:lnSpc>
                <a:spcPct val="80000"/>
              </a:lnSpc>
              <a:buNone/>
              <a:defRPr/>
            </a:pPr>
            <a:r>
              <a:rPr lang="en-US" altLang="en-US" sz="1200" dirty="0">
                <a:ea typeface="ＭＳ Ｐゴシック" panose="020B0600070205080204" pitchFamily="34" charset="-128"/>
              </a:rPr>
              <a:t>	</a:t>
            </a:r>
            <a:endParaRPr lang="en-US" dirty="0"/>
          </a:p>
        </p:txBody>
      </p:sp>
    </p:spTree>
    <p:extLst>
      <p:ext uri="{BB962C8B-B14F-4D97-AF65-F5344CB8AC3E}">
        <p14:creationId xmlns:p14="http://schemas.microsoft.com/office/powerpoint/2010/main" val="828197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7555B-6A84-7A09-7D30-45B0FFC76C1F}"/>
              </a:ext>
            </a:extLst>
          </p:cNvPr>
          <p:cNvSpPr>
            <a:spLocks noGrp="1"/>
          </p:cNvSpPr>
          <p:nvPr>
            <p:ph type="title"/>
          </p:nvPr>
        </p:nvSpPr>
        <p:spPr>
          <a:xfrm>
            <a:off x="294967" y="447675"/>
            <a:ext cx="8750709" cy="969963"/>
          </a:xfrm>
        </p:spPr>
        <p:txBody>
          <a:bodyPr/>
          <a:lstStyle/>
          <a:p>
            <a:pPr algn="ctr"/>
            <a:r>
              <a:rPr lang="en-US" sz="3200" dirty="0">
                <a:solidFill>
                  <a:schemeClr val="bg1"/>
                </a:solidFill>
              </a:rPr>
              <a:t>Non-Medical Personal Services Cont.</a:t>
            </a:r>
          </a:p>
        </p:txBody>
      </p:sp>
      <p:sp>
        <p:nvSpPr>
          <p:cNvPr id="3" name="Content Placeholder 2">
            <a:extLst>
              <a:ext uri="{FF2B5EF4-FFF2-40B4-BE49-F238E27FC236}">
                <a16:creationId xmlns:a16="http://schemas.microsoft.com/office/drawing/2014/main" id="{82ABEFB0-1893-A8EE-85DF-9342605FD20B}"/>
              </a:ext>
            </a:extLst>
          </p:cNvPr>
          <p:cNvSpPr>
            <a:spLocks noGrp="1"/>
          </p:cNvSpPr>
          <p:nvPr>
            <p:ph idx="1"/>
          </p:nvPr>
        </p:nvSpPr>
        <p:spPr>
          <a:xfrm>
            <a:off x="809997" y="2222287"/>
            <a:ext cx="7524003" cy="4306332"/>
          </a:xfrm>
        </p:spPr>
        <p:txBody>
          <a:bodyPr>
            <a:normAutofit/>
          </a:bodyPr>
          <a:lstStyle/>
          <a:p>
            <a:pPr marL="0" indent="0" eaLnBrk="1" hangingPunct="1">
              <a:lnSpc>
                <a:spcPct val="80000"/>
              </a:lnSpc>
              <a:buNone/>
              <a:defRPr/>
            </a:pPr>
            <a:r>
              <a:rPr lang="en-US" altLang="en-US" sz="1600" dirty="0">
                <a:ea typeface="ＭＳ Ｐゴシック" panose="020B0600070205080204" pitchFamily="34" charset="-128"/>
              </a:rPr>
              <a:t>Ambulation-0.58 to 3.50 hours, (MPP </a:t>
            </a:r>
            <a:r>
              <a:rPr lang="en-US" sz="1600" dirty="0"/>
              <a:t> </a:t>
            </a:r>
            <a:r>
              <a:rPr lang="en-US" altLang="en-US" sz="1600" dirty="0">
                <a:ea typeface="ＭＳ Ｐゴシック" panose="020B0600070205080204" pitchFamily="34" charset="-128"/>
              </a:rPr>
              <a:t>30-757.14(k))</a:t>
            </a:r>
          </a:p>
          <a:p>
            <a:pPr lvl="1" eaLnBrk="1" hangingPunct="1">
              <a:lnSpc>
                <a:spcPct val="80000"/>
              </a:lnSpc>
              <a:buFont typeface="Arial" panose="020B0604020202020204" pitchFamily="34" charset="0"/>
              <a:buChar char="•"/>
              <a:defRPr/>
            </a:pPr>
            <a:r>
              <a:rPr lang="en-US" altLang="en-US" sz="1400" dirty="0">
                <a:ea typeface="ＭＳ Ｐゴシック" panose="020B0600070205080204" pitchFamily="34" charset="-128"/>
              </a:rPr>
              <a:t>Assistance with walking or moving about the home, and into/out of car for transporting to medical appointment or alternative resources</a:t>
            </a:r>
            <a:r>
              <a:rPr lang="en-US" altLang="en-US" sz="1200" dirty="0">
                <a:ea typeface="ＭＳ Ｐゴシック" panose="020B0600070205080204" pitchFamily="34" charset="-128"/>
              </a:rPr>
              <a:t>.  </a:t>
            </a:r>
          </a:p>
          <a:p>
            <a:pPr marL="395287" indent="-285750" eaLnBrk="1" hangingPunct="1">
              <a:lnSpc>
                <a:spcPct val="80000"/>
              </a:lnSpc>
              <a:buFont typeface="Arial" panose="020B0604020202020204" pitchFamily="34" charset="0"/>
              <a:buChar char="•"/>
              <a:defRPr/>
            </a:pPr>
            <a:endParaRPr lang="en-US" altLang="en-US" sz="1600" dirty="0">
              <a:ea typeface="ＭＳ Ｐゴシック" panose="020B0600070205080204" pitchFamily="34" charset="-128"/>
            </a:endParaRPr>
          </a:p>
          <a:p>
            <a:pPr marL="0" indent="0" eaLnBrk="1" hangingPunct="1">
              <a:lnSpc>
                <a:spcPct val="80000"/>
              </a:lnSpc>
              <a:buNone/>
              <a:defRPr/>
            </a:pPr>
            <a:r>
              <a:rPr lang="en-US" altLang="en-US" sz="1600" dirty="0">
                <a:ea typeface="ＭＳ Ｐゴシック" panose="020B0600070205080204" pitchFamily="34" charset="-128"/>
              </a:rPr>
              <a:t>Repositioning and Rubbing Skin, Massage, Assistance with Prosthesis-0.75 to 2.80 hours, (MPP </a:t>
            </a:r>
            <a:r>
              <a:rPr lang="en-US" sz="1600" dirty="0"/>
              <a:t> </a:t>
            </a:r>
            <a:r>
              <a:rPr lang="en-US" altLang="en-US" sz="1600" dirty="0">
                <a:ea typeface="ＭＳ Ｐゴシック" panose="020B0600070205080204" pitchFamily="34" charset="-128"/>
              </a:rPr>
              <a:t>30-757.14(g))</a:t>
            </a:r>
          </a:p>
          <a:p>
            <a:pPr eaLnBrk="1" hangingPunct="1">
              <a:lnSpc>
                <a:spcPct val="80000"/>
              </a:lnSpc>
              <a:buFont typeface="Arial" panose="020B0604020202020204" pitchFamily="34" charset="0"/>
              <a:buChar char="•"/>
              <a:defRPr/>
            </a:pPr>
            <a:endParaRPr lang="en-US" altLang="en-US" sz="1600" dirty="0">
              <a:ea typeface="ＭＳ Ｐゴシック" panose="020B0600070205080204" pitchFamily="34" charset="-128"/>
            </a:endParaRPr>
          </a:p>
          <a:p>
            <a:pPr marL="0" indent="0" eaLnBrk="1" hangingPunct="1">
              <a:lnSpc>
                <a:spcPct val="80000"/>
              </a:lnSpc>
              <a:buNone/>
              <a:defRPr/>
            </a:pPr>
            <a:r>
              <a:rPr lang="en-US" altLang="en-US" sz="1600" dirty="0">
                <a:ea typeface="ＭＳ Ｐゴシック" panose="020B0600070205080204" pitchFamily="34" charset="-128"/>
              </a:rPr>
              <a:t>Transfer (Moving in/Out of Bed or On/Off Seats)-0.50-3.50 hours (MPP </a:t>
            </a:r>
            <a:r>
              <a:rPr lang="en-US" sz="1600" dirty="0"/>
              <a:t> </a:t>
            </a:r>
            <a:r>
              <a:rPr lang="en-US" altLang="en-US" sz="1600" dirty="0">
                <a:ea typeface="ＭＳ Ｐゴシック" panose="020B0600070205080204" pitchFamily="34" charset="-128"/>
              </a:rPr>
              <a:t>30-757.14(h))</a:t>
            </a:r>
          </a:p>
          <a:p>
            <a:pPr lvl="1" eaLnBrk="1" hangingPunct="1">
              <a:lnSpc>
                <a:spcPct val="80000"/>
              </a:lnSpc>
              <a:buFont typeface="Arial" panose="020B0604020202020204" pitchFamily="34" charset="0"/>
              <a:buChar char="•"/>
              <a:defRPr/>
            </a:pPr>
            <a:r>
              <a:rPr lang="en-US" altLang="en-US" sz="1400" dirty="0">
                <a:ea typeface="ＭＳ Ｐゴシック" panose="020B0600070205080204" pitchFamily="34" charset="-128"/>
              </a:rPr>
              <a:t>Assist with change of position from standing, sitting or prone position</a:t>
            </a:r>
          </a:p>
          <a:p>
            <a:pPr lvl="1" eaLnBrk="1" hangingPunct="1">
              <a:lnSpc>
                <a:spcPct val="80000"/>
              </a:lnSpc>
              <a:buFont typeface="Arial" panose="020B0604020202020204" pitchFamily="34" charset="0"/>
              <a:buChar char="•"/>
              <a:defRPr/>
            </a:pPr>
            <a:endParaRPr lang="en-US" altLang="en-US" sz="1600" dirty="0">
              <a:ea typeface="ＭＳ Ｐゴシック" panose="020B0600070205080204" pitchFamily="34" charset="-128"/>
            </a:endParaRPr>
          </a:p>
          <a:p>
            <a:pPr marL="0" indent="0" eaLnBrk="1" hangingPunct="1">
              <a:lnSpc>
                <a:spcPct val="80000"/>
              </a:lnSpc>
              <a:buNone/>
              <a:defRPr/>
            </a:pPr>
            <a:r>
              <a:rPr lang="en-US" altLang="en-US" sz="1600" dirty="0">
                <a:ea typeface="ＭＳ Ｐゴシック" panose="020B0600070205080204" pitchFamily="34" charset="-128"/>
              </a:rPr>
              <a:t>Bathing, Oral Hygiene, Grooming-0.50 to 5.10 hours (MPP </a:t>
            </a:r>
            <a:r>
              <a:rPr lang="en-US" sz="1600" dirty="0"/>
              <a:t> </a:t>
            </a:r>
            <a:r>
              <a:rPr lang="en-US" altLang="en-US" sz="1600" dirty="0">
                <a:ea typeface="ＭＳ Ｐゴシック" panose="020B0600070205080204" pitchFamily="34" charset="-128"/>
              </a:rPr>
              <a:t>30-757.14(e))</a:t>
            </a:r>
          </a:p>
          <a:p>
            <a:pPr lvl="1" eaLnBrk="1" hangingPunct="1">
              <a:lnSpc>
                <a:spcPct val="80000"/>
              </a:lnSpc>
              <a:buFont typeface="Arial" panose="020B0604020202020204" pitchFamily="34" charset="0"/>
              <a:buChar char="•"/>
              <a:defRPr/>
            </a:pPr>
            <a:r>
              <a:rPr lang="en-US" altLang="en-US" sz="1400" dirty="0">
                <a:ea typeface="ＭＳ Ｐゴシック" panose="020B0600070205080204" pitchFamily="34" charset="-128"/>
              </a:rPr>
              <a:t>Assist with bathing or showering, teeth and hair care, shaving applying lotion, powder and deodorant</a:t>
            </a:r>
            <a:endParaRPr lang="en-US" dirty="0"/>
          </a:p>
        </p:txBody>
      </p:sp>
    </p:spTree>
    <p:extLst>
      <p:ext uri="{BB962C8B-B14F-4D97-AF65-F5344CB8AC3E}">
        <p14:creationId xmlns:p14="http://schemas.microsoft.com/office/powerpoint/2010/main" val="9710410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B0B11-A674-D06F-E468-D205CBA70CA2}"/>
              </a:ext>
            </a:extLst>
          </p:cNvPr>
          <p:cNvSpPr>
            <a:spLocks noGrp="1"/>
          </p:cNvSpPr>
          <p:nvPr>
            <p:ph type="title"/>
          </p:nvPr>
        </p:nvSpPr>
        <p:spPr/>
        <p:txBody>
          <a:bodyPr/>
          <a:lstStyle/>
          <a:p>
            <a:pPr algn="ctr"/>
            <a:r>
              <a:rPr lang="en-US" sz="4000" dirty="0">
                <a:solidFill>
                  <a:schemeClr val="bg1"/>
                </a:solidFill>
              </a:rPr>
              <a:t>Paramedical Services</a:t>
            </a:r>
            <a:endParaRPr lang="en-US" dirty="0">
              <a:solidFill>
                <a:schemeClr val="bg1"/>
              </a:solidFill>
            </a:endParaRPr>
          </a:p>
        </p:txBody>
      </p:sp>
      <p:sp>
        <p:nvSpPr>
          <p:cNvPr id="3" name="Content Placeholder 2">
            <a:extLst>
              <a:ext uri="{FF2B5EF4-FFF2-40B4-BE49-F238E27FC236}">
                <a16:creationId xmlns:a16="http://schemas.microsoft.com/office/drawing/2014/main" id="{A3276D84-0778-D58C-4E4C-F74EBF05FD13}"/>
              </a:ext>
            </a:extLst>
          </p:cNvPr>
          <p:cNvSpPr>
            <a:spLocks noGrp="1"/>
          </p:cNvSpPr>
          <p:nvPr>
            <p:ph idx="1"/>
          </p:nvPr>
        </p:nvSpPr>
        <p:spPr>
          <a:xfrm>
            <a:off x="809997" y="2290916"/>
            <a:ext cx="7524003" cy="4567084"/>
          </a:xfrm>
        </p:spPr>
        <p:txBody>
          <a:bodyPr>
            <a:normAutofit fontScale="85000" lnSpcReduction="20000"/>
          </a:bodyPr>
          <a:lstStyle/>
          <a:p>
            <a:pPr marL="0" indent="0">
              <a:buNone/>
            </a:pPr>
            <a:r>
              <a:rPr lang="en-US" altLang="en-US" sz="1600" dirty="0">
                <a:ea typeface="ＭＳ Ｐゴシック" panose="020B0600070205080204" pitchFamily="34" charset="-128"/>
              </a:rPr>
              <a:t>These services require authorization and training by a medical professional before the county will authorize services that are necessary to maintain health.</a:t>
            </a:r>
          </a:p>
          <a:p>
            <a:pPr marL="0" indent="0">
              <a:buNone/>
            </a:pPr>
            <a:r>
              <a:rPr lang="en-US" altLang="en-US" sz="1600" dirty="0">
                <a:ea typeface="ＭＳ Ｐゴシック" panose="020B0600070205080204" pitchFamily="34" charset="-128"/>
              </a:rPr>
              <a:t>(MPP </a:t>
            </a:r>
            <a:r>
              <a:rPr lang="en-US" sz="1600" dirty="0"/>
              <a:t> </a:t>
            </a:r>
            <a:r>
              <a:rPr lang="en-US" altLang="en-US" sz="1600" dirty="0">
                <a:ea typeface="ＭＳ Ｐゴシック" panose="020B0600070205080204" pitchFamily="34" charset="-128"/>
              </a:rPr>
              <a:t>30-757.191) See also  30-756.4; ACL 98-18 and ACIN 1-97-20.</a:t>
            </a:r>
          </a:p>
          <a:p>
            <a:pPr marL="0" indent="0">
              <a:buNone/>
            </a:pPr>
            <a:endParaRPr lang="en-US" altLang="en-US" sz="1600" dirty="0">
              <a:ea typeface="ＭＳ Ｐゴシック" panose="020B0600070205080204" pitchFamily="34" charset="-128"/>
            </a:endParaRPr>
          </a:p>
          <a:p>
            <a:pPr marL="0" indent="0">
              <a:buNone/>
            </a:pPr>
            <a:r>
              <a:rPr lang="en-US" altLang="en-US" sz="1600" dirty="0">
                <a:ea typeface="ＭＳ Ｐゴシック" panose="020B0600070205080204" pitchFamily="34" charset="-128"/>
              </a:rPr>
              <a:t>Must be ordered by a licensed health care provider using the SOC 321</a:t>
            </a:r>
          </a:p>
          <a:p>
            <a:pPr lvl="1">
              <a:buFont typeface="Arial" panose="020B0604020202020204" pitchFamily="34" charset="0"/>
              <a:buChar char="•"/>
            </a:pPr>
            <a:r>
              <a:rPr lang="en-US" altLang="en-US" sz="1600" dirty="0">
                <a:ea typeface="ＭＳ Ｐゴシック" panose="020B0600070205080204" pitchFamily="34" charset="-128"/>
              </a:rPr>
              <a:t>Health Care provider determines the time needed to perform services</a:t>
            </a:r>
          </a:p>
          <a:p>
            <a:pPr lvl="1"/>
            <a:endParaRPr lang="en-US" altLang="en-US" sz="1600" dirty="0">
              <a:ea typeface="ＭＳ Ｐゴシック" panose="020B0600070205080204" pitchFamily="34" charset="-128"/>
            </a:endParaRPr>
          </a:p>
          <a:p>
            <a:pPr marL="0" indent="0">
              <a:buNone/>
            </a:pPr>
            <a:r>
              <a:rPr lang="en-US" altLang="en-US" sz="1600" dirty="0">
                <a:ea typeface="ＭＳ Ｐゴシック" panose="020B0600070205080204" pitchFamily="34" charset="-128"/>
              </a:rPr>
              <a:t>Time allocated on per Week basis</a:t>
            </a:r>
          </a:p>
          <a:p>
            <a:pPr marL="109537" indent="0">
              <a:buNone/>
            </a:pPr>
            <a:r>
              <a:rPr lang="en-US" altLang="en-US" sz="1600" dirty="0">
                <a:ea typeface="ＭＳ Ｐゴシック" panose="020B0600070205080204" pitchFamily="34" charset="-128"/>
              </a:rPr>
              <a:t>Paramedical services include:</a:t>
            </a:r>
          </a:p>
          <a:p>
            <a:pPr lvl="1">
              <a:buFont typeface="Arial" panose="020B0604020202020204" pitchFamily="34" charset="0"/>
              <a:buChar char="•"/>
            </a:pPr>
            <a:r>
              <a:rPr lang="en-US" altLang="en-US" sz="1600" dirty="0">
                <a:ea typeface="ＭＳ Ｐゴシック" panose="020B0600070205080204" pitchFamily="34" charset="-128"/>
              </a:rPr>
              <a:t>Administering medication </a:t>
            </a:r>
          </a:p>
          <a:p>
            <a:pPr lvl="1">
              <a:buFont typeface="Arial" panose="020B0604020202020204" pitchFamily="34" charset="0"/>
              <a:buChar char="•"/>
            </a:pPr>
            <a:r>
              <a:rPr lang="en-US" altLang="en-US" sz="1600" dirty="0">
                <a:ea typeface="ＭＳ Ｐゴシック" panose="020B0600070205080204" pitchFamily="34" charset="-128"/>
              </a:rPr>
              <a:t>Inserting a medical device into a body opening</a:t>
            </a:r>
          </a:p>
          <a:p>
            <a:pPr lvl="1">
              <a:buFont typeface="Arial" panose="020B0604020202020204" pitchFamily="34" charset="0"/>
              <a:buChar char="•"/>
            </a:pPr>
            <a:r>
              <a:rPr lang="en-US" altLang="en-US" sz="1600" dirty="0">
                <a:ea typeface="ＭＳ Ｐゴシック" panose="020B0600070205080204" pitchFamily="34" charset="-128"/>
              </a:rPr>
              <a:t>Wound care</a:t>
            </a:r>
          </a:p>
          <a:p>
            <a:pPr lvl="1">
              <a:buFont typeface="Arial" panose="020B0604020202020204" pitchFamily="34" charset="0"/>
              <a:buChar char="•"/>
            </a:pPr>
            <a:r>
              <a:rPr lang="en-US" altLang="en-US" sz="1600" dirty="0">
                <a:ea typeface="ＭＳ Ｐゴシック" panose="020B0600070205080204" pitchFamily="34" charset="-128"/>
              </a:rPr>
              <a:t>Treatments requiring sterile procedures</a:t>
            </a:r>
          </a:p>
          <a:p>
            <a:pPr lvl="1">
              <a:buFont typeface="Arial" panose="020B0604020202020204" pitchFamily="34" charset="0"/>
              <a:buChar char="•"/>
            </a:pPr>
            <a:r>
              <a:rPr lang="en-US" altLang="en-US" sz="1600" dirty="0">
                <a:ea typeface="ＭＳ Ｐゴシック" panose="020B0600070205080204" pitchFamily="34" charset="-128"/>
              </a:rPr>
              <a:t>Tube feeding</a:t>
            </a:r>
          </a:p>
          <a:p>
            <a:pPr lvl="1">
              <a:buFont typeface="Arial" panose="020B0604020202020204" pitchFamily="34" charset="0"/>
              <a:buChar char="•"/>
            </a:pPr>
            <a:r>
              <a:rPr lang="en-US" altLang="en-US" sz="1600" dirty="0">
                <a:ea typeface="ＭＳ Ｐゴシック" panose="020B0600070205080204" pitchFamily="34" charset="-128"/>
              </a:rPr>
              <a:t>Suctioning</a:t>
            </a:r>
          </a:p>
          <a:p>
            <a:endParaRPr lang="en-US" dirty="0"/>
          </a:p>
        </p:txBody>
      </p:sp>
    </p:spTree>
    <p:extLst>
      <p:ext uri="{BB962C8B-B14F-4D97-AF65-F5344CB8AC3E}">
        <p14:creationId xmlns:p14="http://schemas.microsoft.com/office/powerpoint/2010/main" val="16136279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A6F96-33DD-11E1-85B3-3C5026C6EDC8}"/>
              </a:ext>
            </a:extLst>
          </p:cNvPr>
          <p:cNvSpPr>
            <a:spLocks noGrp="1"/>
          </p:cNvSpPr>
          <p:nvPr>
            <p:ph type="title"/>
          </p:nvPr>
        </p:nvSpPr>
        <p:spPr/>
        <p:txBody>
          <a:bodyPr/>
          <a:lstStyle/>
          <a:p>
            <a:pPr algn="ctr"/>
            <a:r>
              <a:rPr lang="en-US" sz="4000" dirty="0">
                <a:solidFill>
                  <a:schemeClr val="bg1"/>
                </a:solidFill>
              </a:rPr>
              <a:t>Severely Impaired</a:t>
            </a:r>
            <a:endParaRPr lang="en-US" dirty="0">
              <a:solidFill>
                <a:schemeClr val="bg1"/>
              </a:solidFill>
            </a:endParaRPr>
          </a:p>
        </p:txBody>
      </p:sp>
      <p:sp>
        <p:nvSpPr>
          <p:cNvPr id="3" name="Content Placeholder 2">
            <a:extLst>
              <a:ext uri="{FF2B5EF4-FFF2-40B4-BE49-F238E27FC236}">
                <a16:creationId xmlns:a16="http://schemas.microsoft.com/office/drawing/2014/main" id="{39F93986-BEBB-AFDD-E4CC-A61827D3E865}"/>
              </a:ext>
            </a:extLst>
          </p:cNvPr>
          <p:cNvSpPr>
            <a:spLocks noGrp="1"/>
          </p:cNvSpPr>
          <p:nvPr>
            <p:ph idx="1"/>
          </p:nvPr>
        </p:nvSpPr>
        <p:spPr>
          <a:xfrm>
            <a:off x="809997" y="2222287"/>
            <a:ext cx="7524003" cy="4522642"/>
          </a:xfrm>
        </p:spPr>
        <p:txBody>
          <a:bodyPr>
            <a:normAutofit/>
          </a:bodyPr>
          <a:lstStyle/>
          <a:p>
            <a:pPr eaLnBrk="1" hangingPunct="1">
              <a:buFont typeface="Arial" panose="020B0604020202020204" pitchFamily="34" charset="0"/>
              <a:buChar char="•"/>
              <a:defRPr/>
            </a:pPr>
            <a:r>
              <a:rPr lang="en-US" sz="1800" dirty="0"/>
              <a:t>Severely impaired if needs 20 or more services hours per week in one or more of these categories:  non-medical personal care, paramedical services, meal preparation and, if the person requires assistance with eating, meal cleanup. (MPP 30-701(s)(1))</a:t>
            </a:r>
          </a:p>
          <a:p>
            <a:pPr marL="109537" indent="0" eaLnBrk="1" hangingPunct="1">
              <a:buNone/>
              <a:defRPr/>
            </a:pPr>
            <a:r>
              <a:rPr lang="en-US" sz="1800" dirty="0"/>
              <a:t> </a:t>
            </a:r>
          </a:p>
          <a:p>
            <a:pPr eaLnBrk="1" hangingPunct="1">
              <a:buFont typeface="Arial" panose="020B0604020202020204" pitchFamily="34" charset="0"/>
              <a:buChar char="•"/>
              <a:defRPr/>
            </a:pPr>
            <a:r>
              <a:rPr lang="en-US" sz="1800" dirty="0"/>
              <a:t>Eligible for a maximum of 283 hours per month</a:t>
            </a:r>
            <a:r>
              <a:rPr lang="en-US" altLang="en-US" sz="1800" dirty="0">
                <a:ea typeface="ＭＳ Ｐゴシック" panose="020B0600070205080204" pitchFamily="34" charset="-128"/>
              </a:rPr>
              <a:t>.</a:t>
            </a:r>
          </a:p>
          <a:p>
            <a:pPr eaLnBrk="1" hangingPunct="1">
              <a:buFont typeface="Arial" panose="020B0604020202020204" pitchFamily="34" charset="0"/>
              <a:buChar char="•"/>
              <a:defRPr/>
            </a:pPr>
            <a:endParaRPr lang="en-US" altLang="en-US" sz="1800" dirty="0">
              <a:ea typeface="ＭＳ Ｐゴシック" panose="020B0600070205080204" pitchFamily="34" charset="-128"/>
            </a:endParaRPr>
          </a:p>
          <a:p>
            <a:pPr eaLnBrk="1" hangingPunct="1">
              <a:buFont typeface="Arial" panose="020B0604020202020204" pitchFamily="34" charset="0"/>
              <a:buChar char="•"/>
              <a:defRPr/>
            </a:pPr>
            <a:r>
              <a:rPr lang="en-US" sz="1800" dirty="0"/>
              <a:t>If under IHSS-R or IPO eligible for 195 hours a month if the </a:t>
            </a:r>
            <a:r>
              <a:rPr lang="en-US" altLang="en-US" sz="1800" dirty="0">
                <a:ea typeface="ＭＳ Ｐゴシック" panose="020B0600070205080204" pitchFamily="34" charset="-128"/>
              </a:rPr>
              <a:t>nonmedical personal services is less than 20 hours a week.</a:t>
            </a:r>
          </a:p>
          <a:p>
            <a:pPr marL="395287" indent="-285750" eaLnBrk="1" hangingPunct="1">
              <a:buFont typeface="Arial" panose="020B0604020202020204" pitchFamily="34" charset="0"/>
              <a:buChar char="•"/>
              <a:defRPr/>
            </a:pPr>
            <a:endParaRPr lang="en-US" sz="1800" dirty="0"/>
          </a:p>
        </p:txBody>
      </p:sp>
    </p:spTree>
    <p:extLst>
      <p:ext uri="{BB962C8B-B14F-4D97-AF65-F5344CB8AC3E}">
        <p14:creationId xmlns:p14="http://schemas.microsoft.com/office/powerpoint/2010/main" val="38965065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D4316-0377-F956-8C90-3A1A6FFC4A19}"/>
              </a:ext>
            </a:extLst>
          </p:cNvPr>
          <p:cNvSpPr>
            <a:spLocks noGrp="1"/>
          </p:cNvSpPr>
          <p:nvPr>
            <p:ph type="title"/>
          </p:nvPr>
        </p:nvSpPr>
        <p:spPr/>
        <p:txBody>
          <a:bodyPr/>
          <a:lstStyle/>
          <a:p>
            <a:pPr algn="ctr"/>
            <a:r>
              <a:rPr lang="en-US" dirty="0" err="1">
                <a:solidFill>
                  <a:schemeClr val="bg1"/>
                </a:solidFill>
              </a:rPr>
              <a:t>Nonself</a:t>
            </a:r>
            <a:r>
              <a:rPr lang="en-US" dirty="0">
                <a:solidFill>
                  <a:schemeClr val="bg1"/>
                </a:solidFill>
              </a:rPr>
              <a:t>-Direction</a:t>
            </a:r>
          </a:p>
        </p:txBody>
      </p:sp>
      <p:sp>
        <p:nvSpPr>
          <p:cNvPr id="3" name="Content Placeholder 2">
            <a:extLst>
              <a:ext uri="{FF2B5EF4-FFF2-40B4-BE49-F238E27FC236}">
                <a16:creationId xmlns:a16="http://schemas.microsoft.com/office/drawing/2014/main" id="{B6338FBB-1642-7ABC-C55B-C0E05182D052}"/>
              </a:ext>
            </a:extLst>
          </p:cNvPr>
          <p:cNvSpPr>
            <a:spLocks noGrp="1"/>
          </p:cNvSpPr>
          <p:nvPr>
            <p:ph idx="1"/>
          </p:nvPr>
        </p:nvSpPr>
        <p:spPr>
          <a:xfrm>
            <a:off x="809997" y="2379406"/>
            <a:ext cx="7524003" cy="4478593"/>
          </a:xfrm>
        </p:spPr>
        <p:txBody>
          <a:bodyPr>
            <a:normAutofit lnSpcReduction="10000"/>
          </a:bodyPr>
          <a:lstStyle/>
          <a:p>
            <a:pPr marL="0" indent="0">
              <a:buNone/>
            </a:pPr>
            <a:r>
              <a:rPr lang="en-US" sz="1600" dirty="0"/>
              <a:t>Minor is not able to assess danger and risk of harm due to mental impairment or mental illness.</a:t>
            </a:r>
          </a:p>
          <a:p>
            <a:pPr lvl="2">
              <a:buFont typeface="Arial" panose="020B0604020202020204" pitchFamily="34" charset="0"/>
              <a:buChar char="•"/>
            </a:pPr>
            <a:r>
              <a:rPr lang="en-US" sz="1600" dirty="0"/>
              <a:t>Most likely to engage in dangerous activities that cause harm.  (MPP  30-757.17 ACL 15-25)</a:t>
            </a:r>
          </a:p>
          <a:p>
            <a:pPr>
              <a:buFont typeface="Arial" panose="020B0604020202020204" pitchFamily="34" charset="0"/>
              <a:buChar char="•"/>
            </a:pPr>
            <a:endParaRPr lang="en-US" sz="1600" dirty="0"/>
          </a:p>
          <a:p>
            <a:pPr marL="0" indent="0">
              <a:buNone/>
            </a:pPr>
            <a:r>
              <a:rPr lang="en-US" sz="1600" dirty="0"/>
              <a:t>Based on minor’s memory, orientation and judgment. (</a:t>
            </a:r>
            <a:r>
              <a:rPr lang="en-US" sz="1600" dirty="0" err="1"/>
              <a:t>Welf</a:t>
            </a:r>
            <a:r>
              <a:rPr lang="en-US" sz="1600" dirty="0"/>
              <a:t>.&amp; Inst. Code § 12300 (e)(4)</a:t>
            </a:r>
          </a:p>
          <a:p>
            <a:pPr lvl="1">
              <a:buFont typeface="Arial" panose="020B0604020202020204" pitchFamily="34" charset="0"/>
              <a:buChar char="•"/>
            </a:pPr>
            <a:r>
              <a:rPr lang="en-US" sz="1600" dirty="0"/>
              <a:t>Memory: Ability to recall learned behaviors and information. (30-756.372; ACIN I-82-17) </a:t>
            </a:r>
          </a:p>
          <a:p>
            <a:pPr lvl="1">
              <a:buFont typeface="Arial" panose="020B0604020202020204" pitchFamily="34" charset="0"/>
              <a:buChar char="•"/>
            </a:pPr>
            <a:endParaRPr lang="en-US" sz="1600" dirty="0"/>
          </a:p>
          <a:p>
            <a:pPr lvl="1">
              <a:buFont typeface="Arial" panose="020B0604020202020204" pitchFamily="34" charset="0"/>
              <a:buChar char="•"/>
            </a:pPr>
            <a:r>
              <a:rPr lang="en-US" sz="1600" dirty="0"/>
              <a:t>Orientation: Knows time, place, self, etc. (30-756.372; ACL 15-82; ACIN I-82-17) </a:t>
            </a:r>
          </a:p>
          <a:p>
            <a:pPr lvl="1">
              <a:buFont typeface="Arial" panose="020B0604020202020204" pitchFamily="34" charset="0"/>
              <a:buChar char="•"/>
            </a:pPr>
            <a:endParaRPr lang="en-US" sz="1600" dirty="0"/>
          </a:p>
          <a:p>
            <a:pPr lvl="1">
              <a:buFont typeface="Arial" panose="020B0604020202020204" pitchFamily="34" charset="0"/>
              <a:buChar char="•"/>
            </a:pPr>
            <a:r>
              <a:rPr lang="en-US" sz="1600" dirty="0"/>
              <a:t>Judgment: Ability to make decisions that avoid danger and able to evaluate alternative actions. (ACIN I-82-17)</a:t>
            </a:r>
          </a:p>
          <a:p>
            <a:endParaRPr lang="en-US" dirty="0"/>
          </a:p>
        </p:txBody>
      </p:sp>
    </p:spTree>
    <p:extLst>
      <p:ext uri="{BB962C8B-B14F-4D97-AF65-F5344CB8AC3E}">
        <p14:creationId xmlns:p14="http://schemas.microsoft.com/office/powerpoint/2010/main" val="25399780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B6746-1C33-1741-252C-8CC059DB4ED1}"/>
              </a:ext>
            </a:extLst>
          </p:cNvPr>
          <p:cNvSpPr>
            <a:spLocks noGrp="1"/>
          </p:cNvSpPr>
          <p:nvPr>
            <p:ph type="title"/>
          </p:nvPr>
        </p:nvSpPr>
        <p:spPr/>
        <p:txBody>
          <a:bodyPr/>
          <a:lstStyle/>
          <a:p>
            <a:pPr algn="ctr"/>
            <a:r>
              <a:rPr lang="en-US" sz="4000" dirty="0">
                <a:solidFill>
                  <a:schemeClr val="bg1"/>
                </a:solidFill>
                <a:effectLst>
                  <a:outerShdw blurRad="38100" dist="38100" dir="2700000" algn="tl">
                    <a:srgbClr val="DDDDDD"/>
                  </a:outerShdw>
                </a:effectLst>
                <a:latin typeface="+mj-lt"/>
                <a:cs typeface="Arial Black"/>
              </a:rPr>
              <a:t>Protective Supervision </a:t>
            </a:r>
            <a:r>
              <a:rPr lang="en-US" sz="4000" dirty="0">
                <a:solidFill>
                  <a:schemeClr val="bg1"/>
                </a:solidFill>
                <a:effectLst>
                  <a:outerShdw blurRad="38100" dist="38100" dir="2700000" algn="tl">
                    <a:srgbClr val="DDDDDD"/>
                  </a:outerShdw>
                </a:effectLst>
                <a:latin typeface="+mj-lt"/>
                <a:ea typeface="Arial Black" pitchFamily="-112" charset="0"/>
                <a:cs typeface="Arial Black" pitchFamily="-112" charset="0"/>
              </a:rPr>
              <a:t>(PS)</a:t>
            </a:r>
            <a:endParaRPr lang="en-US" dirty="0">
              <a:solidFill>
                <a:schemeClr val="bg1"/>
              </a:solidFill>
            </a:endParaRPr>
          </a:p>
        </p:txBody>
      </p:sp>
      <p:sp>
        <p:nvSpPr>
          <p:cNvPr id="3" name="Content Placeholder 2">
            <a:extLst>
              <a:ext uri="{FF2B5EF4-FFF2-40B4-BE49-F238E27FC236}">
                <a16:creationId xmlns:a16="http://schemas.microsoft.com/office/drawing/2014/main" id="{7B1FFF0E-31BB-B6BF-AF7B-D72CC591E880}"/>
              </a:ext>
            </a:extLst>
          </p:cNvPr>
          <p:cNvSpPr>
            <a:spLocks noGrp="1"/>
          </p:cNvSpPr>
          <p:nvPr>
            <p:ph idx="1"/>
          </p:nvPr>
        </p:nvSpPr>
        <p:spPr>
          <a:xfrm>
            <a:off x="809997" y="2438400"/>
            <a:ext cx="7524003" cy="4419599"/>
          </a:xfrm>
        </p:spPr>
        <p:txBody>
          <a:bodyPr>
            <a:normAutofit fontScale="92500" lnSpcReduction="20000"/>
          </a:bodyPr>
          <a:lstStyle/>
          <a:p>
            <a:pPr marL="0" indent="0">
              <a:buNone/>
              <a:defRPr/>
            </a:pPr>
            <a:r>
              <a:rPr lang="en-US" sz="1600" dirty="0">
                <a:effectLst>
                  <a:outerShdw blurRad="38100" dist="38100" dir="2700000" algn="tl">
                    <a:srgbClr val="DDDDDD"/>
                  </a:outerShdw>
                </a:effectLst>
                <a:cs typeface="Arial Black"/>
              </a:rPr>
              <a:t>Protective Supervision </a:t>
            </a:r>
            <a:r>
              <a:rPr lang="en-US" sz="1600" dirty="0">
                <a:effectLst>
                  <a:outerShdw blurRad="38100" dist="38100" dir="2700000" algn="tl">
                    <a:srgbClr val="DDDDDD"/>
                  </a:outerShdw>
                </a:effectLst>
                <a:ea typeface="Arial Black" pitchFamily="-112" charset="0"/>
                <a:cs typeface="Arial Black" pitchFamily="-112" charset="0"/>
              </a:rPr>
              <a:t>(PS)</a:t>
            </a:r>
            <a:r>
              <a:rPr lang="en-US" sz="1600" dirty="0"/>
              <a:t> is an IHSS services for people who are both </a:t>
            </a:r>
            <a:r>
              <a:rPr lang="en-US" sz="1600" dirty="0" err="1"/>
              <a:t>nonself</a:t>
            </a:r>
            <a:r>
              <a:rPr lang="en-US" sz="1600" dirty="0"/>
              <a:t>-directing and due to a mental impairment or mental illness, need to be observed 24 hours per day to protect from injuries, hazards or accidents.  (MPP  30-757.17)</a:t>
            </a:r>
          </a:p>
          <a:p>
            <a:pPr marL="0" indent="0">
              <a:buNone/>
              <a:defRPr/>
            </a:pPr>
            <a:endParaRPr lang="en-US" sz="1600" dirty="0"/>
          </a:p>
          <a:p>
            <a:pPr>
              <a:buFont typeface="Arial" panose="020B0604020202020204" pitchFamily="34" charset="0"/>
              <a:buChar char="•"/>
              <a:defRPr/>
            </a:pPr>
            <a:r>
              <a:rPr lang="en-US" sz="1600" dirty="0"/>
              <a:t>The “mental impairment” or “mental illness” must impair the judgment, memory or orientation,  </a:t>
            </a:r>
            <a:r>
              <a:rPr lang="en-US" sz="1600" dirty="0" err="1"/>
              <a:t>e</a:t>
            </a:r>
            <a:r>
              <a:rPr lang="en-US" dirty="0" err="1"/>
              <a:t>g</a:t>
            </a:r>
            <a:r>
              <a:rPr lang="en-US" dirty="0"/>
              <a:t>; </a:t>
            </a:r>
            <a:r>
              <a:rPr lang="en-US" sz="1400" dirty="0"/>
              <a:t>Wanders off and gets lost; walks into traffic, turns on the stove and forgets to turn it off.</a:t>
            </a:r>
          </a:p>
          <a:p>
            <a:pPr marL="915988" lvl="2" indent="-285750">
              <a:buFont typeface="Arial" panose="020B0604020202020204" pitchFamily="34" charset="0"/>
              <a:buChar char="•"/>
              <a:defRPr/>
            </a:pPr>
            <a:endParaRPr lang="en-US" sz="1600" dirty="0"/>
          </a:p>
          <a:p>
            <a:pPr>
              <a:buFont typeface="Arial" panose="020B0604020202020204" pitchFamily="34" charset="0"/>
              <a:buChar char="•"/>
              <a:defRPr/>
            </a:pPr>
            <a:r>
              <a:rPr lang="en-US" sz="1600" dirty="0"/>
              <a:t>Not self-directing.</a:t>
            </a:r>
          </a:p>
          <a:p>
            <a:pPr>
              <a:buFont typeface="Arial" panose="020B0604020202020204" pitchFamily="34" charset="0"/>
              <a:buChar char="•"/>
              <a:defRPr/>
            </a:pPr>
            <a:endParaRPr lang="en-US" sz="1600" dirty="0"/>
          </a:p>
          <a:p>
            <a:pPr>
              <a:buFont typeface="Arial" panose="020B0604020202020204" pitchFamily="34" charset="0"/>
              <a:buChar char="•"/>
              <a:defRPr/>
            </a:pPr>
            <a:r>
              <a:rPr lang="en-US" sz="1600" dirty="0"/>
              <a:t>A SOC 821-Assessment of Need for Protective Supervision for In-Home Supportive Services needs must be completed by the doctor.  </a:t>
            </a:r>
            <a:r>
              <a:rPr lang="en-US" sz="1600" b="1" dirty="0"/>
              <a:t>Make sure the doctor says the person needs 24 hours a day PS.</a:t>
            </a:r>
            <a:endParaRPr lang="en-US" sz="1600" dirty="0"/>
          </a:p>
          <a:p>
            <a:pPr marL="109537" indent="0">
              <a:buNone/>
              <a:defRPr/>
            </a:pPr>
            <a:r>
              <a:rPr lang="en-US" sz="1600" dirty="0"/>
              <a:t> </a:t>
            </a:r>
          </a:p>
          <a:p>
            <a:pPr>
              <a:buFont typeface="Arial" panose="020B0604020202020204" pitchFamily="34" charset="0"/>
              <a:buChar char="•"/>
              <a:defRPr/>
            </a:pPr>
            <a:r>
              <a:rPr lang="en-US" sz="1600" dirty="0"/>
              <a:t>Persons who need PS can get 195 hours a month or 283 hours a month.</a:t>
            </a:r>
          </a:p>
          <a:p>
            <a:endParaRPr lang="en-US" dirty="0"/>
          </a:p>
        </p:txBody>
      </p:sp>
    </p:spTree>
    <p:extLst>
      <p:ext uri="{BB962C8B-B14F-4D97-AF65-F5344CB8AC3E}">
        <p14:creationId xmlns:p14="http://schemas.microsoft.com/office/powerpoint/2010/main" val="11450973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748EDF-E2AA-46C8-836B-36C0DDD43CBA}"/>
              </a:ext>
            </a:extLst>
          </p:cNvPr>
          <p:cNvSpPr>
            <a:spLocks noGrp="1"/>
          </p:cNvSpPr>
          <p:nvPr>
            <p:ph type="title"/>
          </p:nvPr>
        </p:nvSpPr>
        <p:spPr>
          <a:xfrm>
            <a:off x="809625" y="447675"/>
            <a:ext cx="7524750" cy="1213977"/>
          </a:xfrm>
        </p:spPr>
        <p:txBody>
          <a:bodyPr/>
          <a:lstStyle/>
          <a:p>
            <a:pPr algn="ctr"/>
            <a:r>
              <a:rPr lang="en-US" sz="4000" dirty="0">
                <a:solidFill>
                  <a:schemeClr val="bg1"/>
                </a:solidFill>
                <a:effectLst>
                  <a:outerShdw blurRad="38100" dist="38100" dir="2700000" algn="tl">
                    <a:srgbClr val="DDDDDD"/>
                  </a:outerShdw>
                </a:effectLst>
                <a:latin typeface="+mj-lt"/>
                <a:ea typeface="+mj-ea"/>
                <a:cs typeface="Arial Black"/>
              </a:rPr>
              <a:t>Protective Supervision &amp; </a:t>
            </a:r>
            <a:br>
              <a:rPr lang="en-US" sz="4000" dirty="0">
                <a:solidFill>
                  <a:schemeClr val="bg1"/>
                </a:solidFill>
                <a:effectLst>
                  <a:outerShdw blurRad="38100" dist="38100" dir="2700000" algn="tl">
                    <a:srgbClr val="DDDDDD"/>
                  </a:outerShdw>
                </a:effectLst>
                <a:latin typeface="+mj-lt"/>
                <a:ea typeface="+mj-ea"/>
                <a:cs typeface="Arial Black"/>
              </a:rPr>
            </a:br>
            <a:r>
              <a:rPr lang="en-US" sz="4000" dirty="0">
                <a:solidFill>
                  <a:schemeClr val="bg1"/>
                </a:solidFill>
                <a:effectLst>
                  <a:outerShdw blurRad="38100" dist="38100" dir="2700000" algn="tl">
                    <a:srgbClr val="DDDDDD"/>
                  </a:outerShdw>
                </a:effectLst>
                <a:latin typeface="+mj-lt"/>
                <a:ea typeface="+mj-ea"/>
                <a:cs typeface="Arial Black"/>
              </a:rPr>
              <a:t>IHSS </a:t>
            </a:r>
            <a:r>
              <a:rPr lang="en-US" dirty="0">
                <a:solidFill>
                  <a:schemeClr val="bg1"/>
                </a:solidFill>
                <a:effectLst>
                  <a:outerShdw blurRad="38100" dist="38100" dir="2700000" algn="tl">
                    <a:srgbClr val="DDDDDD"/>
                  </a:outerShdw>
                </a:effectLst>
                <a:ea typeface="+mj-ea"/>
                <a:cs typeface="Arial Black"/>
              </a:rPr>
              <a:t>for</a:t>
            </a:r>
            <a:r>
              <a:rPr lang="en-US" sz="4000" dirty="0">
                <a:solidFill>
                  <a:schemeClr val="bg1"/>
                </a:solidFill>
                <a:effectLst>
                  <a:outerShdw blurRad="38100" dist="38100" dir="2700000" algn="tl">
                    <a:srgbClr val="DDDDDD"/>
                  </a:outerShdw>
                </a:effectLst>
                <a:latin typeface="+mj-lt"/>
                <a:ea typeface="+mj-ea"/>
                <a:cs typeface="Arial Black"/>
              </a:rPr>
              <a:t> Children</a:t>
            </a:r>
            <a:endParaRPr lang="en-US" dirty="0">
              <a:solidFill>
                <a:schemeClr val="bg1"/>
              </a:solidFill>
            </a:endParaRPr>
          </a:p>
        </p:txBody>
      </p:sp>
      <p:sp>
        <p:nvSpPr>
          <p:cNvPr id="3" name="Content Placeholder 2">
            <a:extLst>
              <a:ext uri="{FF2B5EF4-FFF2-40B4-BE49-F238E27FC236}">
                <a16:creationId xmlns:a16="http://schemas.microsoft.com/office/drawing/2014/main" id="{ABB84D62-88F4-91E8-59C5-BE16557D2C0C}"/>
              </a:ext>
            </a:extLst>
          </p:cNvPr>
          <p:cNvSpPr>
            <a:spLocks noGrp="1"/>
          </p:cNvSpPr>
          <p:nvPr>
            <p:ph idx="1"/>
          </p:nvPr>
        </p:nvSpPr>
        <p:spPr>
          <a:xfrm>
            <a:off x="809997" y="2349909"/>
            <a:ext cx="7524003" cy="4508091"/>
          </a:xfrm>
        </p:spPr>
        <p:txBody>
          <a:bodyPr>
            <a:normAutofit lnSpcReduction="10000"/>
          </a:bodyPr>
          <a:lstStyle/>
          <a:p>
            <a:pPr marL="0" indent="0" eaLnBrk="1" hangingPunct="1">
              <a:lnSpc>
                <a:spcPct val="80000"/>
              </a:lnSpc>
              <a:buNone/>
              <a:defRPr/>
            </a:pPr>
            <a:endParaRPr lang="en-US" altLang="en-US" sz="1800" dirty="0">
              <a:ea typeface="ＭＳ Ｐゴシック" panose="020B0600070205080204" pitchFamily="34" charset="-128"/>
            </a:endParaRPr>
          </a:p>
          <a:p>
            <a:pPr marL="0" indent="0" eaLnBrk="1" hangingPunct="1">
              <a:lnSpc>
                <a:spcPct val="80000"/>
              </a:lnSpc>
              <a:buNone/>
              <a:defRPr/>
            </a:pPr>
            <a:r>
              <a:rPr lang="en-US" altLang="en-US" sz="1800" dirty="0">
                <a:ea typeface="ＭＳ Ｐゴシック" panose="020B0600070205080204" pitchFamily="34" charset="-128"/>
              </a:rPr>
              <a:t>The measure for PS is the functional limitations of child compared to other children of the same age, which requires more care than the average unimpaired child of the same age. (WIC § 12300(d)(4); ACL 15-25)</a:t>
            </a:r>
          </a:p>
          <a:p>
            <a:pPr eaLnBrk="1" hangingPunct="1">
              <a:lnSpc>
                <a:spcPct val="80000"/>
              </a:lnSpc>
              <a:buFont typeface="Arial" panose="020B0604020202020204" pitchFamily="34" charset="0"/>
              <a:buChar char="•"/>
              <a:defRPr/>
            </a:pPr>
            <a:endParaRPr lang="en-US" altLang="en-US" sz="1800" dirty="0">
              <a:ea typeface="ＭＳ Ｐゴシック" panose="020B0600070205080204" pitchFamily="34" charset="-128"/>
            </a:endParaRPr>
          </a:p>
          <a:p>
            <a:pPr marL="0" indent="0" eaLnBrk="1" hangingPunct="1">
              <a:lnSpc>
                <a:spcPct val="80000"/>
              </a:lnSpc>
              <a:buNone/>
              <a:defRPr/>
            </a:pPr>
            <a:r>
              <a:rPr lang="en-US" altLang="en-US" sz="1800" dirty="0">
                <a:ea typeface="ＭＳ Ｐゴシック" panose="020B0600070205080204" pitchFamily="34" charset="-128"/>
              </a:rPr>
              <a:t>Age is not a controlling factor in determining eligibility.</a:t>
            </a:r>
          </a:p>
          <a:p>
            <a:pPr marL="395287" indent="-285750" eaLnBrk="1" hangingPunct="1">
              <a:lnSpc>
                <a:spcPct val="80000"/>
              </a:lnSpc>
              <a:buFont typeface="Arial" panose="020B0604020202020204" pitchFamily="34" charset="0"/>
              <a:buChar char="•"/>
              <a:defRPr/>
            </a:pPr>
            <a:endParaRPr lang="en-US" altLang="en-US" sz="1800" dirty="0">
              <a:ea typeface="ＭＳ Ｐゴシック" panose="020B0600070205080204" pitchFamily="34" charset="-128"/>
            </a:endParaRPr>
          </a:p>
          <a:p>
            <a:pPr marL="0" indent="0" eaLnBrk="1" hangingPunct="1">
              <a:lnSpc>
                <a:spcPct val="80000"/>
              </a:lnSpc>
              <a:buNone/>
              <a:defRPr/>
            </a:pPr>
            <a:r>
              <a:rPr lang="en-US" altLang="en-US" sz="1800" dirty="0">
                <a:ea typeface="ＭＳ Ｐゴシック" panose="020B0600070205080204" pitchFamily="34" charset="-128"/>
              </a:rPr>
              <a:t>Get a doctor’s statement and do not allow the county to go fishing for information to make the child ineligible.</a:t>
            </a:r>
          </a:p>
          <a:p>
            <a:pPr eaLnBrk="1" hangingPunct="1">
              <a:lnSpc>
                <a:spcPct val="80000"/>
              </a:lnSpc>
              <a:buFont typeface="Arial" panose="020B0604020202020204" pitchFamily="34" charset="0"/>
              <a:buChar char="•"/>
              <a:defRPr/>
            </a:pPr>
            <a:endParaRPr lang="en-US" sz="1800" dirty="0">
              <a:ea typeface="ＭＳ Ｐゴシック" panose="020B0600070205080204" pitchFamily="34" charset="-128"/>
            </a:endParaRPr>
          </a:p>
          <a:p>
            <a:pPr marL="0" indent="0" eaLnBrk="1" hangingPunct="1">
              <a:lnSpc>
                <a:spcPct val="80000"/>
              </a:lnSpc>
              <a:buNone/>
              <a:defRPr/>
            </a:pPr>
            <a:r>
              <a:rPr lang="en-US" sz="1800" dirty="0"/>
              <a:t>Parent can be child’s provider if, “The parent has left full-time employment or is prevented from obtaining full-time employment because no other suitable provider is available and the inability of the parent to perform supportive services may result in inappropriate placement or inadequate care.” (MPP  30-763.451)</a:t>
            </a:r>
            <a:endParaRPr lang="en-US" altLang="en-US" sz="1800" dirty="0">
              <a:ea typeface="ＭＳ Ｐゴシック" panose="020B0600070205080204" pitchFamily="34" charset="-128"/>
            </a:endParaRPr>
          </a:p>
          <a:p>
            <a:endParaRPr lang="en-US" dirty="0"/>
          </a:p>
        </p:txBody>
      </p:sp>
    </p:spTree>
    <p:extLst>
      <p:ext uri="{BB962C8B-B14F-4D97-AF65-F5344CB8AC3E}">
        <p14:creationId xmlns:p14="http://schemas.microsoft.com/office/powerpoint/2010/main" val="15643668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B6791-C976-2924-C774-2DBBBDC18F42}"/>
              </a:ext>
            </a:extLst>
          </p:cNvPr>
          <p:cNvSpPr>
            <a:spLocks noGrp="1"/>
          </p:cNvSpPr>
          <p:nvPr>
            <p:ph type="title"/>
          </p:nvPr>
        </p:nvSpPr>
        <p:spPr>
          <a:xfrm>
            <a:off x="88490" y="447675"/>
            <a:ext cx="8957187" cy="1253306"/>
          </a:xfrm>
        </p:spPr>
        <p:txBody>
          <a:bodyPr/>
          <a:lstStyle/>
          <a:p>
            <a:pPr algn="ctr"/>
            <a:r>
              <a:rPr lang="en-US" dirty="0">
                <a:solidFill>
                  <a:schemeClr val="bg1"/>
                </a:solidFill>
              </a:rPr>
              <a:t>Ineligibility for Protective Supervision</a:t>
            </a:r>
          </a:p>
        </p:txBody>
      </p:sp>
      <p:sp>
        <p:nvSpPr>
          <p:cNvPr id="3" name="Content Placeholder 2">
            <a:extLst>
              <a:ext uri="{FF2B5EF4-FFF2-40B4-BE49-F238E27FC236}">
                <a16:creationId xmlns:a16="http://schemas.microsoft.com/office/drawing/2014/main" id="{AC3D46A2-1A1C-673C-9D56-5C231ADE9653}"/>
              </a:ext>
            </a:extLst>
          </p:cNvPr>
          <p:cNvSpPr>
            <a:spLocks noGrp="1"/>
          </p:cNvSpPr>
          <p:nvPr>
            <p:ph idx="1"/>
          </p:nvPr>
        </p:nvSpPr>
        <p:spPr>
          <a:xfrm>
            <a:off x="474562" y="2222287"/>
            <a:ext cx="8218025" cy="3993318"/>
          </a:xfrm>
        </p:spPr>
        <p:txBody>
          <a:bodyPr/>
          <a:lstStyle/>
          <a:p>
            <a:pPr marL="0" indent="0">
              <a:buNone/>
            </a:pPr>
            <a:r>
              <a:rPr lang="en-US" sz="1800" dirty="0"/>
              <a:t>Anti-social or aggressive child behavior (30-172(d); ACL 17-95)</a:t>
            </a:r>
          </a:p>
          <a:p>
            <a:pPr>
              <a:buFont typeface="Arial" panose="020B0604020202020204" pitchFamily="34" charset="0"/>
              <a:buChar char="•"/>
            </a:pPr>
            <a:endParaRPr lang="en-US" sz="1800" dirty="0"/>
          </a:p>
          <a:p>
            <a:pPr marL="0" indent="0">
              <a:buNone/>
            </a:pPr>
            <a:r>
              <a:rPr lang="en-US" sz="1800" dirty="0"/>
              <a:t>Deliberate self-destructive behavior, e.g., suicide. (30-172(e); ACL 17-95)</a:t>
            </a:r>
          </a:p>
          <a:p>
            <a:pPr>
              <a:buFont typeface="Arial" panose="020B0604020202020204" pitchFamily="34" charset="0"/>
              <a:buChar char="•"/>
            </a:pPr>
            <a:endParaRPr lang="en-US" sz="1800" dirty="0"/>
          </a:p>
          <a:p>
            <a:pPr marL="0" indent="0">
              <a:buNone/>
            </a:pPr>
            <a:r>
              <a:rPr lang="en-US" sz="1800" dirty="0"/>
              <a:t>Routine Child Care (</a:t>
            </a:r>
            <a:r>
              <a:rPr lang="en-US" sz="1800" dirty="0" err="1"/>
              <a:t>Welf</a:t>
            </a:r>
            <a:r>
              <a:rPr lang="en-US" sz="1800" dirty="0"/>
              <a:t>. &amp; (Inst. §12300(e)(4); ACL 15-25)</a:t>
            </a:r>
          </a:p>
          <a:p>
            <a:endParaRPr lang="en-US" dirty="0"/>
          </a:p>
        </p:txBody>
      </p:sp>
    </p:spTree>
    <p:extLst>
      <p:ext uri="{BB962C8B-B14F-4D97-AF65-F5344CB8AC3E}">
        <p14:creationId xmlns:p14="http://schemas.microsoft.com/office/powerpoint/2010/main" val="2176825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E57FDAE-9C07-BBF0-0D11-CA75B04D45EE}"/>
              </a:ext>
            </a:extLst>
          </p:cNvPr>
          <p:cNvSpPr txBox="1"/>
          <p:nvPr/>
        </p:nvSpPr>
        <p:spPr>
          <a:xfrm>
            <a:off x="809625" y="212651"/>
            <a:ext cx="7524750" cy="1204987"/>
          </a:xfrm>
          <a:prstGeom prst="rect">
            <a:avLst/>
          </a:prstGeom>
          <a:effectLst>
            <a:outerShdw blurRad="50800" dir="14400000">
              <a:srgbClr val="000000">
                <a:alpha val="60000"/>
              </a:srgbClr>
            </a:outerShdw>
          </a:effectLst>
        </p:spPr>
        <p:txBody>
          <a:bodyPr vert="horz" lIns="91440" tIns="45720" rIns="91440" bIns="45720" rtlCol="0" anchor="b">
            <a:normAutofit/>
          </a:bodyPr>
          <a:lstStyle/>
          <a:p>
            <a:pPr algn="ctr" eaLnBrk="1" hangingPunct="1">
              <a:spcAft>
                <a:spcPts val="600"/>
              </a:spcAft>
            </a:pPr>
            <a:r>
              <a:rPr lang="en-US" sz="4000" b="1" kern="1200" dirty="0">
                <a:solidFill>
                  <a:schemeClr val="bg1"/>
                </a:solidFill>
                <a:latin typeface="+mj-lt"/>
                <a:ea typeface="Trebuchet MS" panose="020B0703020202090204" pitchFamily="34" charset="0"/>
                <a:cs typeface="Trebuchet MS"/>
              </a:rPr>
              <a:t>Goals of the Training</a:t>
            </a:r>
          </a:p>
        </p:txBody>
      </p:sp>
      <p:sp>
        <p:nvSpPr>
          <p:cNvPr id="3" name="Content Placeholder 2">
            <a:extLst>
              <a:ext uri="{FF2B5EF4-FFF2-40B4-BE49-F238E27FC236}">
                <a16:creationId xmlns:a16="http://schemas.microsoft.com/office/drawing/2014/main" id="{F7590699-D448-ECBF-97F6-44180E5AD1D2}"/>
              </a:ext>
            </a:extLst>
          </p:cNvPr>
          <p:cNvSpPr>
            <a:spLocks noGrp="1"/>
          </p:cNvSpPr>
          <p:nvPr>
            <p:ph sz="half" idx="1"/>
          </p:nvPr>
        </p:nvSpPr>
        <p:spPr>
          <a:xfrm>
            <a:off x="84084" y="2222287"/>
            <a:ext cx="4396636" cy="4635713"/>
          </a:xfrm>
        </p:spPr>
        <p:txBody>
          <a:bodyPr vert="horz" lIns="91440" tIns="45720" rIns="91440" bIns="45720" rtlCol="0" anchor="ctr">
            <a:normAutofit/>
          </a:bodyPr>
          <a:lstStyle/>
          <a:p>
            <a:pPr>
              <a:lnSpc>
                <a:spcPct val="90000"/>
              </a:lnSpc>
              <a:buFont typeface="Arial" panose="020B0604020202020204" pitchFamily="34" charset="0"/>
              <a:buChar char="•"/>
              <a:defRPr/>
            </a:pPr>
            <a:endParaRPr lang="en-US" b="0" i="0" u="none" strike="noStrike" dirty="0">
              <a:effectLst/>
            </a:endParaRPr>
          </a:p>
          <a:p>
            <a:pPr marL="0" indent="0">
              <a:lnSpc>
                <a:spcPct val="90000"/>
              </a:lnSpc>
              <a:buNone/>
              <a:defRPr/>
            </a:pPr>
            <a:r>
              <a:rPr lang="en-US" b="0" i="0" u="none" strike="noStrike" dirty="0">
                <a:effectLst/>
              </a:rPr>
              <a:t>Provide advocates for IHSS eligible children with clear and practical  information about </a:t>
            </a:r>
          </a:p>
          <a:p>
            <a:pPr>
              <a:lnSpc>
                <a:spcPct val="90000"/>
              </a:lnSpc>
              <a:buFont typeface="Arial" panose="020B0604020202020204" pitchFamily="34" charset="0"/>
              <a:buChar char="•"/>
              <a:defRPr/>
            </a:pPr>
            <a:endParaRPr lang="en-US" b="0" i="0" u="none" strike="noStrike" dirty="0">
              <a:effectLst/>
            </a:endParaRPr>
          </a:p>
          <a:p>
            <a:pPr marL="400050" indent="-285750">
              <a:lnSpc>
                <a:spcPct val="90000"/>
              </a:lnSpc>
              <a:buFont typeface="Arial" panose="020B0604020202020204" pitchFamily="34" charset="0"/>
              <a:buChar char="•"/>
            </a:pPr>
            <a:r>
              <a:rPr lang="en-US" b="0" i="0" u="none" strike="noStrike" dirty="0">
                <a:effectLst/>
              </a:rPr>
              <a:t>Eligibility requirements </a:t>
            </a:r>
            <a:r>
              <a:rPr lang="en-US" dirty="0"/>
              <a:t>for IHSS for children.</a:t>
            </a:r>
            <a:endParaRPr lang="en-US" i="0" u="none" strike="noStrike" dirty="0"/>
          </a:p>
          <a:p>
            <a:pPr marL="400050" indent="-285750">
              <a:lnSpc>
                <a:spcPct val="90000"/>
              </a:lnSpc>
              <a:buFont typeface="Arial" panose="020B0604020202020204" pitchFamily="34" charset="0"/>
              <a:buChar char="•"/>
            </a:pPr>
            <a:r>
              <a:rPr lang="en-US" b="0" i="0" u="none" strike="noStrike" dirty="0">
                <a:effectLst/>
              </a:rPr>
              <a:t>The types of services that IHSS may provide.</a:t>
            </a:r>
            <a:endParaRPr lang="en-US" dirty="0"/>
          </a:p>
          <a:p>
            <a:pPr marL="400050" indent="-285750">
              <a:lnSpc>
                <a:spcPct val="90000"/>
              </a:lnSpc>
              <a:buFont typeface="Arial" panose="020B0604020202020204" pitchFamily="34" charset="0"/>
              <a:buChar char="•"/>
            </a:pPr>
            <a:r>
              <a:rPr lang="en-US" b="0" i="0" u="none" strike="noStrike" dirty="0">
                <a:effectLst/>
              </a:rPr>
              <a:t>The IHSS application and assessment process.</a:t>
            </a:r>
          </a:p>
          <a:p>
            <a:pPr marL="0" indent="0">
              <a:lnSpc>
                <a:spcPct val="90000"/>
              </a:lnSpc>
              <a:defRPr/>
            </a:pPr>
            <a:endParaRPr lang="en-US" sz="1100" dirty="0"/>
          </a:p>
          <a:p>
            <a:pPr>
              <a:lnSpc>
                <a:spcPct val="90000"/>
              </a:lnSpc>
              <a:defRPr/>
            </a:pPr>
            <a:endParaRPr lang="en-US" sz="1100" dirty="0"/>
          </a:p>
        </p:txBody>
      </p:sp>
      <p:pic>
        <p:nvPicPr>
          <p:cNvPr id="7" name="Picture 6" descr="A child with his arms folded&#10;&#10;Description automatically generated">
            <a:extLst>
              <a:ext uri="{FF2B5EF4-FFF2-40B4-BE49-F238E27FC236}">
                <a16:creationId xmlns:a16="http://schemas.microsoft.com/office/drawing/2014/main" id="{6AC620B1-B31E-75D9-38FC-52410283DE26}"/>
              </a:ext>
            </a:extLst>
          </p:cNvPr>
          <p:cNvPicPr>
            <a:picLocks noChangeAspect="1"/>
          </p:cNvPicPr>
          <p:nvPr/>
        </p:nvPicPr>
        <p:blipFill>
          <a:blip r:embed="rId2">
            <a:extLst>
              <a:ext uri="{28A0092B-C50C-407E-A947-70E740481C1C}">
                <a14:useLocalDpi xmlns:a14="http://schemas.microsoft.com/office/drawing/2010/main" val="0"/>
              </a:ext>
            </a:extLst>
          </a:blip>
          <a:srcRect l="17332" r="15330" b="-2"/>
          <a:stretch/>
        </p:blipFill>
        <p:spPr>
          <a:xfrm>
            <a:off x="4663280" y="2222287"/>
            <a:ext cx="3670720" cy="3638763"/>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F3798-468B-4849-7CFA-B61AF2FE159A}"/>
              </a:ext>
            </a:extLst>
          </p:cNvPr>
          <p:cNvSpPr>
            <a:spLocks noGrp="1"/>
          </p:cNvSpPr>
          <p:nvPr>
            <p:ph type="title"/>
          </p:nvPr>
        </p:nvSpPr>
        <p:spPr>
          <a:xfrm>
            <a:off x="176981" y="541867"/>
            <a:ext cx="8849032" cy="685800"/>
          </a:xfrm>
        </p:spPr>
        <p:txBody>
          <a:bodyPr/>
          <a:lstStyle/>
          <a:p>
            <a:pPr algn="ctr"/>
            <a:r>
              <a:rPr lang="en-US" sz="4000" dirty="0">
                <a:solidFill>
                  <a:schemeClr val="bg1"/>
                </a:solidFill>
              </a:rPr>
              <a:t>Minor Medical Accompaniment</a:t>
            </a:r>
            <a:endParaRPr lang="en-US" dirty="0">
              <a:solidFill>
                <a:schemeClr val="bg1"/>
              </a:solidFill>
            </a:endParaRPr>
          </a:p>
        </p:txBody>
      </p:sp>
      <p:sp>
        <p:nvSpPr>
          <p:cNvPr id="3" name="Content Placeholder 2">
            <a:extLst>
              <a:ext uri="{FF2B5EF4-FFF2-40B4-BE49-F238E27FC236}">
                <a16:creationId xmlns:a16="http://schemas.microsoft.com/office/drawing/2014/main" id="{62FCCF22-817A-E088-EA58-C88B7614B39F}"/>
              </a:ext>
            </a:extLst>
          </p:cNvPr>
          <p:cNvSpPr>
            <a:spLocks noGrp="1"/>
          </p:cNvSpPr>
          <p:nvPr>
            <p:ph idx="1"/>
          </p:nvPr>
        </p:nvSpPr>
        <p:spPr>
          <a:xfrm>
            <a:off x="809997" y="2349910"/>
            <a:ext cx="7524003" cy="4699819"/>
          </a:xfrm>
        </p:spPr>
        <p:txBody>
          <a:bodyPr>
            <a:normAutofit/>
          </a:bodyPr>
          <a:lstStyle/>
          <a:p>
            <a:pPr marL="0" indent="0">
              <a:buNone/>
              <a:defRPr/>
            </a:pPr>
            <a:r>
              <a:rPr lang="en-US" sz="1600" dirty="0"/>
              <a:t>Payment for accompaniment to Appointments (MPP  30-757.15)</a:t>
            </a:r>
          </a:p>
          <a:p>
            <a:pPr marL="0" indent="0">
              <a:buNone/>
              <a:defRPr/>
            </a:pPr>
            <a:r>
              <a:rPr lang="en-US" sz="1600" dirty="0"/>
              <a:t>Counties will authorize a provider to be paid to transport the IHSS beneficiary.</a:t>
            </a:r>
          </a:p>
          <a:p>
            <a:pPr marL="0" indent="0">
              <a:buNone/>
            </a:pPr>
            <a:r>
              <a:rPr lang="en-US" sz="1600" dirty="0"/>
              <a:t>Minor must have an assessed extraordinary need.</a:t>
            </a:r>
          </a:p>
          <a:p>
            <a:pPr marL="0" indent="0">
              <a:buNone/>
            </a:pPr>
            <a:r>
              <a:rPr lang="en-US" sz="1600" dirty="0"/>
              <a:t>Appointment must be with a specialist and relate to disability and functional impairment, </a:t>
            </a:r>
            <a:r>
              <a:rPr lang="en-US" sz="1600" b="1" dirty="0"/>
              <a:t>not routine care</a:t>
            </a:r>
            <a:r>
              <a:rPr lang="en-US" sz="1600" dirty="0"/>
              <a:t>.</a:t>
            </a:r>
          </a:p>
          <a:p>
            <a:pPr marL="0" indent="0">
              <a:buNone/>
            </a:pPr>
            <a:r>
              <a:rPr lang="en-US" sz="1600" dirty="0"/>
              <a:t>IHSS tasks needed to be performed to attend medical appointment. See ACL 17-42</a:t>
            </a:r>
          </a:p>
          <a:p>
            <a:pPr marL="0" indent="0">
              <a:buNone/>
            </a:pPr>
            <a:endParaRPr lang="en-US" dirty="0"/>
          </a:p>
        </p:txBody>
      </p:sp>
    </p:spTree>
    <p:extLst>
      <p:ext uri="{BB962C8B-B14F-4D97-AF65-F5344CB8AC3E}">
        <p14:creationId xmlns:p14="http://schemas.microsoft.com/office/powerpoint/2010/main" val="6068512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B8979-7016-3438-D6A7-B6E03DD87B14}"/>
              </a:ext>
            </a:extLst>
          </p:cNvPr>
          <p:cNvSpPr>
            <a:spLocks noGrp="1"/>
          </p:cNvSpPr>
          <p:nvPr>
            <p:ph type="title"/>
          </p:nvPr>
        </p:nvSpPr>
        <p:spPr/>
        <p:txBody>
          <a:bodyPr/>
          <a:lstStyle/>
          <a:p>
            <a:pPr algn="ctr"/>
            <a:r>
              <a:rPr lang="en-US" sz="4000" dirty="0">
                <a:solidFill>
                  <a:schemeClr val="bg1"/>
                </a:solidFill>
              </a:rPr>
              <a:t>Minor Medical Accompaniment Cont.</a:t>
            </a:r>
            <a:endParaRPr lang="en-US" dirty="0"/>
          </a:p>
        </p:txBody>
      </p:sp>
      <p:sp>
        <p:nvSpPr>
          <p:cNvPr id="3" name="Content Placeholder 2">
            <a:extLst>
              <a:ext uri="{FF2B5EF4-FFF2-40B4-BE49-F238E27FC236}">
                <a16:creationId xmlns:a16="http://schemas.microsoft.com/office/drawing/2014/main" id="{526A0E11-98E3-4D78-BF4A-55D28FBBFF18}"/>
              </a:ext>
            </a:extLst>
          </p:cNvPr>
          <p:cNvSpPr>
            <a:spLocks noGrp="1"/>
          </p:cNvSpPr>
          <p:nvPr>
            <p:ph idx="1"/>
          </p:nvPr>
        </p:nvSpPr>
        <p:spPr>
          <a:xfrm>
            <a:off x="-126124" y="2222287"/>
            <a:ext cx="8923283" cy="4987810"/>
          </a:xfrm>
        </p:spPr>
        <p:txBody>
          <a:bodyPr/>
          <a:lstStyle/>
          <a:p>
            <a:pPr marL="0" indent="0">
              <a:buNone/>
            </a:pPr>
            <a:r>
              <a:rPr lang="en-US" sz="1600" dirty="0"/>
              <a:t>		Wait time - Fair Labor Standards Act</a:t>
            </a:r>
          </a:p>
          <a:p>
            <a:pPr marL="914400" lvl="2" indent="0">
              <a:buNone/>
              <a:defRPr/>
            </a:pPr>
            <a:r>
              <a:rPr lang="en-US" sz="1600" dirty="0"/>
              <a:t>FLSA regulations 29 CFR 785.15 and 785.16 define two different types of wait time</a:t>
            </a:r>
          </a:p>
          <a:p>
            <a:pPr lvl="2">
              <a:buFont typeface="Arial" panose="020B0604020202020204" pitchFamily="34" charset="0"/>
              <a:buChar char="•"/>
              <a:defRPr/>
            </a:pPr>
            <a:r>
              <a:rPr lang="en-US" sz="1600" dirty="0"/>
              <a:t>“Engaged to wait” The provider will be paid to </a:t>
            </a:r>
            <a:r>
              <a:rPr lang="en-US" sz="1600" b="0" i="0" u="none" strike="noStrike" dirty="0">
                <a:effectLst/>
                <a:latin typeface="Google Sans"/>
              </a:rPr>
              <a:t>accompany the recipient to a medical appointment of unknown duration and the provider is required to remain at the doctor's office because at any moment he/she may be called upon to assist the recipient with returning home.</a:t>
            </a:r>
          </a:p>
          <a:p>
            <a:pPr lvl="2">
              <a:buFont typeface="Arial" panose="020B0604020202020204" pitchFamily="34" charset="0"/>
              <a:buChar char="•"/>
              <a:defRPr/>
            </a:pPr>
            <a:r>
              <a:rPr lang="en-US" sz="1600" dirty="0"/>
              <a:t>“Waiting to be engaged” The provider will NOT be paid to </a:t>
            </a:r>
            <a:r>
              <a:rPr lang="en-US" sz="1600" b="0" i="0" u="none" strike="noStrike" dirty="0">
                <a:effectLst/>
                <a:latin typeface="Google Sans"/>
              </a:rPr>
              <a:t>accompany the recipient to appointments since the wait periods of time are long enough to enable the provider to the time effectively for his own purposes.</a:t>
            </a:r>
            <a:endParaRPr lang="en-US" sz="1600" dirty="0"/>
          </a:p>
          <a:p>
            <a:endParaRPr lang="en-US" dirty="0"/>
          </a:p>
        </p:txBody>
      </p:sp>
    </p:spTree>
    <p:extLst>
      <p:ext uri="{BB962C8B-B14F-4D97-AF65-F5344CB8AC3E}">
        <p14:creationId xmlns:p14="http://schemas.microsoft.com/office/powerpoint/2010/main" val="20093540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EC9B7-1190-C8DD-ED49-6E79A08B3A57}"/>
              </a:ext>
            </a:extLst>
          </p:cNvPr>
          <p:cNvSpPr>
            <a:spLocks noGrp="1"/>
          </p:cNvSpPr>
          <p:nvPr>
            <p:ph type="title"/>
          </p:nvPr>
        </p:nvSpPr>
        <p:spPr/>
        <p:txBody>
          <a:bodyPr/>
          <a:lstStyle/>
          <a:p>
            <a:pPr algn="ctr"/>
            <a:r>
              <a:rPr lang="en-US" sz="4000" dirty="0">
                <a:solidFill>
                  <a:schemeClr val="bg1"/>
                </a:solidFill>
              </a:rPr>
              <a:t>Receipt of IHSS Services</a:t>
            </a:r>
            <a:r>
              <a:rPr lang="en-US" sz="4000" dirty="0">
                <a:solidFill>
                  <a:schemeClr val="tx1"/>
                </a:solidFill>
              </a:rPr>
              <a:t>	</a:t>
            </a:r>
            <a:endParaRPr lang="en-US" dirty="0"/>
          </a:p>
        </p:txBody>
      </p:sp>
      <p:sp>
        <p:nvSpPr>
          <p:cNvPr id="3" name="Content Placeholder 2">
            <a:extLst>
              <a:ext uri="{FF2B5EF4-FFF2-40B4-BE49-F238E27FC236}">
                <a16:creationId xmlns:a16="http://schemas.microsoft.com/office/drawing/2014/main" id="{71F2B9A7-33BF-371C-0D58-CECB8DD18853}"/>
              </a:ext>
            </a:extLst>
          </p:cNvPr>
          <p:cNvSpPr>
            <a:spLocks noGrp="1"/>
          </p:cNvSpPr>
          <p:nvPr>
            <p:ph idx="1"/>
          </p:nvPr>
        </p:nvSpPr>
        <p:spPr>
          <a:xfrm>
            <a:off x="809997" y="2487560"/>
            <a:ext cx="7524003" cy="4370439"/>
          </a:xfrm>
        </p:spPr>
        <p:txBody>
          <a:bodyPr>
            <a:normAutofit/>
          </a:bodyPr>
          <a:lstStyle/>
          <a:p>
            <a:pPr marL="0" indent="0">
              <a:buNone/>
            </a:pPr>
            <a:r>
              <a:rPr lang="en-US" altLang="en-US" sz="1600" dirty="0">
                <a:ea typeface="ＭＳ Ｐゴシック" panose="020B0600070205080204" pitchFamily="34" charset="-128"/>
              </a:rPr>
              <a:t>Upon approval, the county identifies authorized services and the number of hours per month</a:t>
            </a:r>
          </a:p>
          <a:p>
            <a:pPr marL="395287" indent="-285750">
              <a:buFont typeface="Arial" panose="020B0604020202020204" pitchFamily="34" charset="0"/>
              <a:buChar char="•"/>
            </a:pPr>
            <a:endParaRPr lang="en-US" altLang="en-US" sz="1600" dirty="0">
              <a:ea typeface="ＭＳ Ｐゴシック" panose="020B0600070205080204" pitchFamily="34" charset="-128"/>
            </a:endParaRPr>
          </a:p>
          <a:p>
            <a:pPr marL="0" indent="0">
              <a:buNone/>
            </a:pPr>
            <a:r>
              <a:rPr lang="en-US" altLang="en-US" sz="1600" dirty="0">
                <a:ea typeface="ＭＳ Ｐゴシック" panose="020B0600070205080204" pitchFamily="34" charset="-128"/>
              </a:rPr>
              <a:t>Recipient must:</a:t>
            </a:r>
          </a:p>
          <a:p>
            <a:pPr lvl="1">
              <a:buFont typeface="Arial" panose="020B0604020202020204" pitchFamily="34" charset="0"/>
              <a:buChar char="•"/>
            </a:pPr>
            <a:r>
              <a:rPr lang="en-US" altLang="en-US" sz="1600" dirty="0">
                <a:ea typeface="ＭＳ Ｐゴシック" panose="020B0600070205080204" pitchFamily="34" charset="-128"/>
              </a:rPr>
              <a:t>Must find a provider</a:t>
            </a:r>
          </a:p>
          <a:p>
            <a:pPr marL="677863" lvl="1">
              <a:buFont typeface="Arial" panose="020B0604020202020204" pitchFamily="34" charset="0"/>
              <a:buChar char="•"/>
            </a:pPr>
            <a:endParaRPr lang="en-US" altLang="en-US" sz="1600" dirty="0">
              <a:ea typeface="ＭＳ Ｐゴシック" panose="020B0600070205080204" pitchFamily="34" charset="-128"/>
            </a:endParaRPr>
          </a:p>
          <a:p>
            <a:pPr lvl="1">
              <a:buFont typeface="Arial" panose="020B0604020202020204" pitchFamily="34" charset="0"/>
              <a:buChar char="•"/>
            </a:pPr>
            <a:r>
              <a:rPr lang="en-US" altLang="en-US" sz="1600" dirty="0">
                <a:ea typeface="ＭＳ Ｐゴシック" panose="020B0600070205080204" pitchFamily="34" charset="-128"/>
              </a:rPr>
              <a:t>County may have contracted providers </a:t>
            </a:r>
          </a:p>
          <a:p>
            <a:pPr marL="677863" lvl="1">
              <a:buFont typeface="Arial" panose="020B0604020202020204" pitchFamily="34" charset="0"/>
              <a:buChar char="•"/>
            </a:pPr>
            <a:endParaRPr lang="en-US" altLang="en-US" sz="1600" dirty="0">
              <a:ea typeface="ＭＳ Ｐゴシック" panose="020B0600070205080204" pitchFamily="34" charset="-128"/>
            </a:endParaRPr>
          </a:p>
          <a:p>
            <a:pPr lvl="1">
              <a:buFont typeface="Arial" panose="020B0604020202020204" pitchFamily="34" charset="0"/>
              <a:buChar char="•"/>
            </a:pPr>
            <a:r>
              <a:rPr lang="en-US" altLang="en-US" sz="1600" dirty="0">
                <a:ea typeface="ＭＳ Ｐゴシック" panose="020B0600070205080204" pitchFamily="34" charset="-128"/>
              </a:rPr>
              <a:t>County may have homemaker employees</a:t>
            </a:r>
          </a:p>
          <a:p>
            <a:pPr marL="677863" lvl="1">
              <a:buFont typeface="Arial" panose="020B0604020202020204" pitchFamily="34" charset="0"/>
              <a:buChar char="•"/>
            </a:pPr>
            <a:endParaRPr lang="en-US" altLang="en-US" sz="1600" dirty="0">
              <a:ea typeface="ＭＳ Ｐゴシック" panose="020B0600070205080204" pitchFamily="34" charset="-128"/>
            </a:endParaRPr>
          </a:p>
          <a:p>
            <a:pPr lvl="1">
              <a:buFont typeface="Arial" panose="020B0604020202020204" pitchFamily="34" charset="0"/>
              <a:buChar char="•"/>
            </a:pPr>
            <a:r>
              <a:rPr lang="en-US" altLang="en-US" sz="1600" dirty="0">
                <a:ea typeface="ＭＳ Ｐゴシック" panose="020B0600070205080204" pitchFamily="34" charset="-128"/>
              </a:rPr>
              <a:t>Must train, supervise and fire provider</a:t>
            </a:r>
          </a:p>
          <a:p>
            <a:endParaRPr lang="en-US" dirty="0"/>
          </a:p>
        </p:txBody>
      </p:sp>
    </p:spTree>
    <p:extLst>
      <p:ext uri="{BB962C8B-B14F-4D97-AF65-F5344CB8AC3E}">
        <p14:creationId xmlns:p14="http://schemas.microsoft.com/office/powerpoint/2010/main" val="27316933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04EBE-D002-F977-9708-0138F0B4FA84}"/>
              </a:ext>
            </a:extLst>
          </p:cNvPr>
          <p:cNvSpPr>
            <a:spLocks noGrp="1"/>
          </p:cNvSpPr>
          <p:nvPr>
            <p:ph type="title"/>
          </p:nvPr>
        </p:nvSpPr>
        <p:spPr/>
        <p:txBody>
          <a:bodyPr/>
          <a:lstStyle/>
          <a:p>
            <a:pPr algn="ctr"/>
            <a:r>
              <a:rPr lang="en-US" dirty="0">
                <a:solidFill>
                  <a:schemeClr val="bg1"/>
                </a:solidFill>
              </a:rPr>
              <a:t>Purpose of Reassessment</a:t>
            </a:r>
          </a:p>
        </p:txBody>
      </p:sp>
      <p:sp>
        <p:nvSpPr>
          <p:cNvPr id="3" name="Content Placeholder 2">
            <a:extLst>
              <a:ext uri="{FF2B5EF4-FFF2-40B4-BE49-F238E27FC236}">
                <a16:creationId xmlns:a16="http://schemas.microsoft.com/office/drawing/2014/main" id="{5B880889-30DA-5EAB-2F13-B725CFC0D1F7}"/>
              </a:ext>
            </a:extLst>
          </p:cNvPr>
          <p:cNvSpPr>
            <a:spLocks noGrp="1"/>
          </p:cNvSpPr>
          <p:nvPr>
            <p:ph idx="1"/>
          </p:nvPr>
        </p:nvSpPr>
        <p:spPr>
          <a:xfrm>
            <a:off x="809997" y="2222286"/>
            <a:ext cx="7524003" cy="4021197"/>
          </a:xfrm>
        </p:spPr>
        <p:txBody>
          <a:bodyPr/>
          <a:lstStyle/>
          <a:p>
            <a:pPr marL="0" indent="0">
              <a:buNone/>
            </a:pPr>
            <a:r>
              <a:rPr lang="en-US" dirty="0"/>
              <a:t>Determine level of services needed to avoid being placed in out of home care.  (MPP 30-761.13, .14 and .25)</a:t>
            </a:r>
          </a:p>
          <a:p>
            <a:pPr>
              <a:buFont typeface="Arial" panose="020B0604020202020204" pitchFamily="34" charset="0"/>
              <a:buChar char="•"/>
            </a:pPr>
            <a:endParaRPr lang="en-US" dirty="0"/>
          </a:p>
          <a:p>
            <a:pPr marL="0" indent="0">
              <a:buNone/>
            </a:pPr>
            <a:r>
              <a:rPr lang="en-US" dirty="0"/>
              <a:t>Face to Face Assessment conducted by county worker. (MPP  30-761.13 and 30-761.3 )</a:t>
            </a:r>
          </a:p>
          <a:p>
            <a:endParaRPr lang="en-US" dirty="0"/>
          </a:p>
        </p:txBody>
      </p:sp>
    </p:spTree>
    <p:extLst>
      <p:ext uri="{BB962C8B-B14F-4D97-AF65-F5344CB8AC3E}">
        <p14:creationId xmlns:p14="http://schemas.microsoft.com/office/powerpoint/2010/main" val="12256923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F0C78-01B6-730D-6F0A-8D068D101589}"/>
              </a:ext>
            </a:extLst>
          </p:cNvPr>
          <p:cNvSpPr>
            <a:spLocks noGrp="1"/>
          </p:cNvSpPr>
          <p:nvPr>
            <p:ph type="title"/>
          </p:nvPr>
        </p:nvSpPr>
        <p:spPr/>
        <p:txBody>
          <a:bodyPr/>
          <a:lstStyle/>
          <a:p>
            <a:pPr algn="ctr"/>
            <a:r>
              <a:rPr lang="en-US" dirty="0">
                <a:solidFill>
                  <a:schemeClr val="bg1"/>
                </a:solidFill>
              </a:rPr>
              <a:t>Reassessment</a:t>
            </a:r>
            <a:r>
              <a:rPr lang="en-US" sz="4000" dirty="0">
                <a:solidFill>
                  <a:schemeClr val="bg1"/>
                </a:solidFill>
                <a:effectLst>
                  <a:outerShdw blurRad="38100" dist="38100" dir="2700000" algn="tl">
                    <a:srgbClr val="DDDDDD"/>
                  </a:outerShdw>
                </a:effectLst>
                <a:latin typeface="+mj-lt"/>
                <a:ea typeface="Arial Black" pitchFamily="-112" charset="0"/>
                <a:cs typeface="Arial Black" pitchFamily="-112" charset="0"/>
              </a:rPr>
              <a:t> Timing</a:t>
            </a:r>
            <a:endParaRPr lang="en-US" dirty="0">
              <a:solidFill>
                <a:schemeClr val="bg1"/>
              </a:solidFill>
            </a:endParaRPr>
          </a:p>
        </p:txBody>
      </p:sp>
      <p:sp>
        <p:nvSpPr>
          <p:cNvPr id="3" name="Content Placeholder 2">
            <a:extLst>
              <a:ext uri="{FF2B5EF4-FFF2-40B4-BE49-F238E27FC236}">
                <a16:creationId xmlns:a16="http://schemas.microsoft.com/office/drawing/2014/main" id="{B5E16C1D-A4E8-A464-66D5-B776AB8B6816}"/>
              </a:ext>
            </a:extLst>
          </p:cNvPr>
          <p:cNvSpPr>
            <a:spLocks noGrp="1"/>
          </p:cNvSpPr>
          <p:nvPr>
            <p:ph idx="1"/>
          </p:nvPr>
        </p:nvSpPr>
        <p:spPr>
          <a:xfrm>
            <a:off x="809997" y="2222286"/>
            <a:ext cx="7524003" cy="4635714"/>
          </a:xfrm>
        </p:spPr>
        <p:txBody>
          <a:bodyPr>
            <a:normAutofit/>
          </a:bodyPr>
          <a:lstStyle/>
          <a:p>
            <a:pPr marL="0" indent="0">
              <a:buNone/>
              <a:defRPr/>
            </a:pPr>
            <a:r>
              <a:rPr lang="en-US" altLang="en-US" sz="1600" dirty="0">
                <a:ea typeface="ＭＳ Ｐゴシック" panose="020B0600070205080204" pitchFamily="34" charset="-128"/>
              </a:rPr>
              <a:t>General Rule: Counties reassess every 12 months. (MPP </a:t>
            </a:r>
            <a:r>
              <a:rPr lang="en-US" sz="1600" dirty="0"/>
              <a:t>§</a:t>
            </a:r>
            <a:r>
              <a:rPr lang="en-US" altLang="en-US" sz="1600" dirty="0">
                <a:ea typeface="ＭＳ Ｐゴシック" panose="020B0600070205080204" pitchFamily="34" charset="-128"/>
              </a:rPr>
              <a:t>30-761.212)</a:t>
            </a:r>
          </a:p>
          <a:p>
            <a:pPr lvl="1">
              <a:buFont typeface="Arial" panose="020B0604020202020204" pitchFamily="34" charset="0"/>
              <a:buChar char="•"/>
              <a:defRPr/>
            </a:pPr>
            <a:r>
              <a:rPr lang="en-US" altLang="en-US" dirty="0">
                <a:ea typeface="ＭＳ Ｐゴシック" panose="020B0600070205080204" pitchFamily="34" charset="-128"/>
              </a:rPr>
              <a:t>County may extend reassessment to 18 months if the recipient has stable circumstances (</a:t>
            </a:r>
            <a:r>
              <a:rPr lang="en-US" dirty="0"/>
              <a:t>MPP 30-761.215(a)-(h) through 30-761.217)</a:t>
            </a:r>
            <a:endParaRPr lang="en-US" altLang="en-US" dirty="0">
              <a:ea typeface="ＭＳ Ｐゴシック" panose="020B0600070205080204" pitchFamily="34" charset="-128"/>
            </a:endParaRPr>
          </a:p>
          <a:p>
            <a:pPr lvl="1">
              <a:buFont typeface="Arial" panose="020B0604020202020204" pitchFamily="34" charset="0"/>
              <a:buChar char="•"/>
              <a:defRPr/>
            </a:pPr>
            <a:r>
              <a:rPr lang="en-US" altLang="en-US" dirty="0">
                <a:ea typeface="ＭＳ Ｐゴシック" panose="020B0600070205080204" pitchFamily="34" charset="-128"/>
              </a:rPr>
              <a:t>Counties may shorten to less than 12 months. (MPP 30-761218)</a:t>
            </a:r>
          </a:p>
          <a:p>
            <a:pPr lvl="1">
              <a:buFont typeface="Arial" panose="020B0604020202020204" pitchFamily="34" charset="0"/>
              <a:buChar char="•"/>
              <a:defRPr/>
            </a:pPr>
            <a:r>
              <a:rPr lang="en-US" dirty="0"/>
              <a:t>County may request a SOC 821 (ASSESSMENT FOR PS) OR A SOC 321(Request for Order and Consent-paramedical services).</a:t>
            </a:r>
          </a:p>
          <a:p>
            <a:pPr>
              <a:defRPr/>
            </a:pPr>
            <a:endParaRPr lang="en-US" sz="1400" dirty="0"/>
          </a:p>
          <a:p>
            <a:pPr marL="0" indent="0">
              <a:buNone/>
            </a:pPr>
            <a:endParaRPr lang="en-US" dirty="0"/>
          </a:p>
        </p:txBody>
      </p:sp>
    </p:spTree>
    <p:extLst>
      <p:ext uri="{BB962C8B-B14F-4D97-AF65-F5344CB8AC3E}">
        <p14:creationId xmlns:p14="http://schemas.microsoft.com/office/powerpoint/2010/main" val="23043591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C5DA9-6176-25BE-8774-C43AC77237C9}"/>
              </a:ext>
            </a:extLst>
          </p:cNvPr>
          <p:cNvSpPr>
            <a:spLocks noGrp="1"/>
          </p:cNvSpPr>
          <p:nvPr>
            <p:ph type="title"/>
          </p:nvPr>
        </p:nvSpPr>
        <p:spPr/>
        <p:txBody>
          <a:bodyPr/>
          <a:lstStyle/>
          <a:p>
            <a:pPr algn="ctr"/>
            <a:r>
              <a:rPr lang="en-US" dirty="0">
                <a:solidFill>
                  <a:schemeClr val="bg1"/>
                </a:solidFill>
              </a:rPr>
              <a:t>Reassessment</a:t>
            </a:r>
            <a:r>
              <a:rPr lang="en-US" sz="4000" dirty="0">
                <a:solidFill>
                  <a:schemeClr val="bg1"/>
                </a:solidFill>
                <a:effectLst>
                  <a:outerShdw blurRad="38100" dist="38100" dir="2700000" algn="tl">
                    <a:srgbClr val="DDDDDD"/>
                  </a:outerShdw>
                </a:effectLst>
                <a:latin typeface="+mj-lt"/>
                <a:ea typeface="Arial Black" pitchFamily="-112" charset="0"/>
                <a:cs typeface="Arial Black" pitchFamily="-112" charset="0"/>
              </a:rPr>
              <a:t> Timing Cont.</a:t>
            </a:r>
            <a:endParaRPr lang="en-US" dirty="0"/>
          </a:p>
        </p:txBody>
      </p:sp>
      <p:sp>
        <p:nvSpPr>
          <p:cNvPr id="3" name="Content Placeholder 2">
            <a:extLst>
              <a:ext uri="{FF2B5EF4-FFF2-40B4-BE49-F238E27FC236}">
                <a16:creationId xmlns:a16="http://schemas.microsoft.com/office/drawing/2014/main" id="{8AEFCB4B-8FEC-BA6E-638E-86A5772971D5}"/>
              </a:ext>
            </a:extLst>
          </p:cNvPr>
          <p:cNvSpPr>
            <a:spLocks noGrp="1"/>
          </p:cNvSpPr>
          <p:nvPr>
            <p:ph idx="1"/>
          </p:nvPr>
        </p:nvSpPr>
        <p:spPr>
          <a:xfrm>
            <a:off x="809997" y="2222286"/>
            <a:ext cx="7524003" cy="4946609"/>
          </a:xfrm>
        </p:spPr>
        <p:txBody>
          <a:bodyPr>
            <a:normAutofit/>
          </a:bodyPr>
          <a:lstStyle/>
          <a:p>
            <a:pPr marL="109537" indent="0">
              <a:buFont typeface="Wingdings 3" pitchFamily="2" charset="2"/>
              <a:buNone/>
              <a:defRPr/>
            </a:pPr>
            <a:r>
              <a:rPr lang="en-US" sz="1600" dirty="0"/>
              <a:t>Pursuant to (MPP§30-761.219(a)(b) and §30-761.218) reassess the recipient’s need for services:</a:t>
            </a:r>
          </a:p>
          <a:p>
            <a:pPr lvl="1">
              <a:buFont typeface="Arial" panose="020B0604020202020204" pitchFamily="34" charset="0"/>
              <a:buChar char="•"/>
              <a:defRPr/>
            </a:pPr>
            <a:r>
              <a:rPr lang="en-US" sz="1400" dirty="0"/>
              <a:t>(a) Any time the recipient notifies the county of a need to adjust the service hours authorized due to a change in circumstances.</a:t>
            </a:r>
          </a:p>
          <a:p>
            <a:pPr lvl="1">
              <a:buFont typeface="Arial" panose="020B0604020202020204" pitchFamily="34" charset="0"/>
              <a:buChar char="•"/>
              <a:defRPr/>
            </a:pPr>
            <a:r>
              <a:rPr lang="en-US" sz="1400" dirty="0"/>
              <a:t>(b) When there is other pertinent information, which indicates a change in circumstances affecting the recipient’s need for supportive services.</a:t>
            </a:r>
          </a:p>
          <a:p>
            <a:pPr lvl="1">
              <a:buFont typeface="Arial" panose="020B0604020202020204" pitchFamily="34" charset="0"/>
              <a:buChar char="•"/>
              <a:defRPr/>
            </a:pPr>
            <a:r>
              <a:rPr lang="en-US" sz="1400" dirty="0"/>
              <a:t>Change includes functional needs, living arrangement or severity of condition or disability.</a:t>
            </a:r>
          </a:p>
          <a:p>
            <a:pPr eaLnBrk="1" hangingPunct="1">
              <a:defRPr/>
            </a:pPr>
            <a:endParaRPr lang="en-US" altLang="en-US" sz="1200" dirty="0">
              <a:ea typeface="ＭＳ Ｐゴシック" panose="020B0600070205080204" pitchFamily="34" charset="-128"/>
            </a:endParaRPr>
          </a:p>
          <a:p>
            <a:pPr marL="0" indent="0" eaLnBrk="1" hangingPunct="1">
              <a:buNone/>
              <a:defRPr/>
            </a:pPr>
            <a:r>
              <a:rPr lang="en-US" altLang="en-US" sz="1600" dirty="0">
                <a:ea typeface="ＭＳ Ｐゴシック" panose="020B0600070205080204" pitchFamily="34" charset="-128"/>
              </a:rPr>
              <a:t>IHSS hours cannot be changed:</a:t>
            </a:r>
          </a:p>
          <a:p>
            <a:pPr lvl="1" eaLnBrk="1" hangingPunct="1">
              <a:buFont typeface="Arial" panose="020B0604020202020204" pitchFamily="34" charset="0"/>
              <a:buChar char="•"/>
              <a:defRPr/>
            </a:pPr>
            <a:r>
              <a:rPr lang="en-US" altLang="en-US" sz="1400" dirty="0">
                <a:ea typeface="ＭＳ Ｐゴシック" panose="020B0600070205080204" pitchFamily="34" charset="-128"/>
              </a:rPr>
              <a:t>without an assessment and</a:t>
            </a:r>
          </a:p>
          <a:p>
            <a:pPr lvl="1" eaLnBrk="1" hangingPunct="1">
              <a:buFont typeface="Arial" panose="020B0604020202020204" pitchFamily="34" charset="0"/>
              <a:buChar char="•"/>
              <a:defRPr/>
            </a:pPr>
            <a:r>
              <a:rPr lang="en-US" altLang="en-US" sz="1400" dirty="0">
                <a:ea typeface="ＭＳ Ｐゴシック" panose="020B0600070205080204" pitchFamily="34" charset="-128"/>
              </a:rPr>
              <a:t>Reduced at assessment unless there is a change (</a:t>
            </a:r>
            <a:r>
              <a:rPr lang="en-US" altLang="en-US" sz="1600" dirty="0">
                <a:ea typeface="ＭＳ Ｐゴシック" panose="020B0600070205080204" pitchFamily="34" charset="-128"/>
              </a:rPr>
              <a:t>MPP </a:t>
            </a:r>
            <a:r>
              <a:rPr lang="en-US" sz="1600" dirty="0"/>
              <a:t>§ </a:t>
            </a:r>
            <a:r>
              <a:rPr lang="en-US" altLang="en-US" sz="1600" dirty="0">
                <a:ea typeface="ＭＳ Ｐゴシック" panose="020B0600070205080204" pitchFamily="34" charset="-128"/>
              </a:rPr>
              <a:t>30-761.28)</a:t>
            </a:r>
          </a:p>
          <a:p>
            <a:endParaRPr lang="en-US" dirty="0"/>
          </a:p>
        </p:txBody>
      </p:sp>
    </p:spTree>
    <p:extLst>
      <p:ext uri="{BB962C8B-B14F-4D97-AF65-F5344CB8AC3E}">
        <p14:creationId xmlns:p14="http://schemas.microsoft.com/office/powerpoint/2010/main" val="146541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D62B02F-52E2-4601-8697-5CF10C82E20A}"/>
              </a:ext>
            </a:extLst>
          </p:cNvPr>
          <p:cNvSpPr>
            <a:spLocks noGrp="1"/>
          </p:cNvSpPr>
          <p:nvPr>
            <p:ph idx="1"/>
          </p:nvPr>
        </p:nvSpPr>
        <p:spPr/>
        <p:txBody>
          <a:bodyPr/>
          <a:lstStyle/>
          <a:p>
            <a:pPr marL="0" indent="0">
              <a:buNone/>
            </a:pPr>
            <a:r>
              <a:rPr lang="en-US" dirty="0"/>
              <a:t>				</a:t>
            </a:r>
            <a:r>
              <a:rPr lang="en-US" sz="6000" dirty="0"/>
              <a:t>Questions?</a:t>
            </a:r>
          </a:p>
        </p:txBody>
      </p:sp>
      <p:sp>
        <p:nvSpPr>
          <p:cNvPr id="5" name="TextBox 4">
            <a:extLst>
              <a:ext uri="{FF2B5EF4-FFF2-40B4-BE49-F238E27FC236}">
                <a16:creationId xmlns:a16="http://schemas.microsoft.com/office/drawing/2014/main" id="{8D203B75-A4D1-9900-7E61-E5B61BB34A69}"/>
              </a:ext>
            </a:extLst>
          </p:cNvPr>
          <p:cNvSpPr txBox="1"/>
          <p:nvPr/>
        </p:nvSpPr>
        <p:spPr>
          <a:xfrm>
            <a:off x="1160791" y="819807"/>
            <a:ext cx="6094938" cy="707886"/>
          </a:xfrm>
          <a:prstGeom prst="rect">
            <a:avLst/>
          </a:prstGeom>
          <a:noFill/>
        </p:spPr>
        <p:txBody>
          <a:bodyPr wrap="none" rtlCol="0">
            <a:spAutoFit/>
          </a:bodyPr>
          <a:lstStyle/>
          <a:p>
            <a:pPr algn="ctr"/>
            <a:r>
              <a:rPr lang="en-US" sz="4000" b="1" dirty="0">
                <a:solidFill>
                  <a:schemeClr val="bg1"/>
                </a:solidFill>
              </a:rPr>
              <a:t>Thank you for attending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418DF-CEA3-FC19-9B3C-249AE2512903}"/>
              </a:ext>
            </a:extLst>
          </p:cNvPr>
          <p:cNvSpPr>
            <a:spLocks noGrp="1"/>
          </p:cNvSpPr>
          <p:nvPr>
            <p:ph type="title"/>
          </p:nvPr>
        </p:nvSpPr>
        <p:spPr>
          <a:xfrm>
            <a:off x="809625" y="145915"/>
            <a:ext cx="7524750" cy="1935804"/>
          </a:xfrm>
        </p:spPr>
        <p:txBody>
          <a:bodyPr/>
          <a:lstStyle/>
          <a:p>
            <a:pPr algn="ctr"/>
            <a:r>
              <a:rPr lang="en-US" sz="4000" b="1" i="0" u="none" strike="noStrike" dirty="0">
                <a:solidFill>
                  <a:srgbClr val="000000"/>
                </a:solidFill>
                <a:effectLst/>
                <a:latin typeface="+mj-lt"/>
              </a:rPr>
              <a:t>In Home Supportive Services (IHSS) For Children</a:t>
            </a:r>
            <a:br>
              <a:rPr lang="en-US" sz="4000" b="1" dirty="0">
                <a:solidFill>
                  <a:schemeClr val="bg1"/>
                </a:solidFill>
                <a:latin typeface="+mj-lt"/>
              </a:rPr>
            </a:br>
            <a:endParaRPr lang="en-US" dirty="0"/>
          </a:p>
        </p:txBody>
      </p:sp>
      <p:sp>
        <p:nvSpPr>
          <p:cNvPr id="3" name="Content Placeholder 2">
            <a:extLst>
              <a:ext uri="{FF2B5EF4-FFF2-40B4-BE49-F238E27FC236}">
                <a16:creationId xmlns:a16="http://schemas.microsoft.com/office/drawing/2014/main" id="{AC80E2CC-A25B-5F69-92D5-98995BA2ADC0}"/>
              </a:ext>
            </a:extLst>
          </p:cNvPr>
          <p:cNvSpPr>
            <a:spLocks noGrp="1"/>
          </p:cNvSpPr>
          <p:nvPr>
            <p:ph idx="1"/>
          </p:nvPr>
        </p:nvSpPr>
        <p:spPr>
          <a:xfrm>
            <a:off x="809997" y="2222287"/>
            <a:ext cx="7724403" cy="3636510"/>
          </a:xfrm>
        </p:spPr>
        <p:txBody>
          <a:bodyPr>
            <a:normAutofit/>
          </a:bodyPr>
          <a:lstStyle/>
          <a:p>
            <a:pPr marL="0" indent="0" algn="ctr">
              <a:buNone/>
            </a:pPr>
            <a:r>
              <a:rPr lang="en-US" sz="4000" b="1" dirty="0"/>
              <a:t>Appendix</a:t>
            </a:r>
          </a:p>
          <a:p>
            <a:pPr marL="514350" indent="-514350" algn="ctr">
              <a:buFont typeface="+mj-lt"/>
              <a:buAutoNum type="romanUcPeriod"/>
            </a:pPr>
            <a:r>
              <a:rPr lang="en-US" sz="2000" b="0" i="0" dirty="0">
                <a:effectLst/>
              </a:rPr>
              <a:t>IHSS NOA Examples</a:t>
            </a:r>
          </a:p>
          <a:p>
            <a:pPr marL="514350" indent="-514350" algn="ctr">
              <a:buFont typeface="+mj-lt"/>
              <a:buAutoNum type="romanUcPeriod"/>
            </a:pPr>
            <a:r>
              <a:rPr lang="en-US" sz="2000" dirty="0">
                <a:effectLst/>
              </a:rPr>
              <a:t>Hourly Task Guidelines (created by CDSS and Sac State) </a:t>
            </a:r>
          </a:p>
          <a:p>
            <a:pPr marL="514350" indent="-514350" algn="ctr">
              <a:buFont typeface="+mj-lt"/>
              <a:buAutoNum type="romanUcPeriod"/>
            </a:pPr>
            <a:r>
              <a:rPr lang="en-US" sz="2000" dirty="0">
                <a:effectLst/>
              </a:rPr>
              <a:t>Age - Appropriate Guideline Tool for </a:t>
            </a:r>
            <a:r>
              <a:rPr lang="en-US" sz="2000" dirty="0"/>
              <a:t>Minor Children</a:t>
            </a:r>
          </a:p>
          <a:p>
            <a:pPr marL="514350" indent="-514350" algn="ctr">
              <a:buFont typeface="+mj-lt"/>
              <a:buAutoNum type="romanUcPeriod"/>
            </a:pPr>
            <a:r>
              <a:rPr lang="en-US" sz="2000" dirty="0">
                <a:effectLst/>
              </a:rPr>
              <a:t>Legal Authorities Governing the IHSS Program</a:t>
            </a:r>
          </a:p>
        </p:txBody>
      </p:sp>
    </p:spTree>
    <p:extLst>
      <p:ext uri="{BB962C8B-B14F-4D97-AF65-F5344CB8AC3E}">
        <p14:creationId xmlns:p14="http://schemas.microsoft.com/office/powerpoint/2010/main" val="28538924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document with black marker marks&#10;&#10;Description automatically generated">
            <a:extLst>
              <a:ext uri="{FF2B5EF4-FFF2-40B4-BE49-F238E27FC236}">
                <a16:creationId xmlns:a16="http://schemas.microsoft.com/office/drawing/2014/main" id="{486D5B7E-21F0-F45A-B2C2-16DBDDBFA8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7434" y="0"/>
            <a:ext cx="5309131" cy="6858000"/>
          </a:xfrm>
          <a:prstGeom prst="rect">
            <a:avLst/>
          </a:prstGeom>
        </p:spPr>
      </p:pic>
    </p:spTree>
    <p:extLst>
      <p:ext uri="{BB962C8B-B14F-4D97-AF65-F5344CB8AC3E}">
        <p14:creationId xmlns:p14="http://schemas.microsoft.com/office/powerpoint/2010/main" val="38109352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up of a form&#10;&#10;Description automatically generated">
            <a:extLst>
              <a:ext uri="{FF2B5EF4-FFF2-40B4-BE49-F238E27FC236}">
                <a16:creationId xmlns:a16="http://schemas.microsoft.com/office/drawing/2014/main" id="{68AC9420-D5A3-7696-CF41-BA3F023170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0895" y="0"/>
            <a:ext cx="5302209" cy="6858000"/>
          </a:xfrm>
          <a:prstGeom prst="rect">
            <a:avLst/>
          </a:prstGeom>
        </p:spPr>
      </p:pic>
    </p:spTree>
    <p:extLst>
      <p:ext uri="{BB962C8B-B14F-4D97-AF65-F5344CB8AC3E}">
        <p14:creationId xmlns:p14="http://schemas.microsoft.com/office/powerpoint/2010/main" val="3015474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a:extLst>
              <a:ext uri="{FF2B5EF4-FFF2-40B4-BE49-F238E27FC236}">
                <a16:creationId xmlns:a16="http://schemas.microsoft.com/office/drawing/2014/main" id="{313505F1-851E-ED72-EBED-9B95751F80BA}"/>
              </a:ext>
            </a:extLst>
          </p:cNvPr>
          <p:cNvSpPr>
            <a:spLocks noGrp="1" noChangeArrowheads="1"/>
          </p:cNvSpPr>
          <p:nvPr>
            <p:ph idx="1"/>
          </p:nvPr>
        </p:nvSpPr>
        <p:spPr bwMode="auto">
          <a:xfrm>
            <a:off x="809625" y="2222500"/>
            <a:ext cx="7524750" cy="4517665"/>
          </a:xfrm>
        </p:spPr>
        <p:txBody>
          <a:bodyPr wrap="square" numCol="1" anchorCtr="0" compatLnSpc="1">
            <a:prstTxWarp prst="textNoShape">
              <a:avLst/>
            </a:prstTxWarp>
            <a:normAutofit/>
          </a:bodyPr>
          <a:lstStyle/>
          <a:p>
            <a:pPr marL="109537" indent="0">
              <a:buNone/>
            </a:pPr>
            <a:endParaRPr lang="en-US" altLang="en-US" sz="1400" dirty="0">
              <a:latin typeface="Arial" panose="020B0604020202020204" pitchFamily="34" charset="0"/>
              <a:ea typeface="ＭＳ Ｐゴシック" panose="020B0600070205080204" pitchFamily="34" charset="-128"/>
              <a:cs typeface="Arial" panose="020B0604020202020204" pitchFamily="34" charset="0"/>
            </a:endParaRPr>
          </a:p>
          <a:p>
            <a:pPr marL="109537" indent="0">
              <a:buNone/>
            </a:pPr>
            <a:r>
              <a:rPr lang="en-US" altLang="en-US" sz="1800" dirty="0">
                <a:ea typeface="ＭＳ Ｐゴシック" panose="020B0600070205080204" pitchFamily="34" charset="-128"/>
                <a:cs typeface="Arial" panose="020B0604020202020204" pitchFamily="34" charset="0"/>
              </a:rPr>
              <a:t>1 – </a:t>
            </a:r>
            <a:r>
              <a:rPr lang="en-US" dirty="0"/>
              <a:t>The child lives in California</a:t>
            </a:r>
          </a:p>
          <a:p>
            <a:pPr marL="109537" indent="0">
              <a:buNone/>
            </a:pPr>
            <a:endParaRPr lang="en-US" altLang="en-US" sz="1800" dirty="0">
              <a:ea typeface="ＭＳ Ｐゴシック" panose="020B0600070205080204" pitchFamily="34" charset="-128"/>
              <a:cs typeface="Arial" panose="020B0604020202020204" pitchFamily="34" charset="0"/>
            </a:endParaRPr>
          </a:p>
          <a:p>
            <a:pPr marL="109537" indent="0">
              <a:buNone/>
            </a:pPr>
            <a:r>
              <a:rPr lang="en-US" altLang="en-US" sz="1800" dirty="0">
                <a:ea typeface="ＭＳ Ｐゴシック" panose="020B0600070205080204" pitchFamily="34" charset="-128"/>
                <a:cs typeface="Arial" panose="020B0604020202020204" pitchFamily="34" charset="0"/>
              </a:rPr>
              <a:t>2 - </a:t>
            </a:r>
            <a:r>
              <a:rPr lang="en-US" dirty="0"/>
              <a:t>The child receives Medi-Cal services.</a:t>
            </a:r>
          </a:p>
          <a:p>
            <a:pPr marL="109537" indent="0">
              <a:buNone/>
            </a:pPr>
            <a:r>
              <a:rPr lang="en-US" altLang="en-US" sz="1800" dirty="0">
                <a:ea typeface="ＭＳ Ｐゴシック" panose="020B0600070205080204" pitchFamily="34" charset="-128"/>
                <a:cs typeface="Arial" panose="020B0604020202020204" pitchFamily="34" charset="0"/>
              </a:rPr>
              <a:t>Provides in-home assistance to minor children living in a low-income family  that allows the child remain safely in the child’s own home.</a:t>
            </a:r>
          </a:p>
          <a:p>
            <a:pPr marL="109537" indent="0">
              <a:buNone/>
            </a:pPr>
            <a:endParaRPr lang="en-US" altLang="en-US" sz="1800" dirty="0">
              <a:ea typeface="ＭＳ Ｐゴシック" panose="020B0600070205080204" pitchFamily="34" charset="-128"/>
              <a:cs typeface="Arial" panose="020B0604020202020204" pitchFamily="34" charset="0"/>
            </a:endParaRPr>
          </a:p>
          <a:p>
            <a:pPr marL="109537" indent="0">
              <a:buNone/>
            </a:pPr>
            <a:r>
              <a:rPr lang="en-US" altLang="en-US" sz="1800" dirty="0">
                <a:ea typeface="ＭＳ Ｐゴシック" panose="020B0600070205080204" pitchFamily="34" charset="-128"/>
                <a:cs typeface="Arial" panose="020B0604020202020204" pitchFamily="34" charset="0"/>
              </a:rPr>
              <a:t>3 – The child must be eligible for federal Social Security Supplemental Security (SSI or Title XVI) benefits.</a:t>
            </a:r>
            <a:endParaRPr lang="en-US" altLang="en-US" sz="1400" dirty="0">
              <a:ea typeface="ＭＳ Ｐゴシック" panose="020B0600070205080204" pitchFamily="34" charset="-128"/>
              <a:cs typeface="Arial" panose="020B0604020202020204" pitchFamily="34" charset="0"/>
            </a:endParaRPr>
          </a:p>
          <a:p>
            <a:pPr marL="0" indent="0" fontAlgn="auto">
              <a:buNone/>
              <a:defRPr/>
            </a:pPr>
            <a:endParaRPr lang="en-US" altLang="en-US" dirty="0">
              <a:ea typeface="ＭＳ Ｐゴシック" panose="020B0600070205080204" pitchFamily="34" charset="-128"/>
            </a:endParaRPr>
          </a:p>
          <a:p>
            <a:pPr fontAlgn="auto">
              <a:buFont typeface="Wingdings 2" charset="2"/>
              <a:buChar char=""/>
              <a:defRPr/>
            </a:pPr>
            <a:endParaRPr lang="en-US" altLang="en-US" dirty="0">
              <a:ea typeface="ＭＳ Ｐゴシック" panose="020B0600070205080204" pitchFamily="34" charset="-128"/>
            </a:endParaRPr>
          </a:p>
        </p:txBody>
      </p:sp>
      <p:sp>
        <p:nvSpPr>
          <p:cNvPr id="2" name="TextBox 1">
            <a:extLst>
              <a:ext uri="{FF2B5EF4-FFF2-40B4-BE49-F238E27FC236}">
                <a16:creationId xmlns:a16="http://schemas.microsoft.com/office/drawing/2014/main" id="{D0AFDA52-29E3-B410-7476-33CE65364335}"/>
              </a:ext>
            </a:extLst>
          </p:cNvPr>
          <p:cNvSpPr txBox="1"/>
          <p:nvPr/>
        </p:nvSpPr>
        <p:spPr>
          <a:xfrm>
            <a:off x="809625" y="434949"/>
            <a:ext cx="7365059" cy="707886"/>
          </a:xfrm>
          <a:prstGeom prst="rect">
            <a:avLst/>
          </a:prstGeom>
          <a:noFill/>
        </p:spPr>
        <p:txBody>
          <a:bodyPr wrap="square" rtlCol="0">
            <a:spAutoFit/>
          </a:bodyPr>
          <a:lstStyle/>
          <a:p>
            <a:pPr algn="ctr"/>
            <a:r>
              <a:rPr lang="en-US" sz="4000" b="1" dirty="0">
                <a:solidFill>
                  <a:schemeClr val="bg1"/>
                </a:solidFill>
              </a:rPr>
              <a:t>Basic eligibility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up of a document&#10;&#10;Description automatically generated">
            <a:extLst>
              <a:ext uri="{FF2B5EF4-FFF2-40B4-BE49-F238E27FC236}">
                <a16:creationId xmlns:a16="http://schemas.microsoft.com/office/drawing/2014/main" id="{955A4497-21AB-06E6-B889-65652A2C12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4347" y="0"/>
            <a:ext cx="5295305" cy="6858000"/>
          </a:xfrm>
          <a:prstGeom prst="rect">
            <a:avLst/>
          </a:prstGeom>
        </p:spPr>
      </p:pic>
    </p:spTree>
    <p:extLst>
      <p:ext uri="{BB962C8B-B14F-4D97-AF65-F5344CB8AC3E}">
        <p14:creationId xmlns:p14="http://schemas.microsoft.com/office/powerpoint/2010/main" val="29634734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up of a document&#10;&#10;Description automatically generated">
            <a:extLst>
              <a:ext uri="{FF2B5EF4-FFF2-40B4-BE49-F238E27FC236}">
                <a16:creationId xmlns:a16="http://schemas.microsoft.com/office/drawing/2014/main" id="{F3F26FD9-1859-979D-EA39-96E79D6FF9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1224" y="0"/>
            <a:ext cx="5281551" cy="6858000"/>
          </a:xfrm>
          <a:prstGeom prst="rect">
            <a:avLst/>
          </a:prstGeom>
        </p:spPr>
      </p:pic>
    </p:spTree>
    <p:extLst>
      <p:ext uri="{BB962C8B-B14F-4D97-AF65-F5344CB8AC3E}">
        <p14:creationId xmlns:p14="http://schemas.microsoft.com/office/powerpoint/2010/main" val="19270609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task guidelines for a health care facility&#10;&#10;Description automatically generated with medium confidence">
            <a:extLst>
              <a:ext uri="{FF2B5EF4-FFF2-40B4-BE49-F238E27FC236}">
                <a16:creationId xmlns:a16="http://schemas.microsoft.com/office/drawing/2014/main" id="{27B8C462-FDF6-A9AF-15AD-A948626A89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470" y="0"/>
            <a:ext cx="8662058" cy="6693408"/>
          </a:xfrm>
          <a:prstGeom prst="rect">
            <a:avLst/>
          </a:prstGeom>
        </p:spPr>
      </p:pic>
    </p:spTree>
    <p:extLst>
      <p:ext uri="{BB962C8B-B14F-4D97-AF65-F5344CB8AC3E}">
        <p14:creationId xmlns:p14="http://schemas.microsoft.com/office/powerpoint/2010/main" val="6243197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hart with pink lines&#10;&#10;Description automatically generated with medium confidence">
            <a:extLst>
              <a:ext uri="{FF2B5EF4-FFF2-40B4-BE49-F238E27FC236}">
                <a16:creationId xmlns:a16="http://schemas.microsoft.com/office/drawing/2014/main" id="{6D3AB13F-02AA-C3EA-9131-40702C03AF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470" y="0"/>
            <a:ext cx="8872370" cy="6855922"/>
          </a:xfrm>
          <a:prstGeom prst="rect">
            <a:avLst/>
          </a:prstGeom>
        </p:spPr>
      </p:pic>
    </p:spTree>
    <p:extLst>
      <p:ext uri="{BB962C8B-B14F-4D97-AF65-F5344CB8AC3E}">
        <p14:creationId xmlns:p14="http://schemas.microsoft.com/office/powerpoint/2010/main" val="27884164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9F1044C-1F99-F8C4-6C1C-C2C9264382D5}"/>
              </a:ext>
            </a:extLst>
          </p:cNvPr>
          <p:cNvSpPr txBox="1"/>
          <p:nvPr/>
        </p:nvSpPr>
        <p:spPr>
          <a:xfrm>
            <a:off x="661851" y="1446019"/>
            <a:ext cx="7733212" cy="5078313"/>
          </a:xfrm>
          <a:prstGeom prst="rect">
            <a:avLst/>
          </a:prstGeom>
          <a:noFill/>
        </p:spPr>
        <p:txBody>
          <a:bodyPr wrap="square">
            <a:spAutoFit/>
          </a:bodyPr>
          <a:lstStyle/>
          <a:p>
            <a:pPr eaLnBrk="1" hangingPunct="1">
              <a:buFont typeface="Arial" panose="020B0604020202020204" pitchFamily="34" charset="0"/>
              <a:buChar char="•"/>
            </a:pPr>
            <a:endParaRPr lang="en-US" altLang="en-US" sz="1800" dirty="0">
              <a:ea typeface="ＭＳ Ｐゴシック" panose="020B0600070205080204" pitchFamily="34" charset="-128"/>
              <a:cs typeface="Times New Roman" panose="02020603050405020304" pitchFamily="18" charset="0"/>
            </a:endParaRPr>
          </a:p>
          <a:p>
            <a:pPr eaLnBrk="1" hangingPunct="1">
              <a:buFont typeface="Arial" panose="020B0604020202020204" pitchFamily="34" charset="0"/>
              <a:buChar char="•"/>
            </a:pPr>
            <a:endParaRPr lang="en-US" altLang="en-US" dirty="0">
              <a:ea typeface="ＭＳ Ｐゴシック" panose="020B0600070205080204" pitchFamily="34" charset="-128"/>
              <a:cs typeface="Times New Roman" panose="02020603050405020304" pitchFamily="18" charset="0"/>
            </a:endParaRPr>
          </a:p>
          <a:p>
            <a:pPr eaLnBrk="1" hangingPunct="1">
              <a:buFont typeface="Arial" panose="020B0604020202020204" pitchFamily="34" charset="0"/>
              <a:buChar char="•"/>
            </a:pPr>
            <a:r>
              <a:rPr lang="en-US" altLang="en-US" sz="1800" dirty="0">
                <a:ea typeface="ＭＳ Ｐゴシック" panose="020B0600070205080204" pitchFamily="34" charset="-128"/>
                <a:cs typeface="Times New Roman" panose="02020603050405020304" pitchFamily="18" charset="0"/>
              </a:rPr>
              <a:t>General Services- WIC §12300 et. seq.</a:t>
            </a:r>
          </a:p>
          <a:p>
            <a:pPr eaLnBrk="1" hangingPunct="1">
              <a:buFont typeface="Arial" panose="020B0604020202020204" pitchFamily="34" charset="0"/>
              <a:buChar char="•"/>
            </a:pPr>
            <a:endParaRPr lang="en-US" altLang="en-US" sz="1800" dirty="0">
              <a:ea typeface="ＭＳ Ｐゴシック" panose="020B0600070205080204" pitchFamily="34" charset="-128"/>
              <a:cs typeface="Times New Roman" panose="02020603050405020304" pitchFamily="18" charset="0"/>
            </a:endParaRPr>
          </a:p>
          <a:p>
            <a:pPr eaLnBrk="1" hangingPunct="1">
              <a:buFont typeface="Arial" panose="020B0604020202020204" pitchFamily="34" charset="0"/>
              <a:buChar char="•"/>
            </a:pPr>
            <a:r>
              <a:rPr lang="en-US" altLang="en-US" sz="1800" dirty="0">
                <a:ea typeface="ＭＳ Ｐゴシック" panose="020B0600070205080204" pitchFamily="34" charset="-128"/>
                <a:cs typeface="Times New Roman" panose="02020603050405020304" pitchFamily="18" charset="0"/>
              </a:rPr>
              <a:t>Community First Choice Option (CFCO) – (42 CFR 441 subpart K; WIC §14132.956)</a:t>
            </a:r>
          </a:p>
          <a:p>
            <a:pPr eaLnBrk="1" hangingPunct="1">
              <a:buFont typeface="Arial" panose="020B0604020202020204" pitchFamily="34" charset="0"/>
              <a:buChar char="•"/>
            </a:pPr>
            <a:endParaRPr lang="en-US" altLang="en-US" sz="1800" dirty="0">
              <a:ea typeface="ＭＳ Ｐゴシック" panose="020B0600070205080204" pitchFamily="34" charset="-128"/>
              <a:cs typeface="Times New Roman" panose="02020603050405020304" pitchFamily="18" charset="0"/>
            </a:endParaRPr>
          </a:p>
          <a:p>
            <a:pPr eaLnBrk="1" hangingPunct="1">
              <a:buFont typeface="Arial" panose="020B0604020202020204" pitchFamily="34" charset="0"/>
              <a:buChar char="•"/>
            </a:pPr>
            <a:r>
              <a:rPr lang="en-US" altLang="en-US" sz="1800" dirty="0">
                <a:ea typeface="ＭＳ Ｐゴシック" panose="020B0600070205080204" pitchFamily="34" charset="-128"/>
                <a:cs typeface="Times New Roman" panose="02020603050405020304" pitchFamily="18" charset="0"/>
              </a:rPr>
              <a:t>Personal Care Services Program (PCSP) – (WIC§14132.95; 22 CCR Div 3)</a:t>
            </a:r>
          </a:p>
          <a:p>
            <a:pPr eaLnBrk="1" hangingPunct="1">
              <a:buFont typeface="Arial" panose="020B0604020202020204" pitchFamily="34" charset="0"/>
              <a:buChar char="•"/>
            </a:pPr>
            <a:endParaRPr lang="en-US" altLang="en-US" sz="1800" dirty="0">
              <a:ea typeface="ＭＳ Ｐゴシック" panose="020B0600070205080204" pitchFamily="34" charset="-128"/>
              <a:cs typeface="Times New Roman" panose="02020603050405020304" pitchFamily="18" charset="0"/>
            </a:endParaRPr>
          </a:p>
          <a:p>
            <a:pPr eaLnBrk="1" hangingPunct="1">
              <a:buFont typeface="Arial" panose="020B0604020202020204" pitchFamily="34" charset="0"/>
              <a:buChar char="•"/>
            </a:pPr>
            <a:r>
              <a:rPr lang="en-US" altLang="en-US" sz="1800" dirty="0">
                <a:ea typeface="ＭＳ Ｐゴシック" panose="020B0600070205080204" pitchFamily="34" charset="-128"/>
                <a:cs typeface="Times New Roman" panose="02020603050405020304" pitchFamily="18" charset="0"/>
              </a:rPr>
              <a:t>IHSS Plus Option (IPO) - </a:t>
            </a:r>
            <a:r>
              <a:rPr lang="en-US" altLang="en-US" dirty="0">
                <a:ea typeface="ＭＳ Ｐゴシック" panose="020B0600070205080204" pitchFamily="34" charset="-128"/>
                <a:cs typeface="Times New Roman" panose="02020603050405020304" pitchFamily="18" charset="0"/>
              </a:rPr>
              <a:t>(</a:t>
            </a:r>
            <a:r>
              <a:rPr lang="en-US" altLang="en-US" sz="1800" dirty="0">
                <a:ea typeface="ＭＳ Ｐゴシック" panose="020B0600070205080204" pitchFamily="34" charset="-128"/>
                <a:cs typeface="Times New Roman" panose="02020603050405020304" pitchFamily="18" charset="0"/>
              </a:rPr>
              <a:t>WIC §14132.95; 22 CCR Div 3)</a:t>
            </a:r>
          </a:p>
          <a:p>
            <a:pPr eaLnBrk="1" hangingPunct="1">
              <a:buFont typeface="Arial" panose="020B0604020202020204" pitchFamily="34" charset="0"/>
              <a:buChar char="•"/>
            </a:pPr>
            <a:endParaRPr lang="en-US" altLang="en-US" sz="1800" dirty="0">
              <a:ea typeface="ＭＳ Ｐゴシック" panose="020B0600070205080204" pitchFamily="34" charset="-128"/>
              <a:cs typeface="Times New Roman" panose="02020603050405020304" pitchFamily="18" charset="0"/>
            </a:endParaRPr>
          </a:p>
          <a:p>
            <a:pPr eaLnBrk="1" hangingPunct="1">
              <a:buFont typeface="Arial" panose="020B0604020202020204" pitchFamily="34" charset="0"/>
              <a:buChar char="•"/>
            </a:pPr>
            <a:r>
              <a:rPr lang="en-US" altLang="en-US" sz="1800" dirty="0">
                <a:ea typeface="ＭＳ Ｐゴシック" panose="020B0600070205080204" pitchFamily="34" charset="-128"/>
                <a:cs typeface="Times New Roman" panose="02020603050405020304" pitchFamily="18" charset="0"/>
              </a:rPr>
              <a:t>IHSS Residual (IHSS-R) - </a:t>
            </a:r>
            <a:r>
              <a:rPr lang="en-US" altLang="en-US" sz="1800" b="1" dirty="0">
                <a:ea typeface="ＭＳ Ｐゴシック" panose="020B0600070205080204" pitchFamily="34" charset="-128"/>
                <a:cs typeface="Times New Roman" panose="02020603050405020304" pitchFamily="18" charset="0"/>
              </a:rPr>
              <a:t> (</a:t>
            </a:r>
            <a:r>
              <a:rPr lang="en-US" altLang="en-US" sz="1800" dirty="0">
                <a:ea typeface="ＭＳ Ｐゴシック" panose="020B0600070205080204" pitchFamily="34" charset="-128"/>
                <a:cs typeface="Times New Roman" panose="02020603050405020304" pitchFamily="18" charset="0"/>
              </a:rPr>
              <a:t>WIC § 12300 through 12317.2)</a:t>
            </a:r>
          </a:p>
          <a:p>
            <a:pPr eaLnBrk="1" hangingPunct="1">
              <a:buFont typeface="Arial" panose="020B0604020202020204" pitchFamily="34" charset="0"/>
              <a:buChar char="•"/>
              <a:defRPr/>
            </a:pPr>
            <a:r>
              <a:rPr lang="en-US" sz="1800" dirty="0"/>
              <a:t>California Code of Regulations, Title 22 § 50045.5 et. seq.  </a:t>
            </a:r>
          </a:p>
          <a:p>
            <a:pPr eaLnBrk="1" hangingPunct="1">
              <a:buFont typeface="Arial" panose="020B0604020202020204" pitchFamily="34" charset="0"/>
              <a:buChar char="•"/>
              <a:defRPr/>
            </a:pPr>
            <a:endParaRPr lang="en-US" altLang="en-US" sz="1800" dirty="0">
              <a:solidFill>
                <a:srgbClr val="0000FF"/>
              </a:solidFill>
              <a:ea typeface="ＭＳ Ｐゴシック" panose="020B0600070205080204" pitchFamily="34" charset="-128"/>
            </a:endParaRPr>
          </a:p>
          <a:p>
            <a:pPr eaLnBrk="1" hangingPunct="1">
              <a:buFont typeface="Arial" panose="020B0604020202020204" pitchFamily="34" charset="0"/>
              <a:buChar char="•"/>
              <a:defRPr/>
            </a:pPr>
            <a:r>
              <a:rPr lang="en-US" altLang="en-US" sz="1800" dirty="0">
                <a:ea typeface="ＭＳ Ｐゴシック" panose="020B0600070205080204" pitchFamily="34" charset="-128"/>
              </a:rPr>
              <a:t>IHSS regulations – CDSS Manual of Policies and Procedures (MPP)  30-700 et. seq.</a:t>
            </a:r>
          </a:p>
          <a:p>
            <a:pPr eaLnBrk="1" hangingPunct="1">
              <a:buFont typeface="Arial" panose="020B0604020202020204" pitchFamily="34" charset="0"/>
              <a:buChar char="•"/>
            </a:pPr>
            <a:endParaRPr lang="en-US" altLang="en-US" sz="1800" dirty="0">
              <a:ea typeface="ＭＳ Ｐゴシック" panose="020B0600070205080204" pitchFamily="34" charset="-128"/>
              <a:cs typeface="Times New Roman" panose="02020603050405020304" pitchFamily="18" charset="0"/>
            </a:endParaRPr>
          </a:p>
        </p:txBody>
      </p:sp>
      <p:sp>
        <p:nvSpPr>
          <p:cNvPr id="4" name="TextBox 3">
            <a:extLst>
              <a:ext uri="{FF2B5EF4-FFF2-40B4-BE49-F238E27FC236}">
                <a16:creationId xmlns:a16="http://schemas.microsoft.com/office/drawing/2014/main" id="{84886A19-3D21-BAA0-7EDD-EF57D3BD9EF3}"/>
              </a:ext>
            </a:extLst>
          </p:cNvPr>
          <p:cNvSpPr txBox="1"/>
          <p:nvPr/>
        </p:nvSpPr>
        <p:spPr>
          <a:xfrm>
            <a:off x="548640" y="330926"/>
            <a:ext cx="7846423" cy="1077218"/>
          </a:xfrm>
          <a:prstGeom prst="rect">
            <a:avLst/>
          </a:prstGeom>
          <a:noFill/>
        </p:spPr>
        <p:txBody>
          <a:bodyPr wrap="square" rtlCol="0">
            <a:spAutoFit/>
          </a:bodyPr>
          <a:lstStyle/>
          <a:p>
            <a:pPr algn="ctr"/>
            <a:r>
              <a:rPr lang="en-US" sz="3200" b="1" dirty="0">
                <a:latin typeface="+mj-lt"/>
              </a:rPr>
              <a:t>Legal Authorities </a:t>
            </a:r>
            <a:r>
              <a:rPr lang="en-US" sz="3200" b="1" dirty="0">
                <a:effectLst/>
              </a:rPr>
              <a:t>Governing the IHSS Program</a:t>
            </a:r>
            <a:r>
              <a:rPr lang="en-US" sz="3200" b="1" dirty="0">
                <a:latin typeface="+mj-lt"/>
              </a:rPr>
              <a:t> </a:t>
            </a:r>
          </a:p>
        </p:txBody>
      </p:sp>
    </p:spTree>
    <p:extLst>
      <p:ext uri="{BB962C8B-B14F-4D97-AF65-F5344CB8AC3E}">
        <p14:creationId xmlns:p14="http://schemas.microsoft.com/office/powerpoint/2010/main" val="27493181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7BAAD20-7133-F10C-A316-E0F72CE36B94}"/>
              </a:ext>
            </a:extLst>
          </p:cNvPr>
          <p:cNvSpPr txBox="1"/>
          <p:nvPr/>
        </p:nvSpPr>
        <p:spPr>
          <a:xfrm>
            <a:off x="756745" y="452846"/>
            <a:ext cx="7890866" cy="4801314"/>
          </a:xfrm>
          <a:prstGeom prst="rect">
            <a:avLst/>
          </a:prstGeom>
          <a:noFill/>
        </p:spPr>
        <p:txBody>
          <a:bodyPr wrap="square" rtlCol="0">
            <a:spAutoFit/>
          </a:bodyPr>
          <a:lstStyle/>
          <a:p>
            <a:pPr marL="395287" indent="-285750" eaLnBrk="1" hangingPunct="1">
              <a:buFont typeface="Arial" panose="020B0604020202020204" pitchFamily="34" charset="0"/>
              <a:buChar char="•"/>
              <a:defRPr/>
            </a:pPr>
            <a:endParaRPr lang="en-US" altLang="en-US" sz="1800" dirty="0">
              <a:ea typeface="ＭＳ Ｐゴシック" panose="020B0600070205080204" pitchFamily="34" charset="-128"/>
            </a:endParaRPr>
          </a:p>
          <a:p>
            <a:pPr eaLnBrk="1" hangingPunct="1">
              <a:buFont typeface="Arial" panose="020B0604020202020204" pitchFamily="34" charset="0"/>
              <a:buChar char="•"/>
              <a:defRPr/>
            </a:pPr>
            <a:r>
              <a:rPr lang="en-US" altLang="en-US" sz="1800" dirty="0">
                <a:ea typeface="ＭＳ Ｐゴシック" panose="020B0600070205080204" pitchFamily="34" charset="-128"/>
              </a:rPr>
              <a:t>IHSS-R and IPO - 30-700 through 30-776</a:t>
            </a:r>
          </a:p>
          <a:p>
            <a:pPr marL="395287" indent="-285750" eaLnBrk="1" hangingPunct="1">
              <a:buFont typeface="Arial" panose="020B0604020202020204" pitchFamily="34" charset="0"/>
              <a:buChar char="•"/>
              <a:defRPr/>
            </a:pPr>
            <a:endParaRPr lang="en-US" altLang="en-US" sz="1800" dirty="0">
              <a:ea typeface="ＭＳ Ｐゴシック" panose="020B0600070205080204" pitchFamily="34" charset="-128"/>
            </a:endParaRPr>
          </a:p>
          <a:p>
            <a:pPr eaLnBrk="1" hangingPunct="1">
              <a:buFont typeface="Arial" panose="020B0604020202020204" pitchFamily="34" charset="0"/>
              <a:buChar char="•"/>
              <a:defRPr/>
            </a:pPr>
            <a:r>
              <a:rPr lang="en-US" altLang="en-US" sz="1800" dirty="0">
                <a:ea typeface="ＭＳ Ｐゴシック" panose="020B0600070205080204" pitchFamily="34" charset="-128"/>
              </a:rPr>
              <a:t>PSCP -MPP 30-780 et. seq.</a:t>
            </a:r>
          </a:p>
          <a:p>
            <a:pPr marL="395287" indent="-285750" eaLnBrk="1" hangingPunct="1">
              <a:buFont typeface="Arial" panose="020B0604020202020204" pitchFamily="34" charset="0"/>
              <a:buChar char="•"/>
              <a:defRPr/>
            </a:pPr>
            <a:endParaRPr lang="en-US" altLang="en-US" sz="1800" dirty="0">
              <a:ea typeface="ＭＳ Ｐゴシック" panose="020B0600070205080204" pitchFamily="34" charset="-128"/>
            </a:endParaRPr>
          </a:p>
          <a:p>
            <a:pPr eaLnBrk="1" hangingPunct="1">
              <a:buFont typeface="Arial" panose="020B0604020202020204" pitchFamily="34" charset="0"/>
              <a:buChar char="•"/>
              <a:defRPr/>
            </a:pPr>
            <a:r>
              <a:rPr lang="en-US" altLang="en-US" sz="1800" dirty="0">
                <a:ea typeface="ＭＳ Ｐゴシック" panose="020B0600070205080204" pitchFamily="34" charset="-128"/>
              </a:rPr>
              <a:t>Social Services Standards -MPP 30-000 et. seq.  </a:t>
            </a:r>
          </a:p>
          <a:p>
            <a:pPr eaLnBrk="1" hangingPunct="1">
              <a:buFont typeface="Arial" panose="020B0604020202020204" pitchFamily="34" charset="0"/>
              <a:buChar char="•"/>
              <a:defRPr/>
            </a:pPr>
            <a:endParaRPr lang="en-US" altLang="en-US" sz="1800" dirty="0">
              <a:ea typeface="ＭＳ Ｐゴシック" panose="020B0600070205080204" pitchFamily="34" charset="-128"/>
            </a:endParaRPr>
          </a:p>
          <a:p>
            <a:pPr eaLnBrk="1" hangingPunct="1">
              <a:buFont typeface="Arial" panose="020B0604020202020204" pitchFamily="34" charset="0"/>
              <a:buChar char="•"/>
              <a:defRPr/>
            </a:pPr>
            <a:endParaRPr lang="en-US" altLang="en-US" sz="1800" dirty="0">
              <a:ea typeface="ＭＳ Ｐゴシック" panose="020B0600070205080204" pitchFamily="34" charset="-128"/>
            </a:endParaRPr>
          </a:p>
          <a:p>
            <a:pPr eaLnBrk="1" hangingPunct="1">
              <a:buFont typeface="Arial" panose="020B0604020202020204" pitchFamily="34" charset="0"/>
              <a:buChar char="•"/>
            </a:pPr>
            <a:r>
              <a:rPr lang="en-US" altLang="en-US" sz="1800" dirty="0">
                <a:ea typeface="ＭＳ Ｐゴシック" panose="020B0600070205080204" pitchFamily="34" charset="-128"/>
              </a:rPr>
              <a:t>All County Letters – </a:t>
            </a:r>
            <a:r>
              <a:rPr lang="en-US" altLang="en-US" sz="1800" dirty="0">
                <a:ea typeface="ＭＳ Ｐゴシック" panose="020B0600070205080204" pitchFamily="34" charset="-128"/>
                <a:hlinkClick r:id="rId2">
                  <a:extLst>
                    <a:ext uri="{A12FA001-AC4F-418D-AE19-62706E023703}">
                      <ahyp:hlinkClr xmlns:ahyp="http://schemas.microsoft.com/office/drawing/2018/hyperlinkcolor" val="tx"/>
                    </a:ext>
                  </a:extLst>
                </a:hlinkClick>
              </a:rPr>
              <a:t>http://www.dss.cahwnet.gov/lettersnotices/PG931.htm</a:t>
            </a:r>
            <a:endParaRPr lang="en-US" altLang="en-US" sz="1800" dirty="0">
              <a:ea typeface="ＭＳ Ｐゴシック" panose="020B0600070205080204" pitchFamily="34" charset="-128"/>
            </a:endParaRPr>
          </a:p>
          <a:p>
            <a:pPr marL="395287" indent="-285750" eaLnBrk="1" hangingPunct="1">
              <a:buFont typeface="Arial" panose="020B0604020202020204" pitchFamily="34" charset="0"/>
              <a:buChar char="•"/>
            </a:pPr>
            <a:endParaRPr lang="en-US" altLang="en-US" sz="1800" dirty="0">
              <a:ea typeface="ＭＳ Ｐゴシック" panose="020B0600070205080204" pitchFamily="34" charset="-128"/>
            </a:endParaRPr>
          </a:p>
          <a:p>
            <a:pPr eaLnBrk="1" hangingPunct="1">
              <a:buFont typeface="Arial" panose="020B0604020202020204" pitchFamily="34" charset="0"/>
              <a:buChar char="•"/>
            </a:pPr>
            <a:r>
              <a:rPr lang="en-US" altLang="en-US" sz="1800" dirty="0">
                <a:ea typeface="ＭＳ Ｐゴシック" panose="020B0600070205080204" pitchFamily="34" charset="-128"/>
              </a:rPr>
              <a:t>All County Information Notices- </a:t>
            </a:r>
            <a:r>
              <a:rPr lang="en-US" altLang="en-US" sz="1800" dirty="0">
                <a:ea typeface="ＭＳ Ｐゴシック" panose="020B0600070205080204" pitchFamily="34" charset="-128"/>
                <a:hlinkClick r:id="rId3">
                  <a:extLst>
                    <a:ext uri="{A12FA001-AC4F-418D-AE19-62706E023703}">
                      <ahyp:hlinkClr xmlns:ahyp="http://schemas.microsoft.com/office/drawing/2018/hyperlinkcolor" val="tx"/>
                    </a:ext>
                  </a:extLst>
                </a:hlinkClick>
              </a:rPr>
              <a:t>http://www.dss.cahwnet.gov/lettersnotices/PG1011.htm</a:t>
            </a:r>
            <a:endParaRPr lang="en-US" altLang="en-US" sz="1800" dirty="0">
              <a:ea typeface="ＭＳ Ｐゴシック" panose="020B0600070205080204" pitchFamily="34" charset="-128"/>
            </a:endParaRPr>
          </a:p>
          <a:p>
            <a:pPr marL="395287" indent="-285750" eaLnBrk="1" hangingPunct="1">
              <a:buFont typeface="Arial" panose="020B0604020202020204" pitchFamily="34" charset="0"/>
              <a:buChar char="•"/>
            </a:pPr>
            <a:endParaRPr lang="en-US" altLang="en-US" sz="1800" dirty="0">
              <a:ea typeface="ＭＳ Ｐゴシック" panose="020B0600070205080204" pitchFamily="34" charset="-128"/>
            </a:endParaRPr>
          </a:p>
          <a:p>
            <a:pPr eaLnBrk="1" hangingPunct="1">
              <a:buFont typeface="Arial" panose="020B0604020202020204" pitchFamily="34" charset="0"/>
              <a:buChar char="•"/>
            </a:pPr>
            <a:r>
              <a:rPr lang="en-US" altLang="en-US" sz="1800" dirty="0">
                <a:ea typeface="ＭＳ Ｐゴシック" panose="020B0600070205080204" pitchFamily="34" charset="-128"/>
              </a:rPr>
              <a:t>All County Welfare Director Letters-</a:t>
            </a:r>
            <a:r>
              <a:rPr lang="en-US" altLang="en-US" sz="1800" dirty="0">
                <a:ea typeface="ＭＳ Ｐゴシック" panose="020B0600070205080204" pitchFamily="34" charset="-128"/>
                <a:hlinkClick r:id="rId3">
                  <a:extLst>
                    <a:ext uri="{A12FA001-AC4F-418D-AE19-62706E023703}">
                      <ahyp:hlinkClr xmlns:ahyp="http://schemas.microsoft.com/office/drawing/2018/hyperlinkcolor" val="tx"/>
                    </a:ext>
                  </a:extLst>
                </a:hlinkClick>
              </a:rPr>
              <a:t> http://www.dhs.ca.gov</a:t>
            </a:r>
            <a:endParaRPr lang="en-US" altLang="en-US" sz="1800" dirty="0">
              <a:ea typeface="ＭＳ Ｐゴシック" panose="020B0600070205080204" pitchFamily="34" charset="-128"/>
            </a:endParaRPr>
          </a:p>
          <a:p>
            <a:pPr eaLnBrk="1" hangingPunct="1">
              <a:buFont typeface="Arial" panose="020B0604020202020204" pitchFamily="34" charset="0"/>
              <a:buChar char="•"/>
              <a:defRPr/>
            </a:pPr>
            <a:endParaRPr lang="en-US" altLang="en-US" sz="1800" dirty="0">
              <a:ea typeface="ＭＳ Ｐゴシック" panose="020B0600070205080204" pitchFamily="34" charset="-128"/>
            </a:endParaRPr>
          </a:p>
          <a:p>
            <a:endParaRPr lang="en-US" dirty="0"/>
          </a:p>
        </p:txBody>
      </p:sp>
    </p:spTree>
    <p:extLst>
      <p:ext uri="{BB962C8B-B14F-4D97-AF65-F5344CB8AC3E}">
        <p14:creationId xmlns:p14="http://schemas.microsoft.com/office/powerpoint/2010/main" val="22917129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Content Placeholder 2">
            <a:extLst>
              <a:ext uri="{FF2B5EF4-FFF2-40B4-BE49-F238E27FC236}">
                <a16:creationId xmlns:a16="http://schemas.microsoft.com/office/drawing/2014/main" id="{E16F9380-6EAF-6CEE-1CB7-C652B14C5B87}"/>
              </a:ext>
            </a:extLst>
          </p:cNvPr>
          <p:cNvSpPr>
            <a:spLocks noGrp="1" noChangeArrowheads="1"/>
          </p:cNvSpPr>
          <p:nvPr>
            <p:ph idx="1"/>
          </p:nvPr>
        </p:nvSpPr>
        <p:spPr bwMode="auto">
          <a:xfrm>
            <a:off x="809625" y="2177592"/>
            <a:ext cx="7524750" cy="4191310"/>
          </a:xfrm>
        </p:spPr>
        <p:txBody>
          <a:bodyPr wrap="square" numCol="1" anchorCtr="0" compatLnSpc="1">
            <a:prstTxWarp prst="textNoShape">
              <a:avLst/>
            </a:prstTxWarp>
            <a:normAutofit/>
          </a:bodyPr>
          <a:lstStyle/>
          <a:p>
            <a:pPr marL="109537" indent="0">
              <a:buNone/>
            </a:pPr>
            <a:r>
              <a:rPr lang="en-US" sz="2400" b="0" i="0" dirty="0">
                <a:effectLst/>
              </a:rPr>
              <a:t>When Child IHSS applicants are Medi-Cal eligible, the County determines eligibility using CDSS All County Letters (ACL) 14-67 and 12-36.</a:t>
            </a:r>
          </a:p>
          <a:p>
            <a:pPr marL="109537" indent="0">
              <a:buNone/>
            </a:pPr>
            <a:endParaRPr lang="en-US" sz="2400" dirty="0"/>
          </a:p>
          <a:p>
            <a:pPr marL="109537" indent="0">
              <a:buNone/>
            </a:pPr>
            <a:r>
              <a:rPr lang="en-US" sz="2400" dirty="0"/>
              <a:t>If the child is not Medi-Cal eligible then the county must review eligibility under  IHSS R (ACL 22-44 and All County Information Notice (ACIN) 1-08-18)</a:t>
            </a:r>
          </a:p>
        </p:txBody>
      </p:sp>
      <p:sp>
        <p:nvSpPr>
          <p:cNvPr id="2" name="TextBox 1">
            <a:extLst>
              <a:ext uri="{FF2B5EF4-FFF2-40B4-BE49-F238E27FC236}">
                <a16:creationId xmlns:a16="http://schemas.microsoft.com/office/drawing/2014/main" id="{0ECBAE18-B7E9-092A-068F-E5D234EDC5D8}"/>
              </a:ext>
            </a:extLst>
          </p:cNvPr>
          <p:cNvSpPr txBox="1"/>
          <p:nvPr/>
        </p:nvSpPr>
        <p:spPr>
          <a:xfrm>
            <a:off x="653143" y="572488"/>
            <a:ext cx="8193145" cy="707886"/>
          </a:xfrm>
          <a:prstGeom prst="rect">
            <a:avLst/>
          </a:prstGeom>
          <a:noFill/>
        </p:spPr>
        <p:txBody>
          <a:bodyPr wrap="square" rtlCol="0">
            <a:spAutoFit/>
          </a:bodyPr>
          <a:lstStyle/>
          <a:p>
            <a:pPr algn="ctr"/>
            <a:r>
              <a:rPr lang="en-US" sz="4000" b="1" dirty="0">
                <a:solidFill>
                  <a:schemeClr val="bg1"/>
                </a:solidFill>
                <a:latin typeface="+mj-lt"/>
              </a:rPr>
              <a:t>IHSS AND Medi-Cal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86E8B6-A902-CC3C-B3B5-1D436AD3803B}"/>
              </a:ext>
            </a:extLst>
          </p:cNvPr>
          <p:cNvSpPr>
            <a:spLocks noGrp="1"/>
          </p:cNvSpPr>
          <p:nvPr>
            <p:ph type="title"/>
          </p:nvPr>
        </p:nvSpPr>
        <p:spPr/>
        <p:txBody>
          <a:bodyPr/>
          <a:lstStyle/>
          <a:p>
            <a:pPr algn="ctr"/>
            <a:r>
              <a:rPr lang="en-US" dirty="0">
                <a:solidFill>
                  <a:schemeClr val="bg1"/>
                </a:solidFill>
              </a:rPr>
              <a:t>SSI and Medi-Cal</a:t>
            </a:r>
            <a:endParaRPr lang="en-US" sz="4000" b="1" dirty="0">
              <a:solidFill>
                <a:schemeClr val="bg1"/>
              </a:solidFill>
              <a:latin typeface="+mj-lt"/>
            </a:endParaRPr>
          </a:p>
        </p:txBody>
      </p:sp>
      <p:sp>
        <p:nvSpPr>
          <p:cNvPr id="3" name="Content Placeholder 2">
            <a:extLst>
              <a:ext uri="{FF2B5EF4-FFF2-40B4-BE49-F238E27FC236}">
                <a16:creationId xmlns:a16="http://schemas.microsoft.com/office/drawing/2014/main" id="{0CE84AA5-CC55-7091-2290-DC2AFA2D6A0F}"/>
              </a:ext>
            </a:extLst>
          </p:cNvPr>
          <p:cNvSpPr>
            <a:spLocks noGrp="1"/>
          </p:cNvSpPr>
          <p:nvPr>
            <p:ph idx="1"/>
          </p:nvPr>
        </p:nvSpPr>
        <p:spPr>
          <a:xfrm>
            <a:off x="809997" y="2179674"/>
            <a:ext cx="7524003" cy="4042017"/>
          </a:xfrm>
        </p:spPr>
        <p:txBody>
          <a:bodyPr>
            <a:normAutofit fontScale="92500"/>
          </a:bodyPr>
          <a:lstStyle/>
          <a:p>
            <a:pPr>
              <a:buFont typeface="Arial" panose="020B0604020202020204" pitchFamily="34" charset="0"/>
              <a:buChar char="•"/>
            </a:pPr>
            <a:r>
              <a:rPr lang="en-US" sz="2400" dirty="0"/>
              <a:t>IHSS services for minors generally use the rules that apply to adults with certain exceptions.</a:t>
            </a:r>
          </a:p>
          <a:p>
            <a:pPr>
              <a:buFont typeface="Arial" panose="020B0604020202020204" pitchFamily="34" charset="0"/>
              <a:buChar char="•"/>
            </a:pPr>
            <a:endParaRPr lang="en-US" sz="2400" dirty="0"/>
          </a:p>
          <a:p>
            <a:pPr>
              <a:buFont typeface="Arial" panose="020B0604020202020204" pitchFamily="34" charset="0"/>
              <a:buChar char="•"/>
            </a:pPr>
            <a:r>
              <a:rPr lang="en-US" sz="2400" dirty="0"/>
              <a:t>IHSS funding are authorized for activities that the child cannot perform because of a disability, not because of the child’s age.  (WIC §12300(a))</a:t>
            </a:r>
          </a:p>
          <a:p>
            <a:pPr>
              <a:buFont typeface="Arial" panose="020B0604020202020204" pitchFamily="34" charset="0"/>
              <a:buChar char="•"/>
            </a:pPr>
            <a:endParaRPr lang="en-US" sz="2400" dirty="0"/>
          </a:p>
          <a:p>
            <a:pPr>
              <a:buFont typeface="Arial" panose="020B0604020202020204" pitchFamily="34" charset="0"/>
              <a:buChar char="•"/>
            </a:pPr>
            <a:r>
              <a:rPr lang="en-US" sz="2400" dirty="0"/>
              <a:t>Age Appropriate Guidelines and the existence of extraordinary need is used  to establish a minor’s IHSS services.  ( See ACIN 1-82-17, page 5)</a:t>
            </a:r>
          </a:p>
        </p:txBody>
      </p:sp>
    </p:spTree>
    <p:extLst>
      <p:ext uri="{BB962C8B-B14F-4D97-AF65-F5344CB8AC3E}">
        <p14:creationId xmlns:p14="http://schemas.microsoft.com/office/powerpoint/2010/main" val="870561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33F56C5-8930-3660-0C83-B096D00141B3}"/>
              </a:ext>
            </a:extLst>
          </p:cNvPr>
          <p:cNvSpPr>
            <a:spLocks noGrp="1"/>
          </p:cNvSpPr>
          <p:nvPr>
            <p:ph idx="1"/>
          </p:nvPr>
        </p:nvSpPr>
        <p:spPr>
          <a:xfrm>
            <a:off x="550863" y="2094614"/>
            <a:ext cx="8284793" cy="5284381"/>
          </a:xfrm>
        </p:spPr>
        <p:txBody>
          <a:bodyPr>
            <a:normAutofit fontScale="70000" lnSpcReduction="20000"/>
          </a:bodyPr>
          <a:lstStyle/>
          <a:p>
            <a:pPr marL="0" indent="0" rtl="0">
              <a:spcBef>
                <a:spcPts val="0"/>
              </a:spcBef>
              <a:spcAft>
                <a:spcPts val="0"/>
              </a:spcAft>
              <a:buNone/>
            </a:pPr>
            <a:endParaRPr lang="en-US" sz="2300" b="0" dirty="0">
              <a:effectLst/>
            </a:endParaRPr>
          </a:p>
          <a:p>
            <a:pPr marL="0" indent="0">
              <a:spcBef>
                <a:spcPts val="0"/>
              </a:spcBef>
              <a:spcAft>
                <a:spcPts val="1500"/>
              </a:spcAft>
              <a:buNone/>
            </a:pPr>
            <a:r>
              <a:rPr lang="en-US" sz="2400" dirty="0"/>
              <a:t>The Federal Social Security Administration (SSA) determines a child’s medical disabilities using age - appropriate guidelines. </a:t>
            </a:r>
          </a:p>
          <a:p>
            <a:pPr marL="0" indent="0" rtl="0">
              <a:spcBef>
                <a:spcPts val="0"/>
              </a:spcBef>
              <a:spcAft>
                <a:spcPts val="1500"/>
              </a:spcAft>
              <a:buNone/>
            </a:pPr>
            <a:r>
              <a:rPr lang="en-US" sz="2300" b="0" i="0" u="none" strike="noStrike" dirty="0">
                <a:effectLst/>
              </a:rPr>
              <a:t>Specifically, an SSI-eligible child is:</a:t>
            </a:r>
          </a:p>
          <a:p>
            <a:pPr rtl="0">
              <a:spcBef>
                <a:spcPts val="0"/>
              </a:spcBef>
              <a:spcAft>
                <a:spcPts val="1500"/>
              </a:spcAft>
              <a:buFont typeface="Arial" panose="020B0604020202020204" pitchFamily="34" charset="0"/>
              <a:buChar char="•"/>
            </a:pPr>
            <a:r>
              <a:rPr lang="en-US" sz="2300" b="0" i="0" u="none" strike="noStrike" dirty="0">
                <a:effectLst/>
              </a:rPr>
              <a:t>not married (as determined by Social Security)</a:t>
            </a:r>
          </a:p>
          <a:p>
            <a:pPr rtl="0">
              <a:spcBef>
                <a:spcPts val="0"/>
              </a:spcBef>
              <a:spcAft>
                <a:spcPts val="1500"/>
              </a:spcAft>
              <a:buFont typeface="Arial" panose="020B0604020202020204" pitchFamily="34" charset="0"/>
              <a:buChar char="•"/>
            </a:pPr>
            <a:r>
              <a:rPr lang="en-US" sz="2300" dirty="0"/>
              <a:t>Not a</a:t>
            </a:r>
            <a:r>
              <a:rPr lang="en-US" sz="2300" b="0" i="0" u="none" strike="noStrike" dirty="0">
                <a:effectLst/>
              </a:rPr>
              <a:t> head of a household and Is under age 18; or</a:t>
            </a:r>
          </a:p>
          <a:p>
            <a:pPr rtl="0">
              <a:spcBef>
                <a:spcPts val="0"/>
              </a:spcBef>
              <a:spcAft>
                <a:spcPts val="1500"/>
              </a:spcAft>
              <a:buFont typeface="Arial" panose="020B0604020202020204" pitchFamily="34" charset="0"/>
              <a:buChar char="•"/>
            </a:pPr>
            <a:r>
              <a:rPr lang="en-US" sz="2300" b="0" i="0" u="none" strike="noStrike" dirty="0">
                <a:effectLst/>
              </a:rPr>
              <a:t>Is under age 22 and is a student regularly attending school (as determined by the federal Social Security Administration); and</a:t>
            </a:r>
          </a:p>
          <a:p>
            <a:pPr rtl="0">
              <a:spcBef>
                <a:spcPts val="0"/>
              </a:spcBef>
              <a:spcAft>
                <a:spcPts val="1500"/>
              </a:spcAft>
              <a:buFont typeface="Arial" panose="020B0604020202020204" pitchFamily="34" charset="0"/>
              <a:buChar char="•"/>
            </a:pPr>
            <a:r>
              <a:rPr lang="en-US" sz="2300" b="0" i="0" u="none" strike="noStrike" dirty="0">
                <a:effectLst/>
              </a:rPr>
              <a:t>to be eligible for SSI benefits (actual cash payments) a child must be either blind or disabled.</a:t>
            </a:r>
          </a:p>
          <a:p>
            <a:pPr marL="0" indent="0">
              <a:spcBef>
                <a:spcPts val="0"/>
              </a:spcBef>
              <a:spcAft>
                <a:spcPts val="1500"/>
              </a:spcAft>
              <a:buNone/>
            </a:pPr>
            <a:r>
              <a:rPr lang="en-US" sz="2000" dirty="0"/>
              <a:t>The impairments for children are listed here:</a:t>
            </a:r>
          </a:p>
          <a:p>
            <a:pPr marL="0" indent="0">
              <a:spcBef>
                <a:spcPts val="0"/>
              </a:spcBef>
              <a:spcAft>
                <a:spcPts val="1500"/>
              </a:spcAft>
              <a:buNone/>
            </a:pPr>
            <a:r>
              <a:rPr lang="en-US" sz="2000" dirty="0">
                <a:hlinkClick r:id="rId2">
                  <a:extLst>
                    <a:ext uri="{A12FA001-AC4F-418D-AE19-62706E023703}">
                      <ahyp:hlinkClr xmlns:ahyp="http://schemas.microsoft.com/office/drawing/2018/hyperlinkcolor" val="tx"/>
                    </a:ext>
                  </a:extLst>
                </a:hlinkClick>
              </a:rPr>
              <a:t>https://www.ssa.gov/disability/professionals/bluebook/ChildhoodListings.htm</a:t>
            </a:r>
            <a:endParaRPr lang="en-US" sz="2000" dirty="0"/>
          </a:p>
          <a:p>
            <a:pPr marL="0" indent="0">
              <a:spcBef>
                <a:spcPts val="0"/>
              </a:spcBef>
              <a:spcAft>
                <a:spcPts val="1500"/>
              </a:spcAft>
              <a:buNone/>
            </a:pPr>
            <a:r>
              <a:rPr lang="en-US" sz="2000" dirty="0"/>
              <a:t>See also </a:t>
            </a:r>
            <a:r>
              <a:rPr lang="en-US" sz="2000" b="0" i="0" u="sng" strike="noStrike" dirty="0">
                <a:effectLst/>
                <a:hlinkClick r:id="rId3">
                  <a:extLst>
                    <a:ext uri="{A12FA001-AC4F-418D-AE19-62706E023703}">
                      <ahyp:hlinkClr xmlns:ahyp="http://schemas.microsoft.com/office/drawing/2018/hyperlinkcolor" val="tx"/>
                    </a:ext>
                  </a:extLst>
                </a:hlinkClick>
              </a:rPr>
              <a:t>https://www.ssa.gov/pubs/EN-05-10026.pdf</a:t>
            </a:r>
            <a:endParaRPr lang="en-US" sz="2000" b="0" dirty="0">
              <a:effectLst/>
            </a:endParaRPr>
          </a:p>
          <a:p>
            <a:pPr rtl="0">
              <a:spcBef>
                <a:spcPts val="0"/>
              </a:spcBef>
              <a:spcAft>
                <a:spcPts val="1500"/>
              </a:spcAft>
              <a:buFont typeface="Arial" panose="020B0604020202020204" pitchFamily="34" charset="0"/>
              <a:buChar char="•"/>
            </a:pPr>
            <a:endParaRPr lang="en-US" sz="2300" b="0" dirty="0">
              <a:effectLst/>
            </a:endParaRPr>
          </a:p>
          <a:p>
            <a:pPr marL="0" indent="0">
              <a:buNone/>
            </a:pPr>
            <a:br>
              <a:rPr lang="en-US" dirty="0"/>
            </a:br>
            <a:endParaRPr lang="en-US" dirty="0"/>
          </a:p>
        </p:txBody>
      </p:sp>
      <p:sp>
        <p:nvSpPr>
          <p:cNvPr id="5" name="TextBox 4">
            <a:extLst>
              <a:ext uri="{FF2B5EF4-FFF2-40B4-BE49-F238E27FC236}">
                <a16:creationId xmlns:a16="http://schemas.microsoft.com/office/drawing/2014/main" id="{ABFCC925-1B79-66A6-881D-A183125B58BA}"/>
              </a:ext>
            </a:extLst>
          </p:cNvPr>
          <p:cNvSpPr txBox="1"/>
          <p:nvPr/>
        </p:nvSpPr>
        <p:spPr>
          <a:xfrm>
            <a:off x="175437" y="638528"/>
            <a:ext cx="8793126" cy="646331"/>
          </a:xfrm>
          <a:prstGeom prst="rect">
            <a:avLst/>
          </a:prstGeom>
          <a:noFill/>
        </p:spPr>
        <p:txBody>
          <a:bodyPr wrap="square" rtlCol="0">
            <a:spAutoFit/>
          </a:bodyPr>
          <a:lstStyle/>
          <a:p>
            <a:pPr algn="ctr"/>
            <a:r>
              <a:rPr lang="en-US" sz="3600" b="1" i="0" u="none" strike="noStrike" dirty="0">
                <a:solidFill>
                  <a:srgbClr val="000000"/>
                </a:solidFill>
                <a:effectLst/>
                <a:latin typeface="+mj-lt"/>
              </a:rPr>
              <a:t>Determining child disability</a:t>
            </a:r>
            <a:endParaRPr lang="en-US" sz="3600" b="1" dirty="0">
              <a:latin typeface="+mj-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5962FAB-5459-40BB-F071-B5CB953E8233}"/>
              </a:ext>
            </a:extLst>
          </p:cNvPr>
          <p:cNvSpPr txBox="1"/>
          <p:nvPr/>
        </p:nvSpPr>
        <p:spPr>
          <a:xfrm>
            <a:off x="91473" y="659429"/>
            <a:ext cx="8961054" cy="584775"/>
          </a:xfrm>
          <a:prstGeom prst="rect">
            <a:avLst/>
          </a:prstGeom>
          <a:noFill/>
        </p:spPr>
        <p:txBody>
          <a:bodyPr wrap="square" rtlCol="0">
            <a:spAutoFit/>
          </a:bodyPr>
          <a:lstStyle/>
          <a:p>
            <a:pPr algn="ctr"/>
            <a:r>
              <a:rPr lang="en-US" sz="3200" b="1" dirty="0">
                <a:solidFill>
                  <a:schemeClr val="bg1"/>
                </a:solidFill>
                <a:latin typeface="+mj-lt"/>
              </a:rPr>
              <a:t>Assessing A Minor’s Need For Services</a:t>
            </a:r>
          </a:p>
        </p:txBody>
      </p:sp>
      <p:sp>
        <p:nvSpPr>
          <p:cNvPr id="4" name="Content Placeholder 3">
            <a:extLst>
              <a:ext uri="{FF2B5EF4-FFF2-40B4-BE49-F238E27FC236}">
                <a16:creationId xmlns:a16="http://schemas.microsoft.com/office/drawing/2014/main" id="{EF955BB4-7733-AC28-9D0F-D5E08CABA3B6}"/>
              </a:ext>
            </a:extLst>
          </p:cNvPr>
          <p:cNvSpPr>
            <a:spLocks noGrp="1"/>
          </p:cNvSpPr>
          <p:nvPr>
            <p:ph idx="1"/>
          </p:nvPr>
        </p:nvSpPr>
        <p:spPr>
          <a:xfrm>
            <a:off x="809997" y="1839433"/>
            <a:ext cx="7524003" cy="4768758"/>
          </a:xfrm>
        </p:spPr>
        <p:txBody>
          <a:bodyPr/>
          <a:lstStyle/>
          <a:p>
            <a:pPr marL="109537" indent="0">
              <a:buNone/>
            </a:pPr>
            <a:r>
              <a:rPr lang="en-US" sz="1800" dirty="0"/>
              <a:t>The basic rule is that if it is “usual” for a child of that age to safely perform a task, but the disabled minor is unable to do so safely, then the county must assess the child as an adult.</a:t>
            </a:r>
          </a:p>
          <a:p>
            <a:pPr marL="109537" indent="0">
              <a:buNone/>
            </a:pPr>
            <a:endParaRPr lang="en-US" sz="1800" dirty="0"/>
          </a:p>
          <a:p>
            <a:pPr marL="109537" indent="0">
              <a:buNone/>
            </a:pPr>
            <a:r>
              <a:rPr lang="en-US" sz="1800" dirty="0"/>
              <a:t>If the task is not normal for the disabled child to perform, then assess the child’s need as extraordinary need.</a:t>
            </a:r>
          </a:p>
          <a:p>
            <a:pPr marL="109537" indent="0">
              <a:buNone/>
            </a:pPr>
            <a:endParaRPr lang="en-US" sz="1800" dirty="0"/>
          </a:p>
          <a:p>
            <a:pPr marL="109537" indent="0">
              <a:buNone/>
            </a:pPr>
            <a:r>
              <a:rPr lang="en-US" sz="1800" dirty="0"/>
              <a:t>Extraordinary need exists if performing a task for a disabled minor takes longer than for a non-disabled child of the same age or consistently requires adult supervision or actual assistance.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Content Placeholder 2">
            <a:extLst>
              <a:ext uri="{FF2B5EF4-FFF2-40B4-BE49-F238E27FC236}">
                <a16:creationId xmlns:a16="http://schemas.microsoft.com/office/drawing/2014/main" id="{DFF71910-2765-6808-BC61-F6B1DBE6C1A3}"/>
              </a:ext>
            </a:extLst>
          </p:cNvPr>
          <p:cNvSpPr>
            <a:spLocks noGrp="1" noChangeArrowheads="1"/>
          </p:cNvSpPr>
          <p:nvPr>
            <p:ph idx="1"/>
          </p:nvPr>
        </p:nvSpPr>
        <p:spPr bwMode="auto">
          <a:xfrm>
            <a:off x="550863" y="2158408"/>
            <a:ext cx="8040687" cy="4534623"/>
          </a:xfrm>
        </p:spPr>
        <p:txBody>
          <a:bodyPr wrap="square" numCol="1" anchorCtr="0" compatLnSpc="1">
            <a:prstTxWarp prst="textNoShape">
              <a:avLst/>
            </a:prstTxWarp>
            <a:normAutofit/>
          </a:bodyPr>
          <a:lstStyle/>
          <a:p>
            <a:pPr marL="0" indent="0">
              <a:buNone/>
            </a:pPr>
            <a:r>
              <a:rPr lang="en-US" sz="2400" dirty="0"/>
              <a:t>Counties must evaluate service needs based on these factors:</a:t>
            </a:r>
          </a:p>
          <a:p>
            <a:pPr>
              <a:buFont typeface="Arial" panose="020B0604020202020204" pitchFamily="34" charset="0"/>
              <a:buChar char="•"/>
            </a:pPr>
            <a:r>
              <a:rPr lang="en-US" dirty="0"/>
              <a:t>Medically assessed disability</a:t>
            </a:r>
          </a:p>
          <a:p>
            <a:pPr>
              <a:buFont typeface="Arial" panose="020B0604020202020204" pitchFamily="34" charset="0"/>
              <a:buChar char="•"/>
            </a:pPr>
            <a:r>
              <a:rPr lang="en-US" dirty="0"/>
              <a:t>SSI eligibility </a:t>
            </a:r>
          </a:p>
          <a:p>
            <a:pPr marL="0" indent="0">
              <a:buNone/>
            </a:pPr>
            <a:r>
              <a:rPr lang="en-US" sz="2400" dirty="0"/>
              <a:t>Appropriate hours of service based on:</a:t>
            </a:r>
          </a:p>
          <a:p>
            <a:pPr>
              <a:buFont typeface="Arial" panose="020B0604020202020204" pitchFamily="34" charset="0"/>
              <a:buChar char="•"/>
            </a:pPr>
            <a:r>
              <a:rPr lang="en-US" sz="2200" dirty="0"/>
              <a:t> </a:t>
            </a:r>
            <a:r>
              <a:rPr lang="en-US" dirty="0"/>
              <a:t>IHSS Rankings</a:t>
            </a:r>
          </a:p>
          <a:p>
            <a:pPr>
              <a:buFont typeface="Arial" panose="020B0604020202020204" pitchFamily="34" charset="0"/>
              <a:buChar char="•"/>
            </a:pPr>
            <a:r>
              <a:rPr lang="en-US" dirty="0"/>
              <a:t> Types of IHSS services the child requires</a:t>
            </a:r>
          </a:p>
          <a:p>
            <a:pPr>
              <a:buFont typeface="Arial" panose="020B0604020202020204" pitchFamily="34" charset="0"/>
              <a:buChar char="•"/>
            </a:pPr>
            <a:r>
              <a:rPr lang="en-US" dirty="0"/>
              <a:t> Adjustments based on age, household compositions, residual functional  capacity</a:t>
            </a:r>
          </a:p>
        </p:txBody>
      </p:sp>
      <p:sp>
        <p:nvSpPr>
          <p:cNvPr id="2" name="TextBox 1">
            <a:extLst>
              <a:ext uri="{FF2B5EF4-FFF2-40B4-BE49-F238E27FC236}">
                <a16:creationId xmlns:a16="http://schemas.microsoft.com/office/drawing/2014/main" id="{8FD10D3E-1A4B-C8CA-2471-11C7B14798C1}"/>
              </a:ext>
            </a:extLst>
          </p:cNvPr>
          <p:cNvSpPr txBox="1"/>
          <p:nvPr/>
        </p:nvSpPr>
        <p:spPr>
          <a:xfrm>
            <a:off x="0" y="444137"/>
            <a:ext cx="9143999" cy="1077218"/>
          </a:xfrm>
          <a:prstGeom prst="rect">
            <a:avLst/>
          </a:prstGeom>
          <a:noFill/>
        </p:spPr>
        <p:txBody>
          <a:bodyPr wrap="square" rtlCol="0">
            <a:spAutoFit/>
          </a:bodyPr>
          <a:lstStyle/>
          <a:p>
            <a:pPr algn="ctr"/>
            <a:r>
              <a:rPr lang="en-US" sz="3200" b="1" dirty="0">
                <a:solidFill>
                  <a:schemeClr val="bg1"/>
                </a:solidFill>
                <a:latin typeface="+mj-lt"/>
              </a:rPr>
              <a:t>County Eligibility and Hours of Service Assessment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4-12-24 -CCWRO CalWORKs&amp;FoodStampOverpayments" id="{4BBE2736-9356-2A44-98AD-BC5A6D1A2395}" vid="{63A99DCE-14DB-8149-9588-80A9C9227E6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84404</TotalTime>
  <Words>3114</Words>
  <Application>Microsoft Macintosh PowerPoint</Application>
  <PresentationFormat>Letter Paper (8.5x11 in)</PresentationFormat>
  <Paragraphs>344</Paragraphs>
  <Slides>45</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45</vt:i4>
      </vt:variant>
    </vt:vector>
  </HeadingPairs>
  <TitlesOfParts>
    <vt:vector size="55" baseType="lpstr">
      <vt:lpstr>ＭＳ Ｐゴシック</vt:lpstr>
      <vt:lpstr>Arial</vt:lpstr>
      <vt:lpstr>Arial Black</vt:lpstr>
      <vt:lpstr>Calibri</vt:lpstr>
      <vt:lpstr>Century Gothic</vt:lpstr>
      <vt:lpstr>Google Sans</vt:lpstr>
      <vt:lpstr>Verdana</vt:lpstr>
      <vt:lpstr>Wingdings 2</vt:lpstr>
      <vt:lpstr>Wingdings 3</vt:lpstr>
      <vt:lpstr>Quotable</vt:lpstr>
      <vt:lpstr>PowerPoint Presentation</vt:lpstr>
      <vt:lpstr>Welcome</vt:lpstr>
      <vt:lpstr>PowerPoint Presentation</vt:lpstr>
      <vt:lpstr>PowerPoint Presentation</vt:lpstr>
      <vt:lpstr>PowerPoint Presentation</vt:lpstr>
      <vt:lpstr>SSI and Medi-Cal</vt:lpstr>
      <vt:lpstr>PowerPoint Presentation</vt:lpstr>
      <vt:lpstr>PowerPoint Presentation</vt:lpstr>
      <vt:lpstr>PowerPoint Presentation</vt:lpstr>
      <vt:lpstr>Available Age Guidelines</vt:lpstr>
      <vt:lpstr>PowerPoint Presentation</vt:lpstr>
      <vt:lpstr>Rankings</vt:lpstr>
      <vt:lpstr>Rankings cont.</vt:lpstr>
      <vt:lpstr>PowerPoint Presentation</vt:lpstr>
      <vt:lpstr>Assessment Cont.</vt:lpstr>
      <vt:lpstr>PowerPoint Presentation</vt:lpstr>
      <vt:lpstr>IHSS Programs cont. </vt:lpstr>
      <vt:lpstr>IHSS Programs cont. </vt:lpstr>
      <vt:lpstr>Types of Services</vt:lpstr>
      <vt:lpstr>Domestic &amp; Related Services</vt:lpstr>
      <vt:lpstr>Proration of Services</vt:lpstr>
      <vt:lpstr>Non-Medical Personal Services </vt:lpstr>
      <vt:lpstr>Non-Medical Personal Services Cont.</vt:lpstr>
      <vt:lpstr>Paramedical Services</vt:lpstr>
      <vt:lpstr>Severely Impaired</vt:lpstr>
      <vt:lpstr>Nonself-Direction</vt:lpstr>
      <vt:lpstr>Protective Supervision (PS)</vt:lpstr>
      <vt:lpstr>Protective Supervision &amp;  IHSS for Children</vt:lpstr>
      <vt:lpstr>Ineligibility for Protective Supervision</vt:lpstr>
      <vt:lpstr>Minor Medical Accompaniment</vt:lpstr>
      <vt:lpstr>Minor Medical Accompaniment Cont.</vt:lpstr>
      <vt:lpstr>Receipt of IHSS Services </vt:lpstr>
      <vt:lpstr>Purpose of Reassessment</vt:lpstr>
      <vt:lpstr>Reassessment Timing</vt:lpstr>
      <vt:lpstr>Reassessment Timing Cont.</vt:lpstr>
      <vt:lpstr>PowerPoint Presentation</vt:lpstr>
      <vt:lpstr>In Home Supportive Services (IHSS) For Children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David Aslanian</dc:creator>
  <cp:lastModifiedBy>David Aslanian</cp:lastModifiedBy>
  <cp:revision>36</cp:revision>
  <cp:lastPrinted>2024-10-18T18:34:37Z</cp:lastPrinted>
  <dcterms:created xsi:type="dcterms:W3CDTF">2024-08-09T22:04:30Z</dcterms:created>
  <dcterms:modified xsi:type="dcterms:W3CDTF">2024-12-16T23:20:02Z</dcterms:modified>
</cp:coreProperties>
</file>