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0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76" r:id="rId10"/>
    <p:sldId id="277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8" r:id="rId19"/>
    <p:sldId id="269" r:id="rId20"/>
    <p:sldId id="274" r:id="rId21"/>
    <p:sldId id="272" r:id="rId22"/>
    <p:sldId id="273" r:id="rId23"/>
    <p:sldId id="275" r:id="rId24"/>
    <p:sldId id="29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8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C81D0D-3ACB-FCC1-6794-31DEAD52A6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1EA1CF-DBC2-F1F2-AE4D-D741F2E3A0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571FEC-B435-1540-A3CB-936972DF8537}" type="datetime1">
              <a:rPr lang="en-US" altLang="en-US"/>
              <a:pPr/>
              <a:t>6/24/24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112E4-7742-EA02-5D2B-0CA90B553B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E59853-652B-4E84-536C-CB016DC401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5778D9-F459-5D44-A38C-BDC03F67479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4EC84-A625-1A44-8367-FB1AAD08C172}" type="datetimeFigureOut">
              <a:rPr lang="en-US" smtClean="0"/>
              <a:t>6/24/24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1DE5E-3F92-494C-83E0-0224D5938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83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61DE5E-3F92-494C-83E0-0224D5938F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58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314" y="596019"/>
            <a:ext cx="7510506" cy="3213982"/>
          </a:xfrm>
        </p:spPr>
        <p:txBody>
          <a:bodyPr anchor="b">
            <a:normAutofit/>
          </a:bodyPr>
          <a:lstStyle>
            <a:lvl1pPr algn="ctr">
              <a:defRPr sz="40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314" y="3886200"/>
            <a:ext cx="7510506" cy="2219108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611A-A725-7B42-950D-3F030ACF72E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E5A-73C7-554D-9BFC-CCF7628FE33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599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677" y="4377485"/>
            <a:ext cx="7413007" cy="907505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7678" y="996188"/>
            <a:ext cx="7301427" cy="298112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677" y="5284990"/>
            <a:ext cx="7413007" cy="81707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7678" y="6181344"/>
            <a:ext cx="5337278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471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4" cy="3137782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343400"/>
            <a:ext cx="7511474" cy="175866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898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83818" y="86027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8822" y="29859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304407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436" y="3650606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641206"/>
            <a:ext cx="7511473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6306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3603566"/>
            <a:ext cx="7512338" cy="14688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015" y="5072366"/>
            <a:ext cx="7512339" cy="102969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4214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83818" y="75385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87556" y="287949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284436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886200"/>
            <a:ext cx="7512338" cy="105366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939862"/>
            <a:ext cx="7512338" cy="1162198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6970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6" y="596018"/>
            <a:ext cx="7511473" cy="275678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6" y="3682941"/>
            <a:ext cx="7511473" cy="104928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732224"/>
            <a:ext cx="7511472" cy="1369836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6165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77108-DE79-F941-8E2F-B47AE83B46F3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9CDB-DF17-2347-A245-25D1B3C5A99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464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708" y="596018"/>
            <a:ext cx="1778112" cy="55060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347" y="596018"/>
            <a:ext cx="5624137" cy="550604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CDC5-1409-3247-BD1A-4379A4EA004D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0AB2-7A3F-8F4E-993C-9D897AEF071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2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95B6-C145-7140-8A1A-5BECC90C6AB2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87B8D-2762-D242-9297-AEC353676C9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18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314" y="3270698"/>
            <a:ext cx="7510506" cy="1823305"/>
          </a:xfrm>
        </p:spPr>
        <p:txBody>
          <a:bodyPr anchor="b">
            <a:normAutofit/>
          </a:bodyPr>
          <a:lstStyle>
            <a:lvl1pPr algn="r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314" y="5103810"/>
            <a:ext cx="7510506" cy="99825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A68D-AF8C-0B42-BDF5-A8B544965B62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AACBE-F94D-DA48-BFA4-235F6C1CD8D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20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347" y="2060898"/>
            <a:ext cx="3685073" cy="403133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060898"/>
            <a:ext cx="3689239" cy="403133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3F26-F7D6-BD4C-A5F6-AD77CE75B2E0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54FE-3336-8742-AD8C-2A5BBC2C57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056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06" y="2060898"/>
            <a:ext cx="3397113" cy="733596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347" y="2786027"/>
            <a:ext cx="3685073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150" y="2060898"/>
            <a:ext cx="3419670" cy="725129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65" y="2786027"/>
            <a:ext cx="3701520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18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087D-5549-EA40-8EF6-C56002C91D23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AD74-7164-634F-BBBF-E10694C616B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601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F8851-90A6-0040-8D3B-31B6F81F7401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3F7F8-9031-4742-AE59-C9A14AA3367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2727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754928"/>
            <a:ext cx="2729523" cy="1371600"/>
          </a:xfrm>
        </p:spPr>
        <p:txBody>
          <a:bodyPr anchor="b">
            <a:normAutofit/>
          </a:bodyPr>
          <a:lstStyle>
            <a:lvl1pPr algn="l">
              <a:defRPr sz="2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8856" y="596018"/>
            <a:ext cx="4500964" cy="5506041"/>
          </a:xfrm>
        </p:spPr>
        <p:txBody>
          <a:bodyPr anchor="ctr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347" y="3126528"/>
            <a:ext cx="272952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751E-09B5-994C-8BDB-62318C15D9ED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B869-6956-2443-B7F5-6AF3CDAF157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672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898269"/>
            <a:ext cx="4423803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15442" y="-18288"/>
            <a:ext cx="2500062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7318" y="3269869"/>
            <a:ext cx="442380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23649" y="6181344"/>
            <a:ext cx="718502" cy="365125"/>
          </a:xfrm>
        </p:spPr>
        <p:txBody>
          <a:bodyPr/>
          <a:lstStyle/>
          <a:p>
            <a:fld id="{35C1D016-C172-1E47-9FC4-D04A3F60A33E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8348" y="6181344"/>
            <a:ext cx="37053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24262" y="6181344"/>
            <a:ext cx="305186" cy="329250"/>
          </a:xfrm>
        </p:spPr>
        <p:txBody>
          <a:bodyPr/>
          <a:lstStyle/>
          <a:p>
            <a:fld id="{93B6234A-1C65-424F-ABB8-1D126BD6AB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685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2060898"/>
            <a:ext cx="7511472" cy="404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1708" y="6178260"/>
            <a:ext cx="1287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417EC2D-3A61-6C49-BF03-2B8ADB7EB7B9}" type="datetime1">
              <a:rPr lang="en-US" altLang="en-US" smtClean="0"/>
              <a:pPr/>
              <a:t>6/24/24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47" y="6178260"/>
            <a:ext cx="5624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7202" y="617826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CE46239-9EF0-534F-9A63-4BF175E7D4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017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01" r:id="rId1"/>
    <p:sldLayoutId id="2147484402" r:id="rId2"/>
    <p:sldLayoutId id="2147484403" r:id="rId3"/>
    <p:sldLayoutId id="2147484404" r:id="rId4"/>
    <p:sldLayoutId id="2147484405" r:id="rId5"/>
    <p:sldLayoutId id="2147484406" r:id="rId6"/>
    <p:sldLayoutId id="2147484407" r:id="rId7"/>
    <p:sldLayoutId id="2147484408" r:id="rId8"/>
    <p:sldLayoutId id="2147484409" r:id="rId9"/>
    <p:sldLayoutId id="2147484410" r:id="rId10"/>
    <p:sldLayoutId id="2147484411" r:id="rId11"/>
    <p:sldLayoutId id="2147484412" r:id="rId12"/>
    <p:sldLayoutId id="2147484413" r:id="rId13"/>
    <p:sldLayoutId id="2147484414" r:id="rId14"/>
    <p:sldLayoutId id="2147484415" r:id="rId15"/>
    <p:sldLayoutId id="2147484416" r:id="rId16"/>
    <p:sldLayoutId id="214748441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evin.aslanian@ccwro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ss.ca.gov/ord/entres/getinfo" TargetMode="External"/><Relationship Id="rId2" Type="http://schemas.openxmlformats.org/officeDocument/2006/relationships/hyperlink" Target="https://leginfo.legislature.ca.gov/faces/codes_displayText.xhtml?lawCode=WIC&amp;division=9.&amp;title=&amp;part=6.&amp;chapter=10.3.&amp;article=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ecure.ssa.gov/apps10/poms.nsf/Home?readform" TargetMode="External"/><Relationship Id="rId4" Type="http://schemas.openxmlformats.org/officeDocument/2006/relationships/hyperlink" Target="https://www.cdss.ca.gov/inforesources/cash-assistance-for-immigrants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cdss.ca.gov/cdssweb/entres/forms/english/soc807a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dss.ca.gov/Portals/9/FMUForms/Q-T/SOC813.pdf" TargetMode="External"/><Relationship Id="rId3" Type="http://schemas.openxmlformats.org/officeDocument/2006/relationships/hyperlink" Target="https://www.cdss.ca.gov/Portals/9/FMUForms/Q-T/SOC814.pdf" TargetMode="External"/><Relationship Id="rId7" Type="http://schemas.openxmlformats.org/officeDocument/2006/relationships/hyperlink" Target="https://cdss.ca.gov/cdssweb/entres/forms/english/soc455.pdf" TargetMode="External"/><Relationship Id="rId2" Type="http://schemas.openxmlformats.org/officeDocument/2006/relationships/hyperlink" Target="https://www.cdss.ca.gov/inforesources/forms-brochures/forms-by-progra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s.ca.gov/Portals/9/Additional-Resources/Forms-and-Brochures/2020/Q-T/SOC453.pdf?ver=2022-08-19-080144-933" TargetMode="External"/><Relationship Id="rId5" Type="http://schemas.openxmlformats.org/officeDocument/2006/relationships/hyperlink" Target="https://cdss.ca.gov/Portals/9/FMUForms/Q-T/SOC452A.pdf?ver=2017-06-16-085953-527" TargetMode="External"/><Relationship Id="rId4" Type="http://schemas.openxmlformats.org/officeDocument/2006/relationships/hyperlink" Target="https://cdss.ca.gov/Portals/9/FMUForms/Q-T/SOC452.pdf?ver=2019-07-09-142730-620" TargetMode="External"/><Relationship Id="rId9" Type="http://schemas.openxmlformats.org/officeDocument/2006/relationships/hyperlink" Target="https://cdss.ca.gov/Portals/9/FMUForms/Q-T/SOC814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05A51-0411-47A4-1CBC-301CF64367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5215" y="764373"/>
            <a:ext cx="7904436" cy="129302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 of CAPI 2024</a:t>
            </a:r>
          </a:p>
        </p:txBody>
      </p:sp>
      <p:sp>
        <p:nvSpPr>
          <p:cNvPr id="14339" name="Subtitle 2">
            <a:extLst>
              <a:ext uri="{FF2B5EF4-FFF2-40B4-BE49-F238E27FC236}">
                <a16:creationId xmlns:a16="http://schemas.microsoft.com/office/drawing/2014/main" id="{B32A9C50-AC77-B034-D611-FEC84EB110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350" y="2194560"/>
            <a:ext cx="8115300" cy="4024125"/>
          </a:xfrm>
        </p:spPr>
        <p:txBody>
          <a:bodyPr vert="horz" lIns="91440" tIns="45720" rIns="91440" bIns="45720" rtlCol="0">
            <a:normAutofit/>
          </a:bodyPr>
          <a:lstStyle/>
          <a:p>
            <a:pPr marR="0" algn="ctr"/>
            <a:r>
              <a:rPr lang="en-US" altLang="en-US" dirty="0"/>
              <a:t>Coalition of California Welfare </a:t>
            </a:r>
            <a:r>
              <a:rPr lang="en-US" altLang="en-US" dirty="0" err="1"/>
              <a:t>Rigts</a:t>
            </a:r>
            <a:r>
              <a:rPr lang="en-US" altLang="en-US" dirty="0"/>
              <a:t> Organizations</a:t>
            </a:r>
          </a:p>
          <a:p>
            <a:pPr marR="0" algn="ctr"/>
            <a:r>
              <a:rPr lang="en-US" altLang="en-US" dirty="0" err="1"/>
              <a:t>Ccwro.org</a:t>
            </a:r>
            <a:endParaRPr lang="en-US" altLang="en-US" dirty="0"/>
          </a:p>
          <a:p>
            <a:pPr marR="0" algn="ctr"/>
            <a:r>
              <a:rPr lang="en-US" altLang="en-US" dirty="0"/>
              <a:t>1111 Howe Ave., Suite 635 Sacramento, CA 95825</a:t>
            </a:r>
          </a:p>
          <a:p>
            <a:pPr marR="0" algn="ctr"/>
            <a:r>
              <a:rPr lang="en-US" altLang="en-US" dirty="0"/>
              <a:t>• Tel: 916-736-0616 </a:t>
            </a:r>
          </a:p>
          <a:p>
            <a:pPr marR="0" algn="ctr"/>
            <a:r>
              <a:rPr lang="en-US" altLang="en-US" dirty="0">
                <a:solidFill>
                  <a:schemeClr val="tx1"/>
                </a:solidFill>
              </a:rPr>
              <a:t>• Email: </a:t>
            </a:r>
            <a:r>
              <a:rPr lang="en-US" altLang="en-US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kevin.aslanian@ccwro.org</a:t>
            </a:r>
            <a:endParaRPr lang="en-US" altLang="en-US" dirty="0">
              <a:solidFill>
                <a:schemeClr val="tx1"/>
              </a:solidFill>
            </a:endParaRPr>
          </a:p>
          <a:p>
            <a:pPr marR="0" indent="-22860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91FA84-01BC-8214-9F73-FCD0F5373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06618"/>
            <a:ext cx="8381999" cy="4041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Alpine				Mariposa				Santa Clara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Amador				Mono					Tehama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Fresno				Napa					Tulare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Imperial				Riverside				Tuolumne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Inyo				San </a:t>
            </a:r>
            <a:r>
              <a:rPr lang="en-US" dirty="0" err="1">
                <a:solidFill>
                  <a:schemeClr val="tx1"/>
                </a:solidFill>
              </a:rPr>
              <a:t>benito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Kern				San Bernardino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Kings				San Diego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Los Angeles			San Francisco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Madera				San Luis Obispo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F128ED-3DC0-384F-5672-D359892436E4}"/>
              </a:ext>
            </a:extLst>
          </p:cNvPr>
          <p:cNvSpPr txBox="1">
            <a:spLocks/>
          </p:cNvSpPr>
          <p:nvPr/>
        </p:nvSpPr>
        <p:spPr>
          <a:xfrm>
            <a:off x="457200" y="346840"/>
            <a:ext cx="8381999" cy="15555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l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County </a:t>
            </a:r>
            <a:r>
              <a:rPr lang="en-US" sz="3200" dirty="0" err="1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Consortias</a:t>
            </a: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 Cont.</a:t>
            </a:r>
          </a:p>
        </p:txBody>
      </p:sp>
    </p:spTree>
    <p:extLst>
      <p:ext uri="{BB962C8B-B14F-4D97-AF65-F5344CB8AC3E}">
        <p14:creationId xmlns:p14="http://schemas.microsoft.com/office/powerpoint/2010/main" val="1862585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8B11E-FDF6-6EA1-E610-C38EAF673C62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Resource Limits </a:t>
            </a:r>
          </a:p>
        </p:txBody>
      </p:sp>
      <p:sp>
        <p:nvSpPr>
          <p:cNvPr id="22529" name="Content Placeholder 2">
            <a:extLst>
              <a:ext uri="{FF2B5EF4-FFF2-40B4-BE49-F238E27FC236}">
                <a16:creationId xmlns:a16="http://schemas.microsoft.com/office/drawing/2014/main" id="{20BCA32D-1EFE-FCD7-D324-11CBA1505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3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$2,000 single/$3,000 for couple liquid resources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One car is exempt if meets certain conditions (MPP §49-040.3(c)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The house you</a:t>
            </a:r>
            <a:r>
              <a:rPr lang="ja-JP" altLang="en-US" sz="2400">
                <a:ea typeface="ＭＳ Ｐゴシック" panose="020B0600070205080204" pitchFamily="34" charset="-128"/>
              </a:rPr>
              <a:t>’</a:t>
            </a:r>
            <a:r>
              <a:rPr lang="en-US" altLang="ja-JP" sz="2400" dirty="0">
                <a:ea typeface="ＭＳ Ｐゴシック" panose="020B0600070205080204" pitchFamily="34" charset="-128"/>
              </a:rPr>
              <a:t>re living in is exempt</a:t>
            </a: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46A91-6323-5BC8-CA38-D32340967526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How soon can I be eligible for benefits from CAPI?</a:t>
            </a:r>
          </a:p>
        </p:txBody>
      </p:sp>
      <p:sp>
        <p:nvSpPr>
          <p:cNvPr id="23553" name="Content Placeholder 2">
            <a:extLst>
              <a:ext uri="{FF2B5EF4-FFF2-40B4-BE49-F238E27FC236}">
                <a16:creationId xmlns:a16="http://schemas.microsoft.com/office/drawing/2014/main" id="{83EA73DF-DDE7-29C2-4E56-122BA2E74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18291"/>
            <a:ext cx="8229600" cy="418881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CAPI is paid from the first of the month, following the month of application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Disabled CAPI benefits can take months or years to receive just like SSI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Meanwhile get GA/GR and Food Stamps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68425-6409-D2CF-090E-8071468C9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06400"/>
            <a:ext cx="8229601" cy="1651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Can I qualify for CAPI while I am eligible for the Supplemental Security Income (SSI) program?</a:t>
            </a:r>
          </a:p>
        </p:txBody>
      </p:sp>
      <p:sp>
        <p:nvSpPr>
          <p:cNvPr id="24577" name="Content Placeholder 2">
            <a:extLst>
              <a:ext uri="{FF2B5EF4-FFF2-40B4-BE49-F238E27FC236}">
                <a16:creationId xmlns:a16="http://schemas.microsoft.com/office/drawing/2014/main" id="{4D3D0BF9-887C-054D-B2E7-75F46BFF5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822575"/>
            <a:ext cx="8229600" cy="31845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No. You cannot get CAPI and SSI. CAPI is only for people not receiving SSI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D73AB-3316-C528-D426-C8762530B50B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Can I get Medi-Cal with CAPI?</a:t>
            </a:r>
          </a:p>
        </p:txBody>
      </p:sp>
      <p:sp>
        <p:nvSpPr>
          <p:cNvPr id="25601" name="Content Placeholder 2">
            <a:extLst>
              <a:ext uri="{FF2B5EF4-FFF2-40B4-BE49-F238E27FC236}">
                <a16:creationId xmlns:a16="http://schemas.microsoft.com/office/drawing/2014/main" id="{098BDA9C-46BF-C294-9FB0-3E304904A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92400"/>
            <a:ext cx="8229600" cy="33147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Yes. If you are eligible for CAPI, you are eligible for Medi-Cal.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3C86F-3A5C-39D8-A3D6-145653449EF7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Can I get Food Stamps with CAPI?</a:t>
            </a:r>
          </a:p>
        </p:txBody>
      </p:sp>
      <p:sp>
        <p:nvSpPr>
          <p:cNvPr id="26625" name="Content Placeholder 2">
            <a:extLst>
              <a:ext uri="{FF2B5EF4-FFF2-40B4-BE49-F238E27FC236}">
                <a16:creationId xmlns:a16="http://schemas.microsoft.com/office/drawing/2014/main" id="{B234C02D-F6E6-2F33-F21E-E2F65E255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63800"/>
            <a:ext cx="8229600" cy="35433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Yes. You can get food stamps when you get CAPI. For CAPI beneficiaries they can get CFAP benefits, which is food assistance for certain immigrants.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CAPI benefits count income for the food stamp household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0F7F1-CE11-3EB3-A59D-3606AFE90F1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Does CAPI have annual redeterminations? </a:t>
            </a:r>
          </a:p>
        </p:txBody>
      </p:sp>
      <p:sp>
        <p:nvSpPr>
          <p:cNvPr id="27649" name="Content Placeholder 2">
            <a:extLst>
              <a:ext uri="{FF2B5EF4-FFF2-40B4-BE49-F238E27FC236}">
                <a16:creationId xmlns:a16="http://schemas.microsoft.com/office/drawing/2014/main" id="{8CDE3160-D221-DAC4-043E-62ED8DB54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97138"/>
            <a:ext cx="8229600" cy="350996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Yes. To remain eligible for CAPI, you must continue to meet the income, asset and residency requirements. CAPI is redetermined every 12 months.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54812-D80D-E119-CEA3-47FA42B40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304800"/>
            <a:ext cx="8229601" cy="201798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What is the monthly difference between CAPI and the Supplemental Security Income (SSI) program?</a:t>
            </a:r>
          </a:p>
        </p:txBody>
      </p:sp>
      <p:sp>
        <p:nvSpPr>
          <p:cNvPr id="28673" name="Content Placeholder 2">
            <a:extLst>
              <a:ext uri="{FF2B5EF4-FFF2-40B4-BE49-F238E27FC236}">
                <a16:creationId xmlns:a16="http://schemas.microsoft.com/office/drawing/2014/main" id="{B48BBF7D-B5B2-68B9-4A83-4321169F1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06725"/>
            <a:ext cx="8229600" cy="30003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Single CAPI recipients receive $10 a month less that SSI and Couple CAPI receive $20 a month less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E4DBE-EDB3-F15F-93B5-D9E2E96CC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6B2D75-B3C5-E731-D136-B9D5027EE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348" y="2249214"/>
            <a:ext cx="7511472" cy="3852846"/>
          </a:xfrm>
        </p:spPr>
        <p:txBody>
          <a:bodyPr>
            <a:normAutofit/>
          </a:bodyPr>
          <a:lstStyle/>
          <a:p>
            <a:r>
              <a:rPr lang="en-US" sz="2400" dirty="0"/>
              <a:t>Affidavit of Support is a legally enforceable contract to accept financial responsibility for a non-citizen entering the United States.</a:t>
            </a:r>
          </a:p>
          <a:p>
            <a:r>
              <a:rPr lang="en-US" sz="2400" dirty="0"/>
              <a:t>When the non-citizen applies for CAPI, the sponsor income and resources are deemed to belong to the non-citizen.</a:t>
            </a:r>
          </a:p>
          <a:p>
            <a:r>
              <a:rPr lang="en-US" sz="2400" dirty="0"/>
              <a:t>Sponsor-deeming rules apply regardless of whether the sponsor actually provides support to the non-citizen.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E3DDF89-8530-61BF-3692-2733F1A7FB9A}"/>
              </a:ext>
            </a:extLst>
          </p:cNvPr>
          <p:cNvSpPr txBox="1">
            <a:spLocks/>
          </p:cNvSpPr>
          <p:nvPr/>
        </p:nvSpPr>
        <p:spPr>
          <a:xfrm>
            <a:off x="325821" y="483476"/>
            <a:ext cx="8360979" cy="157742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l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1" fontAlgn="auto" hangingPunct="1">
              <a:spcAft>
                <a:spcPts val="0"/>
              </a:spcAft>
              <a:defRPr/>
            </a:pPr>
            <a:r>
              <a:rPr lang="en-US" sz="3200" dirty="0">
                <a:cs typeface="Arial" panose="020B0604020202020204" pitchFamily="34" charset="0"/>
              </a:rPr>
              <a:t>Sponsor Deeming Rules</a:t>
            </a:r>
            <a:br>
              <a:rPr lang="en-US" sz="3200" dirty="0">
                <a:cs typeface="Arial" panose="020B0604020202020204" pitchFamily="34" charset="0"/>
              </a:rPr>
            </a:br>
            <a:r>
              <a:rPr lang="en-US" sz="3200" dirty="0">
                <a:cs typeface="Arial" panose="020B0604020202020204" pitchFamily="34" charset="0"/>
              </a:rPr>
              <a:t> (MPP § 49-037)</a:t>
            </a:r>
            <a:endParaRPr lang="en-US" sz="3200" dirty="0">
              <a:solidFill>
                <a:srgbClr val="FFFFFF"/>
              </a:solidFill>
              <a:ea typeface="ＭＳ Ｐゴシック" pitchFamily="-112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983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95C16-F3EC-4AB1-4DC2-5E54A2B13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57654"/>
            <a:ext cx="8389645" cy="189974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When will my sponsors Household income and resources be excluded when determining my eligibility for CAPI?</a:t>
            </a:r>
          </a:p>
        </p:txBody>
      </p:sp>
      <p:sp>
        <p:nvSpPr>
          <p:cNvPr id="29697" name="Content Placeholder 2">
            <a:extLst>
              <a:ext uri="{FF2B5EF4-FFF2-40B4-BE49-F238E27FC236}">
                <a16:creationId xmlns:a16="http://schemas.microsoft.com/office/drawing/2014/main" id="{68B6A0CA-E526-A282-B51A-611F2DF8A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70235"/>
            <a:ext cx="8229600" cy="3736866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When the sponsor dies or becomes disabled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The CAPI applicant/recipient is being abused by the sponsor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Non-citizen meets the requirements for indigence exception for those with a I-864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Applicant/recipient becomes disabled after entering the USA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B6397-6050-765C-834C-C38E5AE30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41" y="1033389"/>
            <a:ext cx="7441325" cy="1478583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CAPI Legal Resources</a:t>
            </a:r>
          </a:p>
        </p:txBody>
      </p:sp>
      <p:sp>
        <p:nvSpPr>
          <p:cNvPr id="15361" name="Content Placeholder 2">
            <a:extLst>
              <a:ext uri="{FF2B5EF4-FFF2-40B4-BE49-F238E27FC236}">
                <a16:creationId xmlns:a16="http://schemas.microsoft.com/office/drawing/2014/main" id="{5F7E9BD0-EA7E-1A40-9800-F4BC20740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1" y="3247696"/>
            <a:ext cx="8225503" cy="2732689"/>
          </a:xfrm>
          <a:ln w="57150">
            <a:noFill/>
          </a:ln>
        </p:spPr>
        <p:txBody>
          <a:bodyPr anchor="ctr"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California Welfare and Institutions Code § 18937 </a:t>
            </a:r>
            <a:r>
              <a:rPr lang="en-US" altLang="en-US" sz="1600" b="1" dirty="0" err="1">
                <a:solidFill>
                  <a:schemeClr val="tx1"/>
                </a:solidFill>
                <a:ea typeface="ＭＳ Ｐゴシック" panose="020B0600070205080204" pitchFamily="34" charset="-128"/>
              </a:rPr>
              <a:t>et.seq</a:t>
            </a: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- </a:t>
            </a: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https://leginfo.legislature.ca.gov/faces/codes_displayText.xhtml?lawCode=WIC&amp;division=9.&amp;title=&amp;part=6.&amp;chapter=10.3.&amp;article=</a:t>
            </a:r>
          </a:p>
          <a:p>
            <a:pPr marL="109537" indent="0" eaLnBrk="1" hangingPunct="1">
              <a:lnSpc>
                <a:spcPct val="90000"/>
              </a:lnSpc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alt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DSS Regulations – Division 49 – </a:t>
            </a:r>
          </a:p>
          <a:p>
            <a:pPr marL="109537" indent="0" eaLnBrk="1" hangingPunct="1">
              <a:lnSpc>
                <a:spcPct val="90000"/>
              </a:lnSpc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http://www.cdss.ca.gov/ord/entres/getinfo/pdf/16EAS.pdf</a:t>
            </a:r>
            <a:endParaRPr lang="en-US" alt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109537" indent="0" eaLnBrk="1" hangingPunct="1">
              <a:lnSpc>
                <a:spcPct val="90000"/>
              </a:lnSpc>
              <a:buNone/>
            </a:pPr>
            <a:endParaRPr lang="en-US" alt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CAPI ACLs and ACINs - </a:t>
            </a: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https://www.cdss.ca.gov/inforesources/cash-assistance-for-immigrants</a:t>
            </a:r>
            <a:endParaRPr lang="en-US" alt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109537" indent="0" eaLnBrk="1" hangingPunct="1">
              <a:lnSpc>
                <a:spcPct val="90000"/>
              </a:lnSpc>
              <a:buNone/>
            </a:pPr>
            <a:endParaRPr lang="en-US" alt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SSI laws, regulations and POMS – </a:t>
            </a:r>
          </a:p>
          <a:p>
            <a:pPr marL="109537" indent="0" eaLnBrk="1" hangingPunct="1">
              <a:lnSpc>
                <a:spcPct val="90000"/>
              </a:lnSpc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https://secure.ssa.gov/apps10/poms.nsf/Home?readform</a:t>
            </a:r>
            <a:endParaRPr lang="en-US" alt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1">
            <a:extLst>
              <a:ext uri="{FF2B5EF4-FFF2-40B4-BE49-F238E27FC236}">
                <a16:creationId xmlns:a16="http://schemas.microsoft.com/office/drawing/2014/main" id="{19DA7137-3AF9-70E0-AE39-E665A1FBA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The indigence exception is available to persons who were sponsored with an I-864.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It is not available to persons sponsored with a I-134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The indigence exception form is the SOC 809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To be eligible the sponsored alien cannot be living with their sponsor </a:t>
            </a:r>
            <a:r>
              <a:rPr lang="en-US" altLang="en-US" sz="2400" i="1" dirty="0">
                <a:ea typeface="ＭＳ Ｐゴシック" panose="020B0600070205080204" pitchFamily="34" charset="-128"/>
              </a:rPr>
              <a:t>and</a:t>
            </a:r>
            <a:r>
              <a:rPr lang="en-US" altLang="en-US" sz="2400" dirty="0">
                <a:ea typeface="ＭＳ Ｐゴシック" panose="020B0600070205080204" pitchFamily="34" charset="-128"/>
              </a:rPr>
              <a:t> not able to meet their needs for food and shelter with the support they get from their sponsor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6FF8B5-0DED-E373-B3EC-9248FA193541}"/>
              </a:ext>
            </a:extLst>
          </p:cNvPr>
          <p:cNvSpPr txBox="1">
            <a:spLocks/>
          </p:cNvSpPr>
          <p:nvPr/>
        </p:nvSpPr>
        <p:spPr>
          <a:xfrm>
            <a:off x="304800" y="493986"/>
            <a:ext cx="8360979" cy="13453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l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cs typeface="Arial Black"/>
              </a:rPr>
              <a:t>How about Indigence Exception?</a:t>
            </a:r>
            <a:endParaRPr lang="en-US" sz="3200" dirty="0">
              <a:solidFill>
                <a:srgbClr val="FFFFFF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Content Placeholder 1">
            <a:extLst>
              <a:ext uri="{FF2B5EF4-FFF2-40B4-BE49-F238E27FC236}">
                <a16:creationId xmlns:a16="http://schemas.microsoft.com/office/drawing/2014/main" id="{3C200025-B42A-15F9-9742-04F8BDDE7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03513"/>
            <a:ext cx="8229600" cy="3303587"/>
          </a:xfrm>
        </p:spPr>
        <p:txBody>
          <a:bodyPr>
            <a:normAutofit/>
          </a:bodyPr>
          <a:lstStyle/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No. CAPI recipients file for CDSS administrative hearings and Aid Paid Pending pursuant to EAS§22-000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W&amp;IC § 10950 et. seq.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5F831E-EC84-A0C5-05B7-D932AB8CBE7A}"/>
              </a:ext>
            </a:extLst>
          </p:cNvPr>
          <p:cNvSpPr txBox="1">
            <a:spLocks/>
          </p:cNvSpPr>
          <p:nvPr/>
        </p:nvSpPr>
        <p:spPr>
          <a:xfrm>
            <a:off x="818347" y="147145"/>
            <a:ext cx="7511473" cy="180777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 cap="all">
                <a:ln w="3175" cmpd="sng">
                  <a:noFill/>
                </a:ln>
                <a:solidFill>
                  <a:schemeClr val="l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cs typeface="Arial Black"/>
              </a:rPr>
              <a:t>Do CAPI Recipients have to file for reconsideration then an appeal?</a:t>
            </a:r>
            <a:endParaRPr lang="en-US" sz="3200" dirty="0">
              <a:solidFill>
                <a:srgbClr val="FFFFFF"/>
              </a:solidFill>
              <a:latin typeface="Arial Black"/>
              <a:ea typeface="ＭＳ Ｐゴシック" pitchFamily="-112" charset="-128"/>
              <a:cs typeface="Arial Black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9793618-5DF7-8FFF-6FE9-64C452ADC9D1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What are the Overpayment Rules for CAPI?</a:t>
            </a:r>
          </a:p>
        </p:txBody>
      </p:sp>
      <p:sp>
        <p:nvSpPr>
          <p:cNvPr id="32769" name="Content Placeholder 1">
            <a:extLst>
              <a:ext uri="{FF2B5EF4-FFF2-40B4-BE49-F238E27FC236}">
                <a16:creationId xmlns:a16="http://schemas.microsoft.com/office/drawing/2014/main" id="{B0036747-C3FA-2719-E54D-445B15E24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08250"/>
            <a:ext cx="8229600" cy="3498850"/>
          </a:xfrm>
        </p:spPr>
        <p:txBody>
          <a:bodyPr/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Overpayment rules are just like SSI. There is a overpayments waiver form – SOC 807 &amp; 807A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 algn="ctr"/>
            <a:r>
              <a:rPr lang="en-US" altLang="en-US" dirty="0">
                <a:ea typeface="ＭＳ Ｐゴシック" panose="020B0600070205080204" pitchFamily="34" charset="-128"/>
              </a:rPr>
              <a:t>To download the form go to:</a:t>
            </a:r>
          </a:p>
          <a:p>
            <a:pPr algn="ctr">
              <a:buFont typeface="Wingdings 3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  <a:hlinkClick r:id="rId2"/>
              </a:rPr>
              <a:t>https://</a:t>
            </a:r>
            <a:r>
              <a:rPr lang="en-US" altLang="en-US" sz="2000" dirty="0" err="1">
                <a:ea typeface="ＭＳ Ｐゴシック" panose="020B0600070205080204" pitchFamily="34" charset="-128"/>
                <a:hlinkClick r:id="rId2"/>
              </a:rPr>
              <a:t>cdss.ca.gov</a:t>
            </a:r>
            <a:r>
              <a:rPr lang="en-US" altLang="en-US" sz="2000" dirty="0">
                <a:ea typeface="ＭＳ Ｐゴシック" panose="020B0600070205080204" pitchFamily="34" charset="-128"/>
                <a:hlinkClick r:id="rId2"/>
              </a:rPr>
              <a:t>/</a:t>
            </a:r>
            <a:r>
              <a:rPr lang="en-US" altLang="en-US" sz="2000" dirty="0" err="1">
                <a:ea typeface="ＭＳ Ｐゴシック" panose="020B0600070205080204" pitchFamily="34" charset="-128"/>
                <a:hlinkClick r:id="rId2"/>
              </a:rPr>
              <a:t>cdssweb</a:t>
            </a:r>
            <a:r>
              <a:rPr lang="en-US" altLang="en-US" sz="2000" dirty="0">
                <a:ea typeface="ＭＳ Ｐゴシック" panose="020B0600070205080204" pitchFamily="34" charset="-128"/>
                <a:hlinkClick r:id="rId2"/>
              </a:rPr>
              <a:t>/</a:t>
            </a:r>
            <a:r>
              <a:rPr lang="en-US" altLang="en-US" sz="2000" dirty="0" err="1">
                <a:ea typeface="ＭＳ Ｐゴシック" panose="020B0600070205080204" pitchFamily="34" charset="-128"/>
                <a:hlinkClick r:id="rId2"/>
              </a:rPr>
              <a:t>entres</a:t>
            </a:r>
            <a:r>
              <a:rPr lang="en-US" altLang="en-US" sz="2000" dirty="0">
                <a:ea typeface="ＭＳ Ｐゴシック" panose="020B0600070205080204" pitchFamily="34" charset="-128"/>
                <a:hlinkClick r:id="rId2"/>
              </a:rPr>
              <a:t>/forms/</a:t>
            </a:r>
            <a:r>
              <a:rPr lang="en-US" altLang="en-US" sz="2000" dirty="0" err="1">
                <a:ea typeface="ＭＳ Ｐゴシック" panose="020B0600070205080204" pitchFamily="34" charset="-128"/>
                <a:hlinkClick r:id="rId2"/>
              </a:rPr>
              <a:t>english</a:t>
            </a:r>
            <a:r>
              <a:rPr lang="en-US" altLang="en-US" sz="2000" dirty="0">
                <a:ea typeface="ＭＳ Ｐゴシック" panose="020B0600070205080204" pitchFamily="34" charset="-128"/>
                <a:hlinkClick r:id="rId2"/>
              </a:rPr>
              <a:t>/soc807a.pdf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1">
            <a:extLst>
              <a:ext uri="{FF2B5EF4-FFF2-40B4-BE49-F238E27FC236}">
                <a16:creationId xmlns:a16="http://schemas.microsoft.com/office/drawing/2014/main" id="{39702B27-E5F5-4D2C-E0E1-234E57A40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721350"/>
          </a:xfrm>
        </p:spPr>
        <p:txBody>
          <a:bodyPr/>
          <a:lstStyle/>
          <a:p>
            <a:pPr marL="107950" indent="0" algn="ctr">
              <a:buFont typeface="Wingdings 3" pitchFamily="2" charset="2"/>
              <a:buNone/>
            </a:pPr>
            <a:r>
              <a:rPr lang="en-US" altLang="en-US" sz="8800" dirty="0">
                <a:ea typeface="ＭＳ Ｐゴシック" panose="020B0600070205080204" pitchFamily="34" charset="-128"/>
              </a:rPr>
              <a:t>End</a:t>
            </a:r>
          </a:p>
          <a:p>
            <a:pPr marL="107950" indent="0" algn="ctr">
              <a:buFont typeface="Wingdings 3" pitchFamily="2" charset="2"/>
              <a:buNone/>
            </a:pPr>
            <a:r>
              <a:rPr lang="en-US" altLang="en-US" sz="6000" dirty="0">
                <a:ea typeface="ＭＳ Ｐゴシック" panose="020B0600070205080204" pitchFamily="34" charset="-128"/>
              </a:rPr>
              <a:t>Any questions?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F3AC4-C9E8-0825-64B4-6C2735B7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Please Reach out to CCWRO with any 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3C312-CC85-7E31-3F0C-C1C6FB74C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32690"/>
            <a:ext cx="8229600" cy="327441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u="sng" dirty="0"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Contact us @ </a:t>
            </a:r>
          </a:p>
          <a:p>
            <a:pPr marL="0" indent="0" algn="ctr">
              <a:buNone/>
            </a:pPr>
            <a:r>
              <a:rPr lang="en-US" sz="2400" u="sng" dirty="0"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(916) 736-0616</a:t>
            </a:r>
          </a:p>
          <a:p>
            <a:pPr marL="0" indent="0" algn="ctr">
              <a:buNone/>
            </a:pPr>
            <a:r>
              <a:rPr lang="en-US" sz="2400" u="sng" dirty="0"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kevin.aslanian@ccwro.org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2998E-6017-8299-3F7C-047D384B6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176000-12F7-DE30-AF7A-7CFEBF432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0E188-639F-FE40-B894-03B67946D579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4435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0BA96-3216-8E95-079E-1DF4DADA40DA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More CAPI Resources</a:t>
            </a:r>
          </a:p>
        </p:txBody>
      </p:sp>
      <p:sp>
        <p:nvSpPr>
          <p:cNvPr id="16385" name="Content Placeholder 2">
            <a:extLst>
              <a:ext uri="{FF2B5EF4-FFF2-40B4-BE49-F238E27FC236}">
                <a16:creationId xmlns:a16="http://schemas.microsoft.com/office/drawing/2014/main" id="{0267183C-E007-097D-4D7E-8B2566DC4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228" y="2049516"/>
            <a:ext cx="8618482" cy="460353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Policy Interpretations</a:t>
            </a:r>
          </a:p>
          <a:p>
            <a:pPr eaLnBrk="1" hangingPunct="1"/>
            <a:r>
              <a:rPr lang="en-US" altLang="en-US" sz="1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CAPI forms </a:t>
            </a:r>
            <a:r>
              <a:rPr lang="en-US" altLang="en-US" sz="1100" b="1" dirty="0">
                <a:solidFill>
                  <a:schemeClr val="tx1"/>
                </a:solidFill>
                <a:ea typeface="ＭＳ Ｐゴシック" panose="020B0600070205080204" pitchFamily="34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https://www.cdss.ca.gov/inforesources/forms-brochures/forms-by-progra</a:t>
            </a:r>
            <a:endParaRPr lang="en-US" altLang="en-US" sz="11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z="1600" b="1" dirty="0">
                <a:solidFill>
                  <a:srgbClr val="F2894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 814 </a:t>
            </a:r>
            <a:r>
              <a:rPr lang="en-US" sz="16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Application – English</a:t>
            </a:r>
            <a:endParaRPr 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z="1600" b="1" dirty="0">
                <a:solidFill>
                  <a:srgbClr val="F2894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 452 </a:t>
            </a:r>
            <a:r>
              <a:rPr lang="en-US" sz="16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(6/19) - Cash Assistance Program For Immigrants (CAPI) Income Eligibility - Adult </a:t>
            </a:r>
            <a:r>
              <a:rPr lang="en-US" sz="160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 452A (8/05) - Cash Assistance Program For Immigrants (CAPI) Income Eligibility – Child </a:t>
            </a:r>
            <a:endParaRPr 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z="1600" b="1" dirty="0">
                <a:solidFill>
                  <a:srgbClr val="F2894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 453 </a:t>
            </a:r>
            <a:r>
              <a:rPr lang="en-US" sz="1600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(8/22) - Cash Assistance Program For Immigrants (CAPI) Statement Of Household Expenses And Contributions </a:t>
            </a:r>
            <a:endParaRPr 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z="1600" b="1" dirty="0">
                <a:solidFill>
                  <a:srgbClr val="F28943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 455 </a:t>
            </a:r>
            <a:r>
              <a:rPr lang="en-US" sz="1600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(1/99) - Authorization for State Reimbursement of Interim Assistance </a:t>
            </a:r>
            <a:endParaRPr 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z="1600" b="1" dirty="0">
                <a:solidFill>
                  <a:srgbClr val="F28943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 813 </a:t>
            </a:r>
            <a:r>
              <a:rPr lang="en-US" sz="1600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(8/20) - Cash Assistance Program For Immigrants (CAPI) Indigence Exception Determination </a:t>
            </a:r>
            <a:r>
              <a:rPr lang="en-US" sz="16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 814 (12/20) - Statement Of Facts Cash Assistance Program For Immigrants (CAPI) </a:t>
            </a:r>
            <a:endParaRPr lang="en-US" altLang="en-US" sz="16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F2222-063A-BA71-4B31-AE6CD237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1299"/>
            <a:ext cx="8229600" cy="2341563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What is the Cash Assistance Program for Immigrants (CAPI)?</a:t>
            </a:r>
          </a:p>
        </p:txBody>
      </p:sp>
      <p:sp>
        <p:nvSpPr>
          <p:cNvPr id="17409" name="Content Placeholder 2">
            <a:extLst>
              <a:ext uri="{FF2B5EF4-FFF2-40B4-BE49-F238E27FC236}">
                <a16:creationId xmlns:a16="http://schemas.microsoft.com/office/drawing/2014/main" id="{FF616BAA-4761-B6A4-0490-AAD58F006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82863"/>
            <a:ext cx="8229600" cy="3424237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</a:pPr>
            <a:r>
              <a:rPr lang="en-US" altLang="en-US" sz="2400" dirty="0">
                <a:ea typeface="ＭＳ Ｐゴシック" panose="020B0600070205080204" pitchFamily="34" charset="-128"/>
              </a:rPr>
              <a:t>CAPI provides cash assistance to non-citizen immigrants who are either aged, blind or disabled and not eligible for SSI due to their immigration status.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EF22D-956E-CF91-68D3-74944730FB0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Who is eligible for CAPI?</a:t>
            </a:r>
          </a:p>
        </p:txBody>
      </p:sp>
      <p:sp>
        <p:nvSpPr>
          <p:cNvPr id="18433" name="Content Placeholder 2">
            <a:extLst>
              <a:ext uri="{FF2B5EF4-FFF2-40B4-BE49-F238E27FC236}">
                <a16:creationId xmlns:a16="http://schemas.microsoft.com/office/drawing/2014/main" id="{6D46FB9B-2286-11D4-7D88-630E9A668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87600"/>
            <a:ext cx="8229600" cy="3619500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Be a non-citizen meeting immigration status (see MPP §49-020)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Be at least 65 years old, OR 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Meet Social Security</a:t>
            </a:r>
            <a:r>
              <a:rPr lang="ja-JP" altLang="en-US" sz="2400">
                <a:ea typeface="ＭＳ Ｐゴシック" panose="020B0600070205080204" pitchFamily="34" charset="-128"/>
              </a:rPr>
              <a:t>’</a:t>
            </a:r>
            <a:r>
              <a:rPr lang="en-US" altLang="ja-JP" sz="2400" dirty="0">
                <a:ea typeface="ＭＳ Ｐゴシック" panose="020B0600070205080204" pitchFamily="34" charset="-128"/>
              </a:rPr>
              <a:t>s SSI/SSP disability  definition of disability or blindness </a:t>
            </a:r>
            <a:r>
              <a:rPr lang="en-US" altLang="en-US" sz="2400" dirty="0">
                <a:ea typeface="ＭＳ Ｐゴシック" panose="020B0600070205080204" pitchFamily="34" charset="-128"/>
              </a:rPr>
              <a:t>(see 20 CFR Part 416)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Ineligible for SSI/SSP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soley</a:t>
            </a:r>
            <a:r>
              <a:rPr lang="en-US" altLang="en-US" sz="2400" dirty="0">
                <a:ea typeface="ＭＳ Ｐゴシック" panose="020B0600070205080204" pitchFamily="34" charset="-128"/>
              </a:rPr>
              <a:t> due to immigration status (Title IV of P.L. 104-193</a:t>
            </a:r>
            <a:r>
              <a:rPr lang="en-US" altLang="en-US" sz="2800" dirty="0">
                <a:ea typeface="ＭＳ Ｐゴシック" panose="020B0600070205080204" pitchFamily="34" charset="-128"/>
              </a:rPr>
              <a:t>)</a:t>
            </a:r>
          </a:p>
          <a:p>
            <a:pPr eaLnBrk="1" hangingPunct="1"/>
            <a:endParaRPr lang="en-US" altLang="en-US" sz="2800" b="1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BDF83-889E-BEBF-C9C9-49BF63E960DA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Who is eligible for CAPI?</a:t>
            </a:r>
          </a:p>
        </p:txBody>
      </p:sp>
      <p:sp>
        <p:nvSpPr>
          <p:cNvPr id="19457" name="Content Placeholder 2">
            <a:extLst>
              <a:ext uri="{FF2B5EF4-FFF2-40B4-BE49-F238E27FC236}">
                <a16:creationId xmlns:a16="http://schemas.microsoft.com/office/drawing/2014/main" id="{2756A0A9-B832-F171-AE44-C9C8D2DAF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60588"/>
            <a:ext cx="8229600" cy="38465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Be a qualified alien or PRUCOL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Live in California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Have income and resources below SSI limits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Show proof that they have applied and been denied SSI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62C1A-9AC4-A3CD-1239-7681455A8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03200"/>
            <a:ext cx="8229601" cy="1854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What are the disability eligibility requirements to receive CAPI?</a:t>
            </a:r>
          </a:p>
        </p:txBody>
      </p:sp>
      <p:sp>
        <p:nvSpPr>
          <p:cNvPr id="20481" name="Content Placeholder 2">
            <a:extLst>
              <a:ext uri="{FF2B5EF4-FFF2-40B4-BE49-F238E27FC236}">
                <a16:creationId xmlns:a16="http://schemas.microsoft.com/office/drawing/2014/main" id="{979862C2-D278-17DE-2BAF-285787614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919413"/>
            <a:ext cx="8229600" cy="308768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Same as SSI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Can</a:t>
            </a:r>
            <a:r>
              <a:rPr lang="ja-JP" altLang="en-US" sz="2400">
                <a:ea typeface="ＭＳ Ｐゴシック" panose="020B0600070205080204" pitchFamily="34" charset="-128"/>
              </a:rPr>
              <a:t>’</a:t>
            </a:r>
            <a:r>
              <a:rPr lang="en-US" altLang="ja-JP" sz="2400" dirty="0">
                <a:ea typeface="ＭＳ Ｐゴシック" panose="020B0600070205080204" pitchFamily="34" charset="-128"/>
              </a:rPr>
              <a:t>t work for more than 12 months anywhere in the USA</a:t>
            </a: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760FE-AA8A-B71F-51D7-C549978ABFC0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How to Apply for CAPI</a:t>
            </a:r>
          </a:p>
        </p:txBody>
      </p:sp>
      <p:sp>
        <p:nvSpPr>
          <p:cNvPr id="21505" name="Content Placeholder 2">
            <a:extLst>
              <a:ext uri="{FF2B5EF4-FFF2-40B4-BE49-F238E27FC236}">
                <a16:creationId xmlns:a16="http://schemas.microsoft.com/office/drawing/2014/main" id="{5AED1966-AC9B-D642-DF24-E45297863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28888"/>
            <a:ext cx="8229600" cy="3478212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You can apply at the local welfare office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Which office in the county?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Every county accepts CAPI applications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Not every county processes CAPI applications</a:t>
            </a: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A county will forward the application its Lead county in the Consortia which processes the application</a:t>
            </a:r>
            <a:endParaRPr lang="en-US" altLang="en-US" sz="24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400" b="1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9DCE019-EA6F-DED7-AA04-7F9C04A738A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County </a:t>
            </a:r>
            <a:r>
              <a:rPr lang="en-US" sz="3200" dirty="0" err="1">
                <a:solidFill>
                  <a:srgbClr val="FFFFFF"/>
                </a:solidFill>
                <a:latin typeface="Arial Black"/>
                <a:ea typeface="ＭＳ Ｐゴシック" pitchFamily="-112" charset="-128"/>
                <a:cs typeface="Arial Black"/>
              </a:rPr>
              <a:t>Consortias</a:t>
            </a:r>
            <a:endParaRPr lang="en-US" sz="3200" dirty="0">
              <a:solidFill>
                <a:srgbClr val="FFFFFF"/>
              </a:solidFill>
              <a:latin typeface="Arial Black"/>
              <a:ea typeface="ＭＳ Ｐゴシック" pitchFamily="-112" charset="-128"/>
              <a:cs typeface="Arial Black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314222-7B0B-BC53-2F2C-B2B9D390CB7A}"/>
              </a:ext>
            </a:extLst>
          </p:cNvPr>
          <p:cNvSpPr txBox="1"/>
          <p:nvPr/>
        </p:nvSpPr>
        <p:spPr>
          <a:xfrm>
            <a:off x="4572000" y="2263140"/>
            <a:ext cx="4309110" cy="3970318"/>
          </a:xfrm>
          <a:prstGeom prst="rect">
            <a:avLst/>
          </a:prstGeom>
          <a:gradFill>
            <a:gsLst>
              <a:gs pos="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3000">
                <a:schemeClr val="accent1">
                  <a:lumMod val="45000"/>
                  <a:lumOff val="55000"/>
                </a:schemeClr>
              </a:gs>
              <a:gs pos="96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schemeClr val="bg1"/>
                </a:solidFill>
              </a:rPr>
              <a:t>Bay Area – San Mateo </a:t>
            </a:r>
          </a:p>
          <a:p>
            <a:pPr defTabSz="914400"/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defTabSz="914400"/>
            <a:r>
              <a:rPr lang="en-US" dirty="0">
                <a:solidFill>
                  <a:schemeClr val="bg1"/>
                </a:solidFill>
              </a:rPr>
              <a:t>10 counties</a:t>
            </a:r>
          </a:p>
          <a:p>
            <a:pPr defTabSz="914400"/>
            <a:endParaRPr lang="en-US" dirty="0">
              <a:solidFill>
                <a:schemeClr val="bg1"/>
              </a:solidFill>
            </a:endParaRP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Alameda</a:t>
            </a: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Contra Costa</a:t>
            </a: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Marin</a:t>
            </a:r>
            <a:endParaRPr lang="en-US" sz="1800" dirty="0">
              <a:solidFill>
                <a:schemeClr val="bg1"/>
              </a:solidFill>
              <a:highlight>
                <a:srgbClr val="00FF00"/>
              </a:highlight>
            </a:endParaRP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Merced</a:t>
            </a: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Monterey</a:t>
            </a: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San Mateo</a:t>
            </a: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Santa Cruz</a:t>
            </a: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Solano</a:t>
            </a:r>
          </a:p>
          <a:p>
            <a:pPr defTabSz="914400"/>
            <a:r>
              <a:rPr lang="en-US" sz="1800" dirty="0">
                <a:solidFill>
                  <a:schemeClr val="bg1"/>
                </a:solidFill>
              </a:rPr>
              <a:t>Sonoma</a:t>
            </a:r>
          </a:p>
          <a:p>
            <a:pPr defTabSz="914400"/>
            <a:r>
              <a:rPr lang="en-US" sz="1800" dirty="0" err="1">
                <a:solidFill>
                  <a:schemeClr val="bg1"/>
                </a:solidFill>
              </a:rPr>
              <a:t>Staniuslaus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BB47C7-0EB9-5300-6535-DFC85DFB4D2E}"/>
              </a:ext>
            </a:extLst>
          </p:cNvPr>
          <p:cNvSpPr txBox="1"/>
          <p:nvPr/>
        </p:nvSpPr>
        <p:spPr>
          <a:xfrm>
            <a:off x="114300" y="2137410"/>
            <a:ext cx="19202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b="1" kern="1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28 Counties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b="1" kern="100" dirty="0"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Butte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Calaveras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Colusa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Del Norte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 Dorado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Glenn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Humboldt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Lake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Lassen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Mendocino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Modoc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Nevada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Orange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02D563-AB05-19AC-0893-86D4C722DF23}"/>
              </a:ext>
            </a:extLst>
          </p:cNvPr>
          <p:cNvSpPr txBox="1"/>
          <p:nvPr/>
        </p:nvSpPr>
        <p:spPr>
          <a:xfrm>
            <a:off x="2354580" y="2263140"/>
            <a:ext cx="2217420" cy="4247317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Modoc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Nevada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Orange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Placer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Plumas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Sacramento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San Joaquin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Santa Barbara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Shasta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Sierra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Siskiyou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Sutter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Trinity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Yolo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Yuba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0226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2453</TotalTime>
  <Words>1216</Words>
  <Application>Microsoft Macintosh PowerPoint</Application>
  <PresentationFormat>On-screen Show (4:3)</PresentationFormat>
  <Paragraphs>151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ＭＳ Ｐゴシック</vt:lpstr>
      <vt:lpstr>Aptos</vt:lpstr>
      <vt:lpstr>Arial</vt:lpstr>
      <vt:lpstr>Arial Black</vt:lpstr>
      <vt:lpstr>Calibri</vt:lpstr>
      <vt:lpstr>Wingdings 3</vt:lpstr>
      <vt:lpstr>Mesh</vt:lpstr>
      <vt:lpstr>Overview of CAPI 2024</vt:lpstr>
      <vt:lpstr>CAPI Legal Resources</vt:lpstr>
      <vt:lpstr>More CAPI Resources</vt:lpstr>
      <vt:lpstr>What is the Cash Assistance Program for Immigrants (CAPI)?</vt:lpstr>
      <vt:lpstr>Who is eligible for CAPI?</vt:lpstr>
      <vt:lpstr>Who is eligible for CAPI?</vt:lpstr>
      <vt:lpstr>What are the disability eligibility requirements to receive CAPI?</vt:lpstr>
      <vt:lpstr>How to Apply for CAPI</vt:lpstr>
      <vt:lpstr>County Consortias</vt:lpstr>
      <vt:lpstr>PowerPoint Presentation</vt:lpstr>
      <vt:lpstr>Resource Limits </vt:lpstr>
      <vt:lpstr>How soon can I be eligible for benefits from CAPI?</vt:lpstr>
      <vt:lpstr>Can I qualify for CAPI while I am eligible for the Supplemental Security Income (SSI) program?</vt:lpstr>
      <vt:lpstr>Can I get Medi-Cal with CAPI?</vt:lpstr>
      <vt:lpstr>Can I get Food Stamps with CAPI?</vt:lpstr>
      <vt:lpstr>Does CAPI have annual redeterminations? </vt:lpstr>
      <vt:lpstr>What is the monthly difference between CAPI and the Supplemental Security Income (SSI) program?</vt:lpstr>
      <vt:lpstr>PowerPoint Presentation</vt:lpstr>
      <vt:lpstr>When will my sponsors Household income and resources be excluded when determining my eligibility for CAPI?</vt:lpstr>
      <vt:lpstr>PowerPoint Presentation</vt:lpstr>
      <vt:lpstr>PowerPoint Presentation</vt:lpstr>
      <vt:lpstr>What are the Overpayment Rules for CAPI?</vt:lpstr>
      <vt:lpstr>PowerPoint Presentation</vt:lpstr>
      <vt:lpstr>Please Reach out to CCWRO with any Questions </vt:lpstr>
    </vt:vector>
  </TitlesOfParts>
  <Company>Coalition of Caliifornia Welfare Rights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 2009</dc:title>
  <dc:creator>Kevin Aslanian</dc:creator>
  <cp:lastModifiedBy>David Aslanian</cp:lastModifiedBy>
  <cp:revision>50</cp:revision>
  <cp:lastPrinted>2009-11-17T02:15:13Z</cp:lastPrinted>
  <dcterms:created xsi:type="dcterms:W3CDTF">2010-09-06T04:36:43Z</dcterms:created>
  <dcterms:modified xsi:type="dcterms:W3CDTF">2024-06-24T17:15:55Z</dcterms:modified>
</cp:coreProperties>
</file>