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5" r:id="rId1"/>
  </p:sldMasterIdLst>
  <p:notesMasterIdLst>
    <p:notesMasterId r:id="rId23"/>
  </p:notesMasterIdLst>
  <p:sldIdLst>
    <p:sldId id="256" r:id="rId2"/>
    <p:sldId id="273" r:id="rId3"/>
    <p:sldId id="261" r:id="rId4"/>
    <p:sldId id="266" r:id="rId5"/>
    <p:sldId id="262" r:id="rId6"/>
    <p:sldId id="267" r:id="rId7"/>
    <p:sldId id="277" r:id="rId8"/>
    <p:sldId id="257" r:id="rId9"/>
    <p:sldId id="268" r:id="rId10"/>
    <p:sldId id="269" r:id="rId11"/>
    <p:sldId id="263" r:id="rId12"/>
    <p:sldId id="275" r:id="rId13"/>
    <p:sldId id="258" r:id="rId14"/>
    <p:sldId id="276" r:id="rId15"/>
    <p:sldId id="270" r:id="rId16"/>
    <p:sldId id="271" r:id="rId17"/>
    <p:sldId id="259" r:id="rId18"/>
    <p:sldId id="260" r:id="rId19"/>
    <p:sldId id="264" r:id="rId20"/>
    <p:sldId id="272" r:id="rId21"/>
    <p:sldId id="265" r:id="rId22"/>
  </p:sldIdLst>
  <p:sldSz cx="9144000" cy="6858000" type="letter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015"/>
    <p:restoredTop sz="94710"/>
  </p:normalViewPr>
  <p:slideViewPr>
    <p:cSldViewPr snapToGrid="0" snapToObjects="1">
      <p:cViewPr>
        <p:scale>
          <a:sx n="130" d="100"/>
          <a:sy n="130" d="100"/>
        </p:scale>
        <p:origin x="2640" y="5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A069EC-6448-704A-9FEE-53436E6E8803}" type="datetimeFigureOut">
              <a:rPr lang="en-US" smtClean="0"/>
              <a:t>4/11/24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D5F92-F6E8-5846-819C-1A544D9CD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89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7D5F92-F6E8-5846-819C-1A544D9CDC4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134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ABBC51AB-4FAA-6E04-24F1-9A0754B4BD5E}"/>
              </a:ext>
            </a:extLst>
          </p:cNvPr>
          <p:cNvSpPr/>
          <p:nvPr/>
        </p:nvSpPr>
        <p:spPr bwMode="auto">
          <a:xfrm>
            <a:off x="0" y="-3175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31" y="1449146"/>
            <a:ext cx="7526338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831" y="5280847"/>
            <a:ext cx="7526338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7BDDBDE-D43D-01B4-6476-F9B0D7604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2BDA4-B150-CF41-B589-3C998EEC2E79}" type="datetimeFigureOut">
              <a:rPr lang="en-US" altLang="en-US"/>
              <a:pPr>
                <a:defRPr/>
              </a:pPr>
              <a:t>4/11/24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79B4258-D032-C665-61A7-D53444700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77D0BC-F002-7DE9-7A36-3D937BD15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C75E4-991D-BF48-B1EF-E3AE2351A1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1651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800600"/>
            <a:ext cx="7526337" cy="566738"/>
          </a:xfrm>
        </p:spPr>
        <p:txBody>
          <a:bodyPr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9144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16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5367338"/>
            <a:ext cx="7526337" cy="493712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974173F-A855-90D0-8A36-076B6090848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B3F93F7-6D7B-A182-694B-D17B5EC3A2A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B9242-C686-BD44-BF8D-CB5DE95B6B66}" type="datetimeFigureOut">
              <a:rPr lang="en-US" altLang="en-US"/>
              <a:pPr>
                <a:defRPr/>
              </a:pPr>
              <a:t>4/11/24</a:t>
            </a:fld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A991-4A7D-BD75-0D29-B09C424110C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144BE-1388-714D-BCC6-298E573A4D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27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0D077271-9E44-F615-11C3-9B3FFDE296F1}"/>
              </a:ext>
            </a:extLst>
          </p:cNvPr>
          <p:cNvSpPr>
            <a:spLocks noChangeAspect="1"/>
          </p:cNvSpPr>
          <p:nvPr/>
        </p:nvSpPr>
        <p:spPr bwMode="auto">
          <a:xfrm>
            <a:off x="485107" y="1338479"/>
            <a:ext cx="4749312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573" y="1495525"/>
            <a:ext cx="4420380" cy="2645912"/>
          </a:xfrm>
        </p:spPr>
        <p:txBody>
          <a:bodyPr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1226" y="4700702"/>
            <a:ext cx="4418727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398884" y="1338479"/>
            <a:ext cx="3302316" cy="4075464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57DE711-B77B-6086-B79E-96EFB5E5E44B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7B7C2-39DC-DA46-9AB5-711D9198C77C}" type="datetimeFigureOut">
              <a:rPr lang="en-US" altLang="en-US"/>
              <a:pPr>
                <a:defRPr/>
              </a:pPr>
              <a:t>4/11/24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C2542F2-AADF-99C8-C8DC-340D056650C7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7E689D0-9ACC-B465-BA0A-9FD4C0A3CC3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FBA05-6A8D-4749-9678-21FE718FD7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59448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>
            <a:extLst>
              <a:ext uri="{FF2B5EF4-FFF2-40B4-BE49-F238E27FC236}">
                <a16:creationId xmlns:a16="http://schemas.microsoft.com/office/drawing/2014/main" id="{F206ADF4-CEAE-98A8-237B-A6BC5EA581D1}"/>
              </a:ext>
            </a:extLst>
          </p:cNvPr>
          <p:cNvSpPr>
            <a:spLocks noChangeAspect="1"/>
          </p:cNvSpPr>
          <p:nvPr/>
        </p:nvSpPr>
        <p:spPr bwMode="auto">
          <a:xfrm>
            <a:off x="855663" y="2286585"/>
            <a:ext cx="3671336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017816" y="2435956"/>
            <a:ext cx="328689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16450" y="2286000"/>
            <a:ext cx="3671888" cy="2300288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3D639AD2-36FC-4CFB-DA54-AAE1D6A93186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A4E3D-1C08-FB48-9A7B-F487E52C0397}" type="datetimeFigureOut">
              <a:rPr lang="en-US" altLang="en-US"/>
              <a:pPr>
                <a:defRPr/>
              </a:pPr>
              <a:t>4/11/24</a:t>
            </a:fld>
            <a:endParaRPr lang="en-US" altLang="en-US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E010620F-D6EB-FA82-B66A-D09B26FF0019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387E08E-704B-3A1B-7BEA-A14ACB685C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B804C-DC9F-EF48-8006-2D7F31BB48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5391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40284F6D-D5C1-4552-E3EA-83BC2738A683}"/>
              </a:ext>
            </a:extLst>
          </p:cNvPr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A984FE5-FB56-C604-E7DB-E24FE93BC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A3C61-4548-494F-88B9-0E37B1678DCA}" type="datetimeFigureOut">
              <a:rPr lang="en-US" altLang="en-US"/>
              <a:pPr>
                <a:defRPr/>
              </a:pPr>
              <a:t>4/11/24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EBE3B36-7992-1056-0AE6-A1A997697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7A9123F-92DD-7384-CCB5-354FA86B7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AA9FC-78EC-2246-A75A-97B1FB4154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4169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9E045BE1-4968-1E7B-7F8F-FC2CFA0833A4}"/>
              </a:ext>
            </a:extLst>
          </p:cNvPr>
          <p:cNvSpPr>
            <a:spLocks noChangeAspect="1"/>
          </p:cNvSpPr>
          <p:nvPr/>
        </p:nvSpPr>
        <p:spPr bwMode="auto">
          <a:xfrm>
            <a:off x="5752238" y="446089"/>
            <a:ext cx="3391762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761507A6-099A-9E61-4DC0-16B78095BDBD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233988" y="0"/>
            <a:ext cx="3910012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37655" y="586171"/>
            <a:ext cx="1701800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4862" y="446089"/>
            <a:ext cx="4947376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E5D7C668-E995-1FBC-FD63-A23CC3700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131ED-A5A5-1F4E-B9A2-DDA2719C4306}" type="datetimeFigureOut">
              <a:rPr lang="en-US" altLang="en-US"/>
              <a:pPr>
                <a:defRPr/>
              </a:pPr>
              <a:t>4/11/24</a:t>
            </a:fld>
            <a:endParaRPr lang="en-US" alt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C350A6C-53AE-FCA1-6038-4D4B59C8F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CA25B40-39FA-70E7-2782-47B101B85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96584-3B3E-6D4D-AF3F-53190BE0BF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40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7DE2DC70-9054-0BEF-5EF3-203047B0E599}"/>
              </a:ext>
            </a:extLst>
          </p:cNvPr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997" y="2222287"/>
            <a:ext cx="7524003" cy="36365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7C11EAB-DFF9-8C98-46D5-31E02B050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E9EC8-D71B-B140-ADD4-9A51E97645F4}" type="datetimeFigureOut">
              <a:rPr lang="en-US" altLang="en-US"/>
              <a:pPr>
                <a:defRPr/>
              </a:pPr>
              <a:t>4/11/24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60309B4-D9EC-6F45-AFE8-5A3CBA0D7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D670BE7-9AE0-F430-C18E-13066C5B6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E226A-FE04-7B49-A7F6-4C3A0EB9A9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0208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44FA031C-6B3B-A21F-06D3-03DD1726214F}"/>
              </a:ext>
            </a:extLst>
          </p:cNvPr>
          <p:cNvSpPr/>
          <p:nvPr/>
        </p:nvSpPr>
        <p:spPr bwMode="auto">
          <a:xfrm>
            <a:off x="0" y="0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2951396"/>
            <a:ext cx="7526337" cy="1468800"/>
          </a:xfrm>
        </p:spPr>
        <p:txBody>
          <a:bodyPr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4863" y="5281200"/>
            <a:ext cx="7526337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63F7C3A-67CA-0526-BECF-1233FD24E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C0C04-4E54-584F-A97B-706E491ABAAC}" type="datetimeFigureOut">
              <a:rPr lang="en-US" altLang="en-US"/>
              <a:pPr>
                <a:defRPr/>
              </a:pPr>
              <a:t>4/11/24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0705262-BAF4-C340-FB86-5848722E3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A99CE2D-0C10-589D-9D15-1F846B974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3A1C0-F8E8-784C-8C3F-0BBA2E200D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8110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48A2CCB1-C276-F752-186B-FB0203BBDCAD}"/>
              </a:ext>
            </a:extLst>
          </p:cNvPr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996" y="2222287"/>
            <a:ext cx="3670723" cy="3638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0" y="2222287"/>
            <a:ext cx="3670720" cy="3638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DE86E07F-FF2E-2D7C-FDD3-59390F290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81B0F-1D34-6B49-A008-E352BA2A8F4F}" type="datetimeFigureOut">
              <a:rPr lang="en-US" altLang="en-US"/>
              <a:pPr>
                <a:defRPr/>
              </a:pPr>
              <a:t>4/11/24</a:t>
            </a:fld>
            <a:endParaRPr lang="en-US" alt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6372D84C-303A-C4B6-4A69-BA7A6D575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9C28C490-CD3C-8B4A-4F64-04C361FA6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C2223-640E-EA4B-8A8B-6AE1F14FD0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5835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B8CF03D1-3289-9217-F1E0-D222009E0F3C}"/>
              </a:ext>
            </a:extLst>
          </p:cNvPr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6" y="2174875"/>
            <a:ext cx="367072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9996" y="2751137"/>
            <a:ext cx="3687391" cy="3109913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2174875"/>
            <a:ext cx="3670720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751137"/>
            <a:ext cx="3670720" cy="3109913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D78BA52-CDBC-1862-B41C-5BDC39314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4A542-BE00-284D-8A13-5DA92D9EF938}" type="datetimeFigureOut">
              <a:rPr lang="en-US" altLang="en-US"/>
              <a:pPr>
                <a:defRPr/>
              </a:pPr>
              <a:t>4/11/24</a:t>
            </a:fld>
            <a:endParaRPr lang="en-US" alt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77E97BD1-DD31-96B8-1016-5E7D32F94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9AB3DDC8-07A1-742F-8C81-54E74BE9B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09A2C-01AD-7141-AD77-F948FC6ED2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8079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90B5A0AC-1728-2F58-4C4D-707D0FAE2962}"/>
              </a:ext>
            </a:extLst>
          </p:cNvPr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37B3C435-77BD-22ED-083C-29EF20D57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0BD20-4B2D-5649-9CB8-D3B15A369A85}" type="datetimeFigureOut">
              <a:rPr lang="en-US" altLang="en-US"/>
              <a:pPr>
                <a:defRPr/>
              </a:pPr>
              <a:t>4/11/24</a:t>
            </a:fld>
            <a:endParaRPr lang="en-US" alt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BBE705EB-2570-E002-E921-32D35BAC9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CC3B62D2-C0FF-E4E0-BB0A-C12EEFB2F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014F1-D517-F343-BEBB-E76DBEB702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6088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B436AAF-C379-2F07-722E-6733BF6B8F3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4AAB0CB-0D7F-6869-4544-D904C9DC926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24509-7A89-3F48-A348-8DD414333905}" type="datetimeFigureOut">
              <a:rPr lang="en-US" altLang="en-US"/>
              <a:pPr>
                <a:defRPr/>
              </a:pPr>
              <a:t>4/11/24</a:t>
            </a:fld>
            <a:endParaRPr lang="en-US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F0A0E0E-D665-BCF3-5E4F-E55359EEC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75C69-D71D-6745-A141-1955B2D45E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60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AF264E2E-803F-F993-D7F6-EDC154811385}"/>
              </a:ext>
            </a:extLst>
          </p:cNvPr>
          <p:cNvSpPr>
            <a:spLocks noChangeAspect="1"/>
          </p:cNvSpPr>
          <p:nvPr/>
        </p:nvSpPr>
        <p:spPr bwMode="auto">
          <a:xfrm>
            <a:off x="804863" y="446086"/>
            <a:ext cx="2660650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46088"/>
            <a:ext cx="2660650" cy="1618396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4" y="446087"/>
            <a:ext cx="4689475" cy="5414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2260737"/>
            <a:ext cx="2660650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3DD3073C-AD67-62C3-317C-789AC3944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2D658-19AF-954C-8D9B-98D3A4F2455D}" type="datetimeFigureOut">
              <a:rPr lang="en-US" altLang="en-US"/>
              <a:pPr>
                <a:defRPr/>
              </a:pPr>
              <a:t>4/11/24</a:t>
            </a:fld>
            <a:endParaRPr lang="en-US" alt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CF926C90-0F12-1840-B341-0CDE7C027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3AF7FAFA-B9E2-A3CC-C947-FB5A7F283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C0BBB-7DAD-2243-8FA1-6D4C16AA6D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1744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996" y="727521"/>
            <a:ext cx="3501548" cy="1617163"/>
          </a:xfrm>
        </p:spPr>
        <p:txBody>
          <a:bodyPr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573588" y="0"/>
            <a:ext cx="4570412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algn="ctr">
              <a:buFontTx/>
              <a:buNone/>
              <a:defRPr sz="14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9996" y="2344684"/>
            <a:ext cx="3501548" cy="3516365"/>
          </a:xfrm>
        </p:spPr>
        <p:txBody>
          <a:bodyPr anchor="t"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52381420-3EBA-25F4-D1CF-6BB44BC6AD6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914650" y="6042025"/>
            <a:ext cx="7318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C5B54-CC00-FD4F-B4B1-A43A5766F6F7}" type="datetimeFigureOut">
              <a:rPr lang="en-US" altLang="en-US"/>
              <a:pPr>
                <a:defRPr/>
              </a:pPr>
              <a:t>4/11/24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326A6376-DE48-B026-3F59-D2E010D6E34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42913" y="6042025"/>
            <a:ext cx="24717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5D89ABB7-BE71-A429-CCDD-9ED5071103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3646488" y="5916613"/>
            <a:ext cx="796925" cy="4905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4ABCE-FD03-BF4D-A17D-9F5CA9A131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950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E623DF-5E5C-09AB-2AAD-E3F887998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625" y="447675"/>
            <a:ext cx="7524750" cy="969963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E27E0B-0A10-6B3E-3CBD-2E38E30406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9625" y="2184400"/>
            <a:ext cx="7524750" cy="3675063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27624-268C-BB6A-DE7A-7D2D3FC73E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2913" y="6042025"/>
            <a:ext cx="6289675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F777EA-AD5D-C555-EAB5-B8ABD4E364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1975" y="6042025"/>
            <a:ext cx="992188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239B6750-51EF-434B-953C-A34770BF45D5}" type="datetimeFigureOut">
              <a:rPr lang="en-US" altLang="en-US"/>
              <a:pPr>
                <a:defRPr/>
              </a:pPr>
              <a:t>4/11/24</a:t>
            </a:fld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C4B68A-666D-97E3-7A01-ABD82A741B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04163" y="5916613"/>
            <a:ext cx="796925" cy="490537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2000" smtClean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CA03F346-4BAC-D84D-9786-9D4AE13C65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94" r:id="rId1"/>
    <p:sldLayoutId id="2147484095" r:id="rId2"/>
    <p:sldLayoutId id="2147484096" r:id="rId3"/>
    <p:sldLayoutId id="2147484097" r:id="rId4"/>
    <p:sldLayoutId id="2147484098" r:id="rId5"/>
    <p:sldLayoutId id="2147484099" r:id="rId6"/>
    <p:sldLayoutId id="2147484092" r:id="rId7"/>
    <p:sldLayoutId id="2147484100" r:id="rId8"/>
    <p:sldLayoutId id="2147484101" r:id="rId9"/>
    <p:sldLayoutId id="2147484093" r:id="rId10"/>
    <p:sldLayoutId id="2147484102" r:id="rId11"/>
    <p:sldLayoutId id="2147484103" r:id="rId12"/>
    <p:sldLayoutId id="2147484104" r:id="rId13"/>
    <p:sldLayoutId id="2147484105" r:id="rId14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4000" b="1" kern="1200">
          <a:solidFill>
            <a:srgbClr val="FEFEFE"/>
          </a:solidFill>
          <a:latin typeface="+mj-lt"/>
          <a:ea typeface="Trebuchet MS" panose="020B0703020202090204" pitchFamily="34" charset="0"/>
          <a:cs typeface="Trebuchet MS"/>
        </a:defRPr>
      </a:lvl1pPr>
      <a:lvl2pPr algn="l" defTabSz="457200" rtl="0" fontAlgn="base">
        <a:spcBef>
          <a:spcPct val="0"/>
        </a:spcBef>
        <a:spcAft>
          <a:spcPct val="0"/>
        </a:spcAft>
        <a:defRPr sz="4000" b="1">
          <a:solidFill>
            <a:srgbClr val="FEFEFE"/>
          </a:solidFill>
          <a:latin typeface="Century Gothic" panose="020B0502020202020204" pitchFamily="34" charset="0"/>
          <a:ea typeface="Trebuchet MS" panose="020B0703020202090204" pitchFamily="34" charset="0"/>
          <a:cs typeface="Trebuchet MS" panose="020B070302020209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4000" b="1">
          <a:solidFill>
            <a:srgbClr val="FEFEFE"/>
          </a:solidFill>
          <a:latin typeface="Century Gothic" panose="020B0502020202020204" pitchFamily="34" charset="0"/>
          <a:ea typeface="Trebuchet MS" panose="020B0703020202090204" pitchFamily="34" charset="0"/>
          <a:cs typeface="Trebuchet MS" panose="020B070302020209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4000" b="1">
          <a:solidFill>
            <a:srgbClr val="FEFEFE"/>
          </a:solidFill>
          <a:latin typeface="Century Gothic" panose="020B0502020202020204" pitchFamily="34" charset="0"/>
          <a:ea typeface="Trebuchet MS" panose="020B0703020202090204" pitchFamily="34" charset="0"/>
          <a:cs typeface="Trebuchet MS" panose="020B070302020209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4000" b="1">
          <a:solidFill>
            <a:srgbClr val="FEFEFE"/>
          </a:solidFill>
          <a:latin typeface="Century Gothic" panose="020B0502020202020204" pitchFamily="34" charset="0"/>
          <a:ea typeface="Trebuchet MS" panose="020B0703020202090204" pitchFamily="34" charset="0"/>
          <a:cs typeface="Trebuchet MS" panose="020B070302020209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Font typeface="Wingdings 2" pitchFamily="2" charset="2"/>
        <a:buChar char="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Font typeface="Wingdings 2" pitchFamily="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Font typeface="Wingdings 2" pitchFamily="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Font typeface="Wingdings 2" pitchFamily="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Font typeface="Wingdings 2" pitchFamily="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ubtitle 2">
            <a:extLst>
              <a:ext uri="{FF2B5EF4-FFF2-40B4-BE49-F238E27FC236}">
                <a16:creationId xmlns:a16="http://schemas.microsoft.com/office/drawing/2014/main" id="{68A7FCB6-103C-15F4-5205-CAA8A630D1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627128"/>
            <a:ext cx="8993170" cy="4284237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indent="-228600" algn="ctr" fontAlgn="auto">
              <a:buFont typeface="Arial" panose="020B0604020202020204" pitchFamily="34" charset="0"/>
              <a:buChar char="•"/>
              <a:defRPr/>
            </a:pPr>
            <a:endParaRPr lang="en-US" sz="3900" b="1" dirty="0">
              <a:solidFill>
                <a:schemeClr val="bg1"/>
              </a:solidFill>
              <a:cs typeface="Arial Black" panose="020B0604020202020204" pitchFamily="34" charset="0"/>
            </a:endParaRPr>
          </a:p>
          <a:p>
            <a:pPr indent="-228600" algn="ctr" fontAlgn="auto">
              <a:buFont typeface="Arial" panose="020B0604020202020204" pitchFamily="34" charset="0"/>
              <a:buChar char="•"/>
              <a:defRPr/>
            </a:pPr>
            <a:r>
              <a:rPr lang="en-US" sz="3900" b="1" dirty="0">
                <a:solidFill>
                  <a:schemeClr val="bg1"/>
                </a:solidFill>
                <a:cs typeface="Arial Black" panose="020B0604020202020204" pitchFamily="34" charset="0"/>
              </a:rPr>
              <a:t>Presented by</a:t>
            </a:r>
          </a:p>
          <a:p>
            <a:pPr indent="-228600" algn="ctr" fontAlgn="auto">
              <a:buFont typeface="Arial" panose="020B0604020202020204" pitchFamily="34" charset="0"/>
              <a:buChar char="•"/>
              <a:defRPr/>
            </a:pPr>
            <a:endParaRPr lang="en-US" b="1" dirty="0">
              <a:solidFill>
                <a:schemeClr val="bg1"/>
              </a:solidFill>
              <a:cs typeface="Arial Black" panose="020B0604020202020204" pitchFamily="34" charset="0"/>
            </a:endParaRPr>
          </a:p>
          <a:p>
            <a:pPr indent="-228600" algn="ctr" fontAlgn="auto">
              <a:buFont typeface="Arial" panose="020B0604020202020204" pitchFamily="34" charset="0"/>
              <a:buChar char="•"/>
              <a:defRPr/>
            </a:pPr>
            <a:r>
              <a:rPr lang="en-US" sz="2600" b="1" dirty="0">
                <a:solidFill>
                  <a:schemeClr val="bg1"/>
                </a:solidFill>
                <a:cs typeface="Arial Black" panose="020B0604020202020204" pitchFamily="34" charset="0"/>
              </a:rPr>
              <a:t>Grace </a:t>
            </a:r>
            <a:r>
              <a:rPr lang="en-US" sz="2600" b="1" dirty="0" err="1">
                <a:solidFill>
                  <a:schemeClr val="bg1"/>
                </a:solidFill>
                <a:cs typeface="Arial Black" panose="020B0604020202020204" pitchFamily="34" charset="0"/>
              </a:rPr>
              <a:t>Galligher</a:t>
            </a:r>
            <a:r>
              <a:rPr lang="en-US" sz="2600" b="1" dirty="0">
                <a:solidFill>
                  <a:schemeClr val="bg1"/>
                </a:solidFill>
                <a:cs typeface="Arial Black" panose="020B0604020202020204" pitchFamily="34" charset="0"/>
              </a:rPr>
              <a:t>, Directing Attorney,</a:t>
            </a:r>
          </a:p>
          <a:p>
            <a:pPr indent="-228600" algn="ctr" fontAlgn="auto">
              <a:buFont typeface="Arial" panose="020B0604020202020204" pitchFamily="34" charset="0"/>
              <a:buChar char="•"/>
              <a:defRPr/>
            </a:pPr>
            <a:r>
              <a:rPr lang="en-US" sz="2600" b="1" dirty="0">
                <a:solidFill>
                  <a:schemeClr val="bg1"/>
                </a:solidFill>
                <a:cs typeface="Arial Black" panose="020B0604020202020204" pitchFamily="34" charset="0"/>
              </a:rPr>
              <a:t>Coalition of California Welfare Rights Organizations</a:t>
            </a:r>
          </a:p>
          <a:p>
            <a:pPr indent="-228600" algn="ctr" fontAlgn="auto">
              <a:buFont typeface="Arial" panose="020B0604020202020204" pitchFamily="34" charset="0"/>
              <a:buChar char="•"/>
              <a:defRPr/>
            </a:pPr>
            <a:r>
              <a:rPr lang="en-US" sz="2600" b="1" dirty="0">
                <a:solidFill>
                  <a:schemeClr val="bg1"/>
                </a:solidFill>
                <a:cs typeface="Arial Black" panose="020B0604020202020204" pitchFamily="34" charset="0"/>
              </a:rPr>
              <a:t>1111 Howe Ave., Suite 635</a:t>
            </a:r>
          </a:p>
          <a:p>
            <a:pPr indent="-228600" algn="ctr" fontAlgn="auto">
              <a:buFont typeface="Arial" panose="020B0604020202020204" pitchFamily="34" charset="0"/>
              <a:buChar char="•"/>
              <a:defRPr/>
            </a:pPr>
            <a:r>
              <a:rPr lang="en-US" sz="2600" b="1" dirty="0">
                <a:solidFill>
                  <a:schemeClr val="bg1"/>
                </a:solidFill>
                <a:cs typeface="Arial Black" panose="020B0604020202020204" pitchFamily="34" charset="0"/>
              </a:rPr>
              <a:t> Sacramento, CA 95825 – Phone 916-736-0616</a:t>
            </a:r>
          </a:p>
          <a:p>
            <a:pPr indent="-228600" algn="ctr" fontAlgn="auto">
              <a:buFont typeface="Arial" panose="020B0604020202020204" pitchFamily="34" charset="0"/>
              <a:buChar char="•"/>
              <a:defRPr/>
            </a:pPr>
            <a:r>
              <a:rPr lang="en-US" sz="2600" b="1" dirty="0" err="1">
                <a:solidFill>
                  <a:schemeClr val="bg1"/>
                </a:solidFill>
                <a:cs typeface="Arial Black" panose="020B0604020202020204" pitchFamily="34" charset="0"/>
              </a:rPr>
              <a:t>ccwro.org</a:t>
            </a:r>
            <a:r>
              <a:rPr lang="en-US" sz="2600" b="1" dirty="0">
                <a:solidFill>
                  <a:schemeClr val="bg1"/>
                </a:solidFill>
                <a:cs typeface="Arial Black" panose="020B0604020202020204" pitchFamily="34" charset="0"/>
              </a:rPr>
              <a:t> </a:t>
            </a:r>
          </a:p>
          <a:p>
            <a:pPr indent="-228600" algn="ctr" fontAlgn="auto">
              <a:buFont typeface="Arial" panose="020B0604020202020204" pitchFamily="34" charset="0"/>
              <a:buChar char="•"/>
              <a:defRPr/>
            </a:pPr>
            <a:r>
              <a:rPr lang="en-US" sz="2600" b="1" dirty="0" err="1">
                <a:solidFill>
                  <a:schemeClr val="bg1"/>
                </a:solidFill>
                <a:cs typeface="Arial Black" panose="020B0604020202020204" pitchFamily="34" charset="0"/>
              </a:rPr>
              <a:t>grace.galligher@ccwro.org</a:t>
            </a:r>
            <a:endParaRPr lang="en-US" sz="2600" b="1" dirty="0">
              <a:solidFill>
                <a:schemeClr val="bg1"/>
              </a:solidFill>
              <a:cs typeface="Arial Black" panose="020B0604020202020204" pitchFamily="34" charset="0"/>
            </a:endParaRPr>
          </a:p>
          <a:p>
            <a:pPr indent="-228600" algn="ctr" fontAlgn="auto">
              <a:buFont typeface="Arial" panose="020B0604020202020204" pitchFamily="34" charset="0"/>
              <a:buChar char="•"/>
              <a:defRPr/>
            </a:pPr>
            <a:endParaRPr lang="en-US" sz="2600" b="1" dirty="0">
              <a:solidFill>
                <a:schemeClr val="bg1"/>
              </a:solidFill>
              <a:cs typeface="Arial Black" panose="020B0604020202020204" pitchFamily="34" charset="0"/>
            </a:endParaRPr>
          </a:p>
          <a:p>
            <a:pPr algn="ctr" fontAlgn="auto">
              <a:defRPr/>
            </a:pPr>
            <a:endParaRPr lang="en-US" sz="2600" b="1" dirty="0">
              <a:solidFill>
                <a:schemeClr val="bg1"/>
              </a:solidFill>
              <a:cs typeface="Arial Black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0DE381-8E71-B80F-B9DF-137295585E9C}"/>
              </a:ext>
            </a:extLst>
          </p:cNvPr>
          <p:cNvSpPr txBox="1"/>
          <p:nvPr/>
        </p:nvSpPr>
        <p:spPr>
          <a:xfrm>
            <a:off x="0" y="100732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			</a:t>
            </a:r>
            <a:r>
              <a:rPr lang="en-US" sz="2400" b="1" dirty="0">
                <a:solidFill>
                  <a:schemeClr val="bg1"/>
                </a:solidFill>
              </a:rPr>
              <a:t>Understanding CalWORKs and </a:t>
            </a:r>
            <a:r>
              <a:rPr lang="en-US" sz="2400" b="1" dirty="0" err="1">
                <a:solidFill>
                  <a:schemeClr val="bg1"/>
                </a:solidFill>
              </a:rPr>
              <a:t>CalFresh</a:t>
            </a:r>
            <a:r>
              <a:rPr lang="en-US" sz="2400" b="1" dirty="0">
                <a:solidFill>
                  <a:schemeClr val="bg1"/>
                </a:solidFill>
              </a:rPr>
              <a:t> 											Overpayments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92B6E0-CF6F-7C33-6ED2-93F576280E35}"/>
              </a:ext>
            </a:extLst>
          </p:cNvPr>
          <p:cNvSpPr/>
          <p:nvPr/>
        </p:nvSpPr>
        <p:spPr>
          <a:xfrm>
            <a:off x="0" y="0"/>
            <a:ext cx="9143999" cy="102752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76D794-FCDF-DE30-F2BC-5E8DB88ED7F3}"/>
              </a:ext>
            </a:extLst>
          </p:cNvPr>
          <p:cNvSpPr txBox="1"/>
          <p:nvPr/>
        </p:nvSpPr>
        <p:spPr>
          <a:xfrm>
            <a:off x="487680" y="165463"/>
            <a:ext cx="829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Understanding CalWORKs and </a:t>
            </a:r>
            <a:r>
              <a:rPr lang="en-US" sz="2400" b="1" dirty="0" err="1">
                <a:solidFill>
                  <a:schemeClr val="bg1"/>
                </a:solidFill>
              </a:rPr>
              <a:t>CalFresh</a:t>
            </a:r>
            <a:r>
              <a:rPr lang="en-US" sz="2400" b="1" dirty="0">
                <a:solidFill>
                  <a:schemeClr val="bg1"/>
                </a:solidFill>
              </a:rPr>
              <a:t> Overpayments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Content Placeholder 2">
            <a:extLst>
              <a:ext uri="{FF2B5EF4-FFF2-40B4-BE49-F238E27FC236}">
                <a16:creationId xmlns:a16="http://schemas.microsoft.com/office/drawing/2014/main" id="{DFF71910-2765-6808-BC61-F6B1DBE6C1A3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50863" y="851338"/>
            <a:ext cx="8040687" cy="704806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Equitable Estoppel in Administrative Error Overpayments.</a:t>
            </a:r>
          </a:p>
          <a:p>
            <a:pPr marL="0" indent="0" fontAlgn="auto">
              <a:buNone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	See CDSS State Hearings Division Notes from the Training</a:t>
            </a:r>
          </a:p>
          <a:p>
            <a:pPr marL="0" indent="0" fontAlgn="auto">
              <a:buNone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	Bureau-January 16, 2001 Item 01-01-02E CDSS Policy of </a:t>
            </a:r>
          </a:p>
          <a:p>
            <a:pPr marL="0" indent="0" fontAlgn="auto">
              <a:buNone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	Estoppel.	</a:t>
            </a:r>
          </a:p>
          <a:p>
            <a:pPr marL="0" indent="0" fontAlgn="auto">
              <a:buNone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		If equitable estoppel applies, the overpayment becomes</a:t>
            </a:r>
          </a:p>
          <a:p>
            <a:pPr marL="0" indent="0" fontAlgn="auto">
              <a:buNone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		uncollectible.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Laches.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Incorrect budgeting (QR 7 reporting mistakes).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Alleged fraud- Not intentional.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D10D3E-1A4B-C8CA-2471-11C7B14798C1}"/>
              </a:ext>
            </a:extLst>
          </p:cNvPr>
          <p:cNvSpPr txBox="1"/>
          <p:nvPr/>
        </p:nvSpPr>
        <p:spPr>
          <a:xfrm>
            <a:off x="1708884" y="444137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</a:rPr>
              <a:t>CalWORKs</a:t>
            </a:r>
          </a:p>
          <a:p>
            <a:r>
              <a:rPr lang="en-US" sz="3600" b="1" dirty="0">
                <a:solidFill>
                  <a:srgbClr val="000000"/>
                </a:solidFill>
              </a:rPr>
              <a:t> Overpayment Defenses</a:t>
            </a:r>
            <a:r>
              <a:rPr lang="en-US" sz="3600" b="1" dirty="0"/>
              <a:t>	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B88CB-14D4-56A6-6BC3-D40B22639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6454" y="435429"/>
            <a:ext cx="4671091" cy="97596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CalWORKs Fraud</a:t>
            </a:r>
          </a:p>
        </p:txBody>
      </p:sp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id="{E9DE2226-EEC8-46AD-40B1-46675665EA6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09625" y="2222500"/>
            <a:ext cx="7524750" cy="363696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Worker can refer “suspected” cases to Fraud Unit. 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Do not talk to the fraud investigators or anyone at the CWD about overpayment.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County can choose to bring criminal case or IPV action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Paying it back will not stop fraud prosecution.	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Stopping benefits will not stop fraud prosecution.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Be careful at hearing, self incrimination.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The burden of proof is on the DA.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0372B-FC67-89C5-100A-58DF980B3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CalWORKs IPV Punishments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538B3-4133-5481-75B6-B2F6D73D5E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Authority for IPV  is 45 §§CFR 235.112 and .113 and 22 MPP§ 22-200 et. seq. </a:t>
            </a:r>
          </a:p>
          <a:p>
            <a:r>
              <a:rPr lang="en-US" dirty="0"/>
              <a:t>Losing IPV hearings results both in overpayment and period of disqualification for disqualified individual.</a:t>
            </a:r>
          </a:p>
          <a:p>
            <a:pPr lvl="1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violation- six months;</a:t>
            </a:r>
          </a:p>
          <a:p>
            <a:pPr lvl="1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violation- one year; and</a:t>
            </a:r>
          </a:p>
          <a:p>
            <a:pPr lvl="1"/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violation- lifetime.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Disqualified person’s income and assets will be counted to determine continuing benefits but not included in the AU.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453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Content Placeholder 2">
            <a:extLst>
              <a:ext uri="{FF2B5EF4-FFF2-40B4-BE49-F238E27FC236}">
                <a16:creationId xmlns:a16="http://schemas.microsoft.com/office/drawing/2014/main" id="{6F3814A4-2193-4BCB-38E5-E011B83BC2F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09625" y="2222500"/>
            <a:ext cx="7524750" cy="363696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auto">
              <a:buFont typeface="Wingdings 2" charset="2"/>
              <a:buChar char=""/>
              <a:defRPr/>
            </a:pPr>
            <a:r>
              <a:rPr lang="en-US" altLang="en-US">
                <a:ea typeface="ＭＳ Ｐゴシック" panose="020B0600070205080204" pitchFamily="34" charset="-128"/>
              </a:rPr>
              <a:t>3 types </a:t>
            </a:r>
            <a:r>
              <a:rPr lang="en-US" altLang="en-US" dirty="0">
                <a:ea typeface="ＭＳ Ｐゴシック" panose="020B0600070205080204" pitchFamily="34" charset="-128"/>
              </a:rPr>
              <a:t>of </a:t>
            </a:r>
            <a:r>
              <a:rPr lang="en-US" altLang="en-US" dirty="0" err="1">
                <a:ea typeface="ＭＳ Ｐゴシック" panose="020B0600070205080204" pitchFamily="34" charset="-128"/>
              </a:rPr>
              <a:t>overissuances</a:t>
            </a:r>
            <a:r>
              <a:rPr lang="en-US" altLang="en-US" dirty="0">
                <a:ea typeface="ＭＳ Ｐゴシック" panose="020B0600070205080204" pitchFamily="34" charset="-128"/>
              </a:rPr>
              <a:t>:</a:t>
            </a:r>
          </a:p>
          <a:p>
            <a:pPr lvl="1"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Agency administrative error;</a:t>
            </a:r>
          </a:p>
          <a:p>
            <a:pPr lvl="1"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Inadvertent Household Error; and</a:t>
            </a:r>
          </a:p>
          <a:p>
            <a:pPr lvl="1"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Intentional Program Violation.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Agency Errors - 36 months to recoup.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No recoupment any month under $35 CalFresh allotment.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Maximum collected for county errors is 5%.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E09E00-D57E-B907-1B6C-A05D249CCF2C}"/>
              </a:ext>
            </a:extLst>
          </p:cNvPr>
          <p:cNvSpPr txBox="1"/>
          <p:nvPr/>
        </p:nvSpPr>
        <p:spPr>
          <a:xfrm>
            <a:off x="239350" y="780823"/>
            <a:ext cx="8665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</a:rPr>
              <a:t>Food Stamps/CalFresh </a:t>
            </a:r>
            <a:r>
              <a:rPr lang="en-US" sz="3600" b="1" dirty="0" err="1">
                <a:solidFill>
                  <a:srgbClr val="000000"/>
                </a:solidFill>
              </a:rPr>
              <a:t>Overissuances</a:t>
            </a:r>
            <a:endParaRPr lang="en-US" sz="36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B25D7-429F-B210-8B44-5BB2E2554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CalFresh Administrative Error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E0A5AA-7FC5-66A6-CE2B-18A498F2D2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9997" y="1324303"/>
            <a:ext cx="7524003" cy="4534494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County made a mistake that caused the error.</a:t>
            </a:r>
          </a:p>
          <a:p>
            <a:r>
              <a:rPr lang="en-US" altLang="en-US" i="1" dirty="0">
                <a:ea typeface="ＭＳ Ｐゴシック" panose="020B0600070205080204" pitchFamily="34" charset="-128"/>
              </a:rPr>
              <a:t>Lomeli</a:t>
            </a:r>
            <a:r>
              <a:rPr lang="en-US" altLang="en-US" dirty="0">
                <a:ea typeface="ＭＳ Ｐゴシック" panose="020B0600070205080204" pitchFamily="34" charset="-128"/>
              </a:rPr>
              <a:t> limitation of 5% of grant or $10, whichever is greater for 36 months from first monthly grant reduction. (</a:t>
            </a:r>
            <a:r>
              <a:rPr lang="en-US" altLang="en-US" i="1" dirty="0">
                <a:ea typeface="ＭＳ Ｐゴシック" panose="020B0600070205080204" pitchFamily="34" charset="-128"/>
              </a:rPr>
              <a:t>Lomeli v. Saenz, ACL 00-59 and ACIM I-09-00) 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No equitable estoppel for CalFresh </a:t>
            </a:r>
            <a:r>
              <a:rPr lang="en-US" altLang="en-US" dirty="0" err="1">
                <a:ea typeface="ＭＳ Ｐゴシック" panose="020B0600070205080204" pitchFamily="34" charset="-128"/>
              </a:rPr>
              <a:t>overissuances</a:t>
            </a:r>
            <a:r>
              <a:rPr lang="en-US" altLang="en-US" dirty="0">
                <a:ea typeface="ＭＳ Ｐゴシック" panose="020B0600070205080204" pitchFamily="34" charset="-128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481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Content Placeholder 2">
            <a:extLst>
              <a:ext uri="{FF2B5EF4-FFF2-40B4-BE49-F238E27FC236}">
                <a16:creationId xmlns:a16="http://schemas.microsoft.com/office/drawing/2014/main" id="{1064B50B-38AB-9305-5F8A-500E9ACA8DD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50863" y="-1303283"/>
            <a:ext cx="8040687" cy="920268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CalFresh collected from recipients current benefits at 10% each month. – 7 CFR §273.18(f)(1),(g)(1)(</a:t>
            </a:r>
            <a:r>
              <a:rPr lang="en-US" altLang="en-US" dirty="0" err="1">
                <a:ea typeface="ＭＳ Ｐゴシック" panose="020B0600070205080204" pitchFamily="34" charset="-128"/>
              </a:rPr>
              <a:t>iiii</a:t>
            </a:r>
            <a:r>
              <a:rPr lang="en-US" altLang="en-US" dirty="0">
                <a:ea typeface="ＭＳ Ｐゴシック" panose="020B0600070205080204" pitchFamily="34" charset="-128"/>
              </a:rPr>
              <a:t>) and MPP § 63-801.736(a)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Can be requested to enter an agreement to collect more. </a:t>
            </a:r>
          </a:p>
          <a:p>
            <a:pPr fontAlgn="auto">
              <a:buFont typeface="Wingdings 2" charset="2"/>
              <a:buChar char=""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E32910-319B-C339-F3BB-5D9A8D6B2377}"/>
              </a:ext>
            </a:extLst>
          </p:cNvPr>
          <p:cNvSpPr txBox="1"/>
          <p:nvPr/>
        </p:nvSpPr>
        <p:spPr>
          <a:xfrm>
            <a:off x="1311339" y="346381"/>
            <a:ext cx="65197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</a:rPr>
              <a:t>CalFresh</a:t>
            </a:r>
            <a:br>
              <a:rPr lang="en-US" sz="3600" b="1" dirty="0">
                <a:solidFill>
                  <a:srgbClr val="000000"/>
                </a:solidFill>
              </a:rPr>
            </a:br>
            <a:r>
              <a:rPr lang="en-US" sz="3600" b="1" dirty="0">
                <a:solidFill>
                  <a:srgbClr val="000000"/>
                </a:solidFill>
              </a:rPr>
              <a:t>Inadvertent Household Error</a:t>
            </a:r>
            <a:endParaRPr lang="en-US" sz="36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Content Placeholder 2">
            <a:extLst>
              <a:ext uri="{FF2B5EF4-FFF2-40B4-BE49-F238E27FC236}">
                <a16:creationId xmlns:a16="http://schemas.microsoft.com/office/drawing/2014/main" id="{ECBCDB6F-ABB1-8BC5-5626-1FB6E80BD256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50863" y="-725214"/>
            <a:ext cx="8040687" cy="8624614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County can choose to prosecute criminal case or bring IPV hearing for fraud.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SNAP authority for IPV 7§ CFR 273 and 22 MPP§§ 22-200 et. seq.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IPV have specialized hearing procedures.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Determine if the person will go to the IPV hearing.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C0E9C1-F382-E4D4-50C9-F4E60A8D77CE}"/>
              </a:ext>
            </a:extLst>
          </p:cNvPr>
          <p:cNvSpPr txBox="1"/>
          <p:nvPr/>
        </p:nvSpPr>
        <p:spPr>
          <a:xfrm>
            <a:off x="1062446" y="348343"/>
            <a:ext cx="47179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</a:rPr>
              <a:t>CalFresh Intentional </a:t>
            </a:r>
          </a:p>
          <a:p>
            <a:r>
              <a:rPr lang="en-US" sz="3600" b="1" dirty="0">
                <a:solidFill>
                  <a:srgbClr val="000000"/>
                </a:solidFill>
              </a:rPr>
              <a:t>Program Violation</a:t>
            </a:r>
            <a:endParaRPr lang="en-US" sz="36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55FEF-9AD6-B4C9-DEF2-F05D69136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91" y="0"/>
            <a:ext cx="8041217" cy="1729317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>
                <a:solidFill>
                  <a:srgbClr val="000000"/>
                </a:solidFill>
              </a:rPr>
              <a:t>CalFresh </a:t>
            </a:r>
            <a:r>
              <a:rPr lang="en-US" sz="3600" dirty="0" err="1">
                <a:solidFill>
                  <a:srgbClr val="000000"/>
                </a:solidFill>
              </a:rPr>
              <a:t>Overissuance</a:t>
            </a:r>
            <a:r>
              <a:rPr lang="en-US" sz="3600" dirty="0">
                <a:solidFill>
                  <a:srgbClr val="000000"/>
                </a:solidFill>
              </a:rPr>
              <a:t> Collection Methods</a:t>
            </a:r>
          </a:p>
        </p:txBody>
      </p:sp>
      <p:sp>
        <p:nvSpPr>
          <p:cNvPr id="21508" name="Content Placeholder 2">
            <a:extLst>
              <a:ext uri="{FF2B5EF4-FFF2-40B4-BE49-F238E27FC236}">
                <a16:creationId xmlns:a16="http://schemas.microsoft.com/office/drawing/2014/main" id="{0B083199-CAC4-D81A-0068-A37EACAC5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9625" y="2222500"/>
            <a:ext cx="7524750" cy="3636963"/>
          </a:xfrm>
        </p:spPr>
        <p:txBody>
          <a:bodyPr>
            <a:normAutofit fontScale="70000" lnSpcReduction="20000"/>
          </a:bodyPr>
          <a:lstStyle/>
          <a:p>
            <a:pPr fontAlgn="auto">
              <a:buFont typeface="Wingdings 2" charset="0"/>
              <a:buChar char=""/>
              <a:defRPr/>
            </a:pPr>
            <a:r>
              <a:rPr lang="en-US" dirty="0"/>
              <a:t>Offset </a:t>
            </a:r>
            <a:r>
              <a:rPr lang="en-US" dirty="0" err="1"/>
              <a:t>underissuances</a:t>
            </a:r>
            <a:r>
              <a:rPr lang="en-US" dirty="0"/>
              <a:t> with  </a:t>
            </a:r>
            <a:r>
              <a:rPr lang="en-US" dirty="0" err="1"/>
              <a:t>overissuances</a:t>
            </a:r>
            <a:r>
              <a:rPr lang="en-US" dirty="0"/>
              <a:t>.</a:t>
            </a:r>
          </a:p>
          <a:p>
            <a:pPr fontAlgn="auto">
              <a:buFont typeface="Wingdings 2" charset="0"/>
              <a:buChar char=""/>
              <a:defRPr/>
            </a:pPr>
            <a:r>
              <a:rPr lang="en-US" dirty="0"/>
              <a:t>Tax intercepts for Franchise Tax Board, Lottery Winnings, IRS returns.</a:t>
            </a:r>
          </a:p>
          <a:p>
            <a:pPr fontAlgn="auto">
              <a:buFont typeface="Wingdings 2" charset="0"/>
              <a:buChar char=""/>
              <a:defRPr/>
            </a:pPr>
            <a:r>
              <a:rPr lang="en-US" dirty="0"/>
              <a:t>Can be submitted to Treasury Offset Program.</a:t>
            </a:r>
          </a:p>
          <a:p>
            <a:pPr lvl="1" fontAlgn="auto">
              <a:buFont typeface="Wingdings 2" charset="0"/>
              <a:buChar char=""/>
              <a:defRPr/>
            </a:pPr>
            <a:r>
              <a:rPr lang="en-US" dirty="0"/>
              <a:t>7 CFR §273.18(g)(6); MPP § 63-601.74 and § 63-801.76, ACL 20-24 .</a:t>
            </a:r>
          </a:p>
          <a:p>
            <a:pPr lvl="1" fontAlgn="auto">
              <a:buFont typeface="Wingdings 2" charset="0"/>
              <a:buChar char=""/>
              <a:defRPr/>
            </a:pPr>
            <a:r>
              <a:rPr lang="en-US" dirty="0"/>
              <a:t>Intercept federal tax refunds, unemployment compensation funds, other federal payments.</a:t>
            </a:r>
          </a:p>
          <a:p>
            <a:pPr lvl="1" fontAlgn="auto">
              <a:buFont typeface="Wingdings 2" charset="0"/>
              <a:buChar char=""/>
              <a:defRPr/>
            </a:pPr>
            <a:r>
              <a:rPr lang="en-US" dirty="0"/>
              <a:t>No time limitation for recoupment.</a:t>
            </a:r>
          </a:p>
          <a:p>
            <a:pPr lvl="1" fontAlgn="auto">
              <a:buFont typeface="Wingdings 2" charset="0"/>
              <a:buChar char=""/>
              <a:defRPr/>
            </a:pPr>
            <a:endParaRPr lang="en-US" dirty="0"/>
          </a:p>
          <a:p>
            <a:pPr fontAlgn="auto">
              <a:buFont typeface="Wingdings 2" charset="0"/>
              <a:buChar char=""/>
              <a:defRPr/>
            </a:pPr>
            <a:r>
              <a:rPr lang="en-US" dirty="0"/>
              <a:t>Statute of limitations is three-years from the date </a:t>
            </a:r>
            <a:r>
              <a:rPr lang="en-US" dirty="0" err="1"/>
              <a:t>overissuance</a:t>
            </a:r>
            <a:r>
              <a:rPr lang="en-US" dirty="0"/>
              <a:t> is established.</a:t>
            </a:r>
          </a:p>
          <a:p>
            <a:pPr fontAlgn="auto">
              <a:buFont typeface="Wingdings 2" charset="0"/>
              <a:buChar char=""/>
              <a:defRPr/>
            </a:pPr>
            <a:r>
              <a:rPr lang="en-US" dirty="0"/>
              <a:t>No intercepts are allowed if:</a:t>
            </a:r>
          </a:p>
          <a:p>
            <a:pPr lvl="1" fontAlgn="auto">
              <a:buFont typeface="Wingdings 2" charset="0"/>
              <a:buChar char=""/>
              <a:defRPr/>
            </a:pPr>
            <a:r>
              <a:rPr lang="en-US" dirty="0"/>
              <a:t>The current allotment is being adjusted.</a:t>
            </a:r>
          </a:p>
          <a:p>
            <a:pPr lvl="1" fontAlgn="auto">
              <a:buFont typeface="Wingdings 2" charset="0"/>
              <a:buChar char=""/>
              <a:defRPr/>
            </a:pPr>
            <a:r>
              <a:rPr lang="en-US" dirty="0"/>
              <a:t>The time to ask for a hearing has not expired.</a:t>
            </a:r>
          </a:p>
          <a:p>
            <a:pPr lvl="1" fontAlgn="auto">
              <a:buFont typeface="Wingdings 2" charset="0"/>
              <a:buChar char=""/>
              <a:defRPr/>
            </a:pPr>
            <a:r>
              <a:rPr lang="en-US" dirty="0"/>
              <a:t>There is a hearing request and no final decision.</a:t>
            </a:r>
          </a:p>
          <a:p>
            <a:pPr lvl="1" fontAlgn="auto">
              <a:buFont typeface="Wingdings 2" charset="0"/>
              <a:buChar char=""/>
              <a:defRPr/>
            </a:pPr>
            <a:r>
              <a:rPr lang="en-US" dirty="0"/>
              <a:t>Regular restitution is being paid.</a:t>
            </a:r>
          </a:p>
          <a:p>
            <a:pPr marL="465655" lvl="1" indent="0" fontAlgn="auto">
              <a:buFont typeface="Wingdings 2" charset="2"/>
              <a:buNone/>
              <a:defRPr/>
            </a:pPr>
            <a:endParaRPr lang="en-US" dirty="0">
              <a:latin typeface="Goudy Old Style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>
            <a:extLst>
              <a:ext uri="{FF2B5EF4-FFF2-40B4-BE49-F238E27FC236}">
                <a16:creationId xmlns:a16="http://schemas.microsoft.com/office/drawing/2014/main" id="{FEAD7950-EF1B-5520-D5CB-90E3755F1EC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50863" y="-199697"/>
            <a:ext cx="8040687" cy="8099097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Before a tax intercept the county must:</a:t>
            </a:r>
          </a:p>
          <a:p>
            <a:pPr lvl="1"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Issue a Notice of Action (NOA) about the referral to intercept.</a:t>
            </a:r>
          </a:p>
          <a:p>
            <a:pPr lvl="1"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The amount of the overpayment.</a:t>
            </a:r>
          </a:p>
          <a:p>
            <a:pPr lvl="1"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The right to contest the referral for an intercept.</a:t>
            </a:r>
          </a:p>
          <a:p>
            <a:pPr lvl="1"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The name, address and phone number of the county’s contact to contest the intercept.</a:t>
            </a:r>
          </a:p>
          <a:p>
            <a:pPr lvl="1"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The right to an “administrative review” at anytime.</a:t>
            </a:r>
          </a:p>
          <a:p>
            <a:pPr lvl="1"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Possible reasons to disagree with the proposed action.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8B5D20-4AD3-F854-399C-40AA92070E19}"/>
              </a:ext>
            </a:extLst>
          </p:cNvPr>
          <p:cNvSpPr txBox="1"/>
          <p:nvPr/>
        </p:nvSpPr>
        <p:spPr>
          <a:xfrm>
            <a:off x="2447109" y="984069"/>
            <a:ext cx="4533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</a:rPr>
              <a:t>Pre-Intercept Rights</a:t>
            </a:r>
            <a:endParaRPr lang="en-US" sz="36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>
            <a:extLst>
              <a:ext uri="{FF2B5EF4-FFF2-40B4-BE49-F238E27FC236}">
                <a16:creationId xmlns:a16="http://schemas.microsoft.com/office/drawing/2014/main" id="{E50AB095-1969-952F-00D1-CB2920E53C2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09625" y="2222500"/>
            <a:ext cx="7524750" cy="4094217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Ask for a hearing.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Analyze case prior to hearing to gather documents and witnesses.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Look at the casefile (ACL 16-02, ACL 17-102).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If the county does not have a case file, then they should lose the hearing because you need the case file to prove their case.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Ongoing issues about access to SIU file.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The burden of proof is on the county.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Look for underpayments, such as sanctions, transportation for working persons, failure to pay mileage.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DC0E10-9371-627C-CDB6-884A4D546130}"/>
              </a:ext>
            </a:extLst>
          </p:cNvPr>
          <p:cNvSpPr txBox="1"/>
          <p:nvPr/>
        </p:nvSpPr>
        <p:spPr>
          <a:xfrm>
            <a:off x="1654629" y="809897"/>
            <a:ext cx="64235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How to Fight Overpayments</a:t>
            </a:r>
            <a:endParaRPr lang="en-US" sz="3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8407C-7029-E9AF-AC26-DF5D3D85B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Overpayments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70DBA-78F7-2C81-C1AF-7F53AB2765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9997" y="1177159"/>
            <a:ext cx="7524003" cy="4681638"/>
          </a:xfrm>
        </p:spPr>
        <p:txBody>
          <a:bodyPr/>
          <a:lstStyle/>
          <a:p>
            <a:r>
              <a:rPr lang="en-US" dirty="0"/>
              <a:t>An overpayment is a county determination that the recipient received more benefits than what the assistance unit (AU in CalWORKs) or household (HH in CalFresh) was entitled to  receive.</a:t>
            </a:r>
          </a:p>
          <a:p>
            <a:r>
              <a:rPr lang="en-US" dirty="0"/>
              <a:t>The county must issue a notice of action for the alleged overpayment/ </a:t>
            </a:r>
            <a:r>
              <a:rPr lang="en-US" dirty="0" err="1"/>
              <a:t>overissuance</a:t>
            </a:r>
            <a:r>
              <a:rPr lang="en-US" dirty="0"/>
              <a:t> to the AU/HH before taking action to collect.</a:t>
            </a:r>
          </a:p>
        </p:txBody>
      </p:sp>
    </p:spTree>
    <p:extLst>
      <p:ext uri="{BB962C8B-B14F-4D97-AF65-F5344CB8AC3E}">
        <p14:creationId xmlns:p14="http://schemas.microsoft.com/office/powerpoint/2010/main" val="4983947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Content Placeholder 2">
            <a:extLst>
              <a:ext uri="{FF2B5EF4-FFF2-40B4-BE49-F238E27FC236}">
                <a16:creationId xmlns:a16="http://schemas.microsoft.com/office/drawing/2014/main" id="{384D7CBA-DA37-C136-A4B7-9B18304BD5CC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09625" y="662152"/>
            <a:ext cx="7524750" cy="5197311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County can use own agency or contract with a third party.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Make sure underlying overpayment/</a:t>
            </a:r>
            <a:r>
              <a:rPr lang="en-US" altLang="en-US" dirty="0" err="1">
                <a:ea typeface="ＭＳ Ｐゴシック" panose="020B0600070205080204" pitchFamily="34" charset="-128"/>
              </a:rPr>
              <a:t>overissuance</a:t>
            </a:r>
            <a:r>
              <a:rPr lang="en-US" altLang="en-US" dirty="0">
                <a:ea typeface="ＭＳ Ｐゴシック" panose="020B0600070205080204" pitchFamily="34" charset="-128"/>
              </a:rPr>
              <a:t> exists.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Make sure notices were issued.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Challenge county to prove its case.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760088A-5B03-5DBB-B735-1CB372C22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000000"/>
                </a:solidFill>
              </a:rPr>
              <a:t>Note on Collection Agency Actions</a:t>
            </a:r>
            <a:endParaRPr lang="en-US" sz="3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62B02F-52E2-4601-8697-5CF10C82E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			</a:t>
            </a:r>
            <a:r>
              <a:rPr lang="en-US" sz="6000" dirty="0"/>
              <a:t>Questions?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203B75-A4D1-9900-7E61-E5B61BB34A69}"/>
              </a:ext>
            </a:extLst>
          </p:cNvPr>
          <p:cNvSpPr txBox="1"/>
          <p:nvPr/>
        </p:nvSpPr>
        <p:spPr>
          <a:xfrm>
            <a:off x="1160791" y="819807"/>
            <a:ext cx="60949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Thank you for attending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Content Placeholder 2">
            <a:extLst>
              <a:ext uri="{FF2B5EF4-FFF2-40B4-BE49-F238E27FC236}">
                <a16:creationId xmlns:a16="http://schemas.microsoft.com/office/drawing/2014/main" id="{C3110F42-0951-CF45-4AE7-325A312495D3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09625" y="2222500"/>
            <a:ext cx="7524750" cy="440952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Over income limits.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Failure to comply with Income Reporting Threshold (IRT).</a:t>
            </a:r>
          </a:p>
          <a:p>
            <a:pPr lvl="1"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MPP § 44-316;ACL 21-92; IRT Level ACL 23-75 as of August 31, 2023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Over resources (CalWORKs – no longer for Food Stamps).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Changes in household composition (“Man in the house”).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Allegation that children not in home. 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No longer eligible for benefits.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Child support direct payments.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CalWORKs 	–   MPP §44-350.</a:t>
            </a:r>
          </a:p>
          <a:p>
            <a:pPr fontAlgn="auto">
              <a:buFont typeface="Wingdings 2" charset="2"/>
              <a:buChar char=""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1DF2BB-21BA-69E6-5792-76FDFF4BC5F6}"/>
              </a:ext>
            </a:extLst>
          </p:cNvPr>
          <p:cNvSpPr txBox="1"/>
          <p:nvPr/>
        </p:nvSpPr>
        <p:spPr>
          <a:xfrm>
            <a:off x="1098238" y="966952"/>
            <a:ext cx="7524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</a:rPr>
              <a:t>     Causes of Overpayments</a:t>
            </a:r>
            <a:endParaRPr lang="en-US" sz="3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590699-D448-ECBF-97F6-44180E5AD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9625" y="2222500"/>
            <a:ext cx="7524750" cy="3636963"/>
          </a:xfrm>
        </p:spPr>
        <p:txBody>
          <a:bodyPr/>
          <a:lstStyle/>
          <a:p>
            <a:pPr fontAlgn="auto">
              <a:buFont typeface="Courier New" panose="02070309020205020404" pitchFamily="49" charset="0"/>
              <a:buChar char="o"/>
              <a:defRPr/>
            </a:pPr>
            <a:r>
              <a:rPr lang="en-US" dirty="0"/>
              <a:t>Income and Eligibility Verification System (IEVS).</a:t>
            </a:r>
          </a:p>
          <a:p>
            <a:pPr fontAlgn="auto">
              <a:buFont typeface="Courier New" panose="02070309020205020404" pitchFamily="49" charset="0"/>
              <a:buChar char="o"/>
              <a:defRPr/>
            </a:pPr>
            <a:r>
              <a:rPr lang="en-US" dirty="0"/>
              <a:t>New Hire Registry.</a:t>
            </a:r>
          </a:p>
          <a:p>
            <a:pPr fontAlgn="auto">
              <a:buFont typeface="Courier New" panose="02070309020205020404" pitchFamily="49" charset="0"/>
              <a:buChar char="o"/>
              <a:defRPr/>
            </a:pPr>
            <a:r>
              <a:rPr lang="en-US" dirty="0"/>
              <a:t>Bank records.</a:t>
            </a:r>
          </a:p>
          <a:p>
            <a:pPr fontAlgn="auto">
              <a:buFont typeface="Courier New" panose="02070309020205020404" pitchFamily="49" charset="0"/>
              <a:buChar char="o"/>
              <a:defRPr/>
            </a:pPr>
            <a:r>
              <a:rPr lang="en-US" dirty="0"/>
              <a:t>SAR 7 semi annual report.</a:t>
            </a:r>
          </a:p>
          <a:p>
            <a:pPr fontAlgn="auto">
              <a:buFont typeface="Courier New" panose="02070309020205020404" pitchFamily="49" charset="0"/>
              <a:buChar char="o"/>
              <a:defRPr/>
            </a:pPr>
            <a:r>
              <a:rPr lang="en-US" dirty="0"/>
              <a:t>Reassessments.</a:t>
            </a:r>
          </a:p>
          <a:p>
            <a:pPr fontAlgn="auto">
              <a:buFont typeface="Courier New" panose="02070309020205020404" pitchFamily="49" charset="0"/>
              <a:buChar char="o"/>
              <a:defRPr/>
            </a:pPr>
            <a:r>
              <a:rPr lang="en-US" dirty="0"/>
              <a:t>EDD reports.</a:t>
            </a:r>
          </a:p>
          <a:p>
            <a:pPr marL="0" indent="0" fontAlgn="auto">
              <a:buFont typeface="Wingdings 2" charset="2"/>
              <a:buNone/>
              <a:defRPr/>
            </a:pPr>
            <a:endParaRPr lang="en-US" dirty="0"/>
          </a:p>
          <a:p>
            <a:pPr fontAlgn="auto">
              <a:buFont typeface="Wingdings 2" charset="0"/>
              <a:buChar char=""/>
              <a:defRPr/>
            </a:pP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57FDAE-9C07-BBF0-0D11-CA75B04D45EE}"/>
              </a:ext>
            </a:extLst>
          </p:cNvPr>
          <p:cNvSpPr txBox="1"/>
          <p:nvPr/>
        </p:nvSpPr>
        <p:spPr>
          <a:xfrm>
            <a:off x="165464" y="766353"/>
            <a:ext cx="8656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CalWORKs Overpayments - Discovery</a:t>
            </a:r>
            <a:endParaRPr lang="en-US" sz="3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>
            <a:extLst>
              <a:ext uri="{FF2B5EF4-FFF2-40B4-BE49-F238E27FC236}">
                <a16:creationId xmlns:a16="http://schemas.microsoft.com/office/drawing/2014/main" id="{313505F1-851E-ED72-EBED-9B95751F80B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09625" y="2222501"/>
            <a:ext cx="7524750" cy="2338989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indent="0" fontAlgn="auto">
              <a:buNone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Tax Intercept.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Grant Adjustment.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Court on Civil Judgment.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Voluntary Cash Recovery.</a:t>
            </a:r>
          </a:p>
          <a:p>
            <a:pPr fontAlgn="auto">
              <a:buFont typeface="Wingdings 2" charset="2"/>
              <a:buChar char=""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fontAlgn="auto">
              <a:buFont typeface="Wingdings 2" charset="2"/>
              <a:buChar char=""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5F3DED-86C3-A247-D711-9CBF79718334}"/>
              </a:ext>
            </a:extLst>
          </p:cNvPr>
          <p:cNvSpPr txBox="1"/>
          <p:nvPr/>
        </p:nvSpPr>
        <p:spPr>
          <a:xfrm>
            <a:off x="1567544" y="303899"/>
            <a:ext cx="45304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CalWORKs 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Collection Methods</a:t>
            </a:r>
            <a:endParaRPr lang="en-US" sz="3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Content Placeholder 2">
            <a:extLst>
              <a:ext uri="{FF2B5EF4-FFF2-40B4-BE49-F238E27FC236}">
                <a16:creationId xmlns:a16="http://schemas.microsoft.com/office/drawing/2014/main" id="{E16F9380-6EAF-6CEE-1CB7-C652B14C5B8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09625" y="1776248"/>
            <a:ext cx="7524750" cy="259605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fontAlgn="auto">
              <a:buFont typeface="Wingdings 2" charset="2"/>
              <a:buChar char=""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fontAlgn="auto">
              <a:buFont typeface="Wingdings 2" charset="2"/>
              <a:buChar char=""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Adults in Assistance Unit.</a:t>
            </a:r>
          </a:p>
          <a:p>
            <a:pPr fontAlgn="auto">
              <a:buFont typeface="Wingdings 2" charset="2"/>
              <a:buChar char=""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marL="0" indent="0" fontAlgn="auto">
              <a:buNone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	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Children only after turn 18 if overpayment hasn’t been paid.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CBAE18-B7E9-092A-068F-E5D234EDC5D8}"/>
              </a:ext>
            </a:extLst>
          </p:cNvPr>
          <p:cNvSpPr txBox="1"/>
          <p:nvPr/>
        </p:nvSpPr>
        <p:spPr>
          <a:xfrm>
            <a:off x="653143" y="274776"/>
            <a:ext cx="80393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</a:rPr>
              <a:t>CalWORKs </a:t>
            </a:r>
          </a:p>
          <a:p>
            <a:r>
              <a:rPr lang="en-US" sz="3600" b="1" dirty="0">
                <a:solidFill>
                  <a:srgbClr val="000000"/>
                </a:solidFill>
              </a:rPr>
              <a:t>Responsible Party for Overpayment</a:t>
            </a:r>
            <a:endParaRPr lang="en-US" sz="36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6E8B6-A902-CC3C-B3B5-1D436AD38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Type of CalWORKs Overpayments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84AA5-CC55-7091-2290-DC2AFA2D6A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9997" y="788276"/>
            <a:ext cx="7524003" cy="5070521"/>
          </a:xfrm>
        </p:spPr>
        <p:txBody>
          <a:bodyPr/>
          <a:lstStyle/>
          <a:p>
            <a:r>
              <a:rPr lang="en-US" dirty="0"/>
              <a:t>Administrative Error.</a:t>
            </a:r>
          </a:p>
          <a:p>
            <a:r>
              <a:rPr lang="en-US" dirty="0"/>
              <a:t>Client cause  error.</a:t>
            </a:r>
          </a:p>
          <a:p>
            <a:r>
              <a:rPr lang="en-US" dirty="0"/>
              <a:t>Intentional Program Violations-IPV (Fraud).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561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F56C5-8930-3660-0C83-B096D00141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-872359"/>
            <a:ext cx="8040687" cy="8771759"/>
          </a:xfrm>
        </p:spPr>
        <p:txBody>
          <a:bodyPr/>
          <a:lstStyle/>
          <a:p>
            <a:pPr fontAlgn="auto"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 properly made a complete report.</a:t>
            </a:r>
          </a:p>
          <a:p>
            <a:pPr fontAlgn="auto"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County incorrectly budgeted reported income.</a:t>
            </a:r>
          </a:p>
          <a:p>
            <a:pPr fontAlgn="auto"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County did not consider reported resources.</a:t>
            </a:r>
          </a:p>
          <a:p>
            <a:pPr fontAlgn="auto"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County failed to removed members of the AU.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FCC925-1B79-66A6-881D-A183125B58BA}"/>
              </a:ext>
            </a:extLst>
          </p:cNvPr>
          <p:cNvSpPr txBox="1"/>
          <p:nvPr/>
        </p:nvSpPr>
        <p:spPr>
          <a:xfrm>
            <a:off x="1339618" y="542835"/>
            <a:ext cx="46698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</a:rPr>
              <a:t>CalWORKs </a:t>
            </a:r>
          </a:p>
          <a:p>
            <a:r>
              <a:rPr lang="en-US" sz="3600" b="1" dirty="0">
                <a:solidFill>
                  <a:srgbClr val="000000"/>
                </a:solidFill>
              </a:rPr>
              <a:t>Administrative Errors</a:t>
            </a:r>
            <a:endParaRPr lang="en-US" sz="36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5962FAB-5459-40BB-F071-B5CB953E8233}"/>
              </a:ext>
            </a:extLst>
          </p:cNvPr>
          <p:cNvSpPr txBox="1"/>
          <p:nvPr/>
        </p:nvSpPr>
        <p:spPr>
          <a:xfrm>
            <a:off x="1145527" y="348344"/>
            <a:ext cx="71064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</a:rPr>
              <a:t>CalWORKs </a:t>
            </a:r>
          </a:p>
          <a:p>
            <a:r>
              <a:rPr lang="en-US" sz="3600" b="1" dirty="0">
                <a:solidFill>
                  <a:srgbClr val="000000"/>
                </a:solidFill>
              </a:rPr>
              <a:t>Excess Property Overpayments</a:t>
            </a:r>
            <a:endParaRPr lang="en-US" sz="3600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955BB4-7733-AC28-9D0F-D5E08CABA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9997" y="1755228"/>
            <a:ext cx="7524003" cy="4103569"/>
          </a:xfrm>
        </p:spPr>
        <p:txBody>
          <a:bodyPr/>
          <a:lstStyle/>
          <a:p>
            <a:r>
              <a:rPr lang="en-US" dirty="0"/>
              <a:t>County determines that property is worth more than the resource limit.</a:t>
            </a:r>
          </a:p>
          <a:p>
            <a:r>
              <a:rPr lang="en-US" dirty="0"/>
              <a:t>County generally uses common property value.</a:t>
            </a:r>
          </a:p>
          <a:p>
            <a:r>
              <a:rPr lang="en-US" dirty="0"/>
              <a:t>Recipient can demonstrate property may be worth less.</a:t>
            </a:r>
          </a:p>
          <a:p>
            <a:r>
              <a:rPr lang="en-US" dirty="0"/>
              <a:t>Property exclusions to resources:</a:t>
            </a:r>
          </a:p>
          <a:p>
            <a:pPr lvl="1"/>
            <a:r>
              <a:rPr lang="en-US" dirty="0"/>
              <a:t>Devices used by disabled member,</a:t>
            </a:r>
          </a:p>
          <a:p>
            <a:pPr lvl="1"/>
            <a:r>
              <a:rPr lang="en-US" dirty="0"/>
              <a:t>Not available to family.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{0667BE2B-9A26-F74E-9CDA-E19376271BAF}tf10001121_mac</Template>
  <TotalTime>2444</TotalTime>
  <Words>1125</Words>
  <Application>Microsoft Macintosh PowerPoint</Application>
  <PresentationFormat>Letter Paper (8.5x11 in)</PresentationFormat>
  <Paragraphs>152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ＭＳ Ｐゴシック</vt:lpstr>
      <vt:lpstr>Arial</vt:lpstr>
      <vt:lpstr>Arial Black</vt:lpstr>
      <vt:lpstr>Calibri</vt:lpstr>
      <vt:lpstr>Century Gothic</vt:lpstr>
      <vt:lpstr>Courier New</vt:lpstr>
      <vt:lpstr>Goudy Old Style</vt:lpstr>
      <vt:lpstr>Wingdings 2</vt:lpstr>
      <vt:lpstr>Quotable</vt:lpstr>
      <vt:lpstr>PowerPoint Presentation</vt:lpstr>
      <vt:lpstr>Overpayments</vt:lpstr>
      <vt:lpstr>PowerPoint Presentation</vt:lpstr>
      <vt:lpstr>PowerPoint Presentation</vt:lpstr>
      <vt:lpstr>PowerPoint Presentation</vt:lpstr>
      <vt:lpstr>PowerPoint Presentation</vt:lpstr>
      <vt:lpstr>Type of CalWORKs Overpayments</vt:lpstr>
      <vt:lpstr>PowerPoint Presentation</vt:lpstr>
      <vt:lpstr>PowerPoint Presentation</vt:lpstr>
      <vt:lpstr>PowerPoint Presentation</vt:lpstr>
      <vt:lpstr>CalWORKs Fraud</vt:lpstr>
      <vt:lpstr>CalWORKs IPV Punishments</vt:lpstr>
      <vt:lpstr>PowerPoint Presentation</vt:lpstr>
      <vt:lpstr>CalFresh Administrative Error </vt:lpstr>
      <vt:lpstr>PowerPoint Presentation</vt:lpstr>
      <vt:lpstr>PowerPoint Presentation</vt:lpstr>
      <vt:lpstr>CalFresh Overissuance Collection Methods</vt:lpstr>
      <vt:lpstr>PowerPoint Presentation</vt:lpstr>
      <vt:lpstr>PowerPoint Presentation</vt:lpstr>
      <vt:lpstr>Note on Collection Agency Actions</vt:lpstr>
      <vt:lpstr>PowerPoint Presentation</vt:lpstr>
    </vt:vector>
  </TitlesOfParts>
  <Company>Coalition of Caliifornia Welfare Rights Organization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CalWORKs and Food Stamp Overpayments  June 9, 2011 Los Angeles, California LAFLA Presentation</dc:title>
  <dc:creator>Kevin Aslanian</dc:creator>
  <cp:lastModifiedBy>David Aslanian</cp:lastModifiedBy>
  <cp:revision>83</cp:revision>
  <cp:lastPrinted>2024-04-10T21:11:26Z</cp:lastPrinted>
  <dcterms:created xsi:type="dcterms:W3CDTF">2011-06-05T05:00:02Z</dcterms:created>
  <dcterms:modified xsi:type="dcterms:W3CDTF">2024-04-11T21:56:59Z</dcterms:modified>
</cp:coreProperties>
</file>