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7"/>
  </p:notesMasterIdLst>
  <p:sldIdLst>
    <p:sldId id="256" r:id="rId2"/>
    <p:sldId id="257" r:id="rId3"/>
    <p:sldId id="280" r:id="rId4"/>
    <p:sldId id="290" r:id="rId5"/>
    <p:sldId id="258" r:id="rId6"/>
    <p:sldId id="260" r:id="rId7"/>
    <p:sldId id="259" r:id="rId8"/>
    <p:sldId id="271" r:id="rId9"/>
    <p:sldId id="291" r:id="rId10"/>
    <p:sldId id="274" r:id="rId11"/>
    <p:sldId id="272" r:id="rId12"/>
    <p:sldId id="292" r:id="rId13"/>
    <p:sldId id="283" r:id="rId14"/>
    <p:sldId id="284" r:id="rId15"/>
    <p:sldId id="285" r:id="rId16"/>
    <p:sldId id="286" r:id="rId17"/>
    <p:sldId id="261" r:id="rId18"/>
    <p:sldId id="294" r:id="rId19"/>
    <p:sldId id="282" r:id="rId20"/>
    <p:sldId id="273" r:id="rId21"/>
    <p:sldId id="270" r:id="rId22"/>
    <p:sldId id="262" r:id="rId23"/>
    <p:sldId id="263" r:id="rId24"/>
    <p:sldId id="295" r:id="rId25"/>
    <p:sldId id="264" r:id="rId26"/>
    <p:sldId id="265" r:id="rId27"/>
    <p:sldId id="266" r:id="rId28"/>
    <p:sldId id="267" r:id="rId29"/>
    <p:sldId id="268" r:id="rId30"/>
    <p:sldId id="269" r:id="rId31"/>
    <p:sldId id="275" r:id="rId32"/>
    <p:sldId id="276" r:id="rId33"/>
    <p:sldId id="287" r:id="rId34"/>
    <p:sldId id="288" r:id="rId35"/>
    <p:sldId id="289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89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8EFD2-0C38-0C45-B40A-942226BA160A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7D2E0-C24D-514C-92D9-FE822363C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67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268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51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5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98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29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65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850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Procedurally, if a subpoena is granted the claimant calling the party as a witness is responsible for getting the witness properly served  SHD will pay a witness fee if the person does appear and testify.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992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522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922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476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878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789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228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906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274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378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8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307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860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34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26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43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44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35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35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7D2E0-C24D-514C-92D9-FE822363C2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65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885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3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0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0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72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79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84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66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7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965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65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8FA30AF-0B17-1F4E-AFB3-D41BC5D1DA1B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86771D7-EC8A-2047-996C-236F386EE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7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cms.dss.ca.gov/acms/page.request.do?page=public.intakeFor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dss.ca.gov/inforesources/cdss-programs/appeals-case-management-system/training-and-suppor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ss.ca.gov/inforesources/appeals-case-management-syste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tlk2014dlm@gmail.com" TargetMode="External"/><Relationship Id="rId2" Type="http://schemas.openxmlformats.org/officeDocument/2006/relationships/hyperlink" Target="mailto:grace.galligher@ccwro.org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ss.ca.gov/inforesources/appeals-case-management-system" TargetMode="External"/><Relationship Id="rId2" Type="http://schemas.openxmlformats.org/officeDocument/2006/relationships/hyperlink" Target="https://www.cdss.ca.gov/Portals/9/Regs/4CFCMAN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3A694C2-50DA-401D-9E8A-3621EBF0C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49185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49667-BD53-534C-964F-0D12C3BDB1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269282"/>
            <a:ext cx="8991600" cy="126476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CDSS State Hearings 101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339D0D-E0A0-BC46-958D-F58283CB1E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5688535"/>
            <a:ext cx="6801612" cy="5361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500" dirty="0">
                <a:latin typeface="Arial" panose="020B0604020202020204" pitchFamily="34" charset="0"/>
                <a:cs typeface="Arial" panose="020B0604020202020204" pitchFamily="34" charset="0"/>
              </a:rPr>
              <a:t>Coalition of California Welfare Rights Organizations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500" dirty="0">
                <a:latin typeface="Arial" panose="020B0604020202020204" pitchFamily="34" charset="0"/>
                <a:cs typeface="Arial" panose="020B0604020202020204" pitchFamily="34" charset="0"/>
              </a:rPr>
              <a:t>Presented by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500" dirty="0">
                <a:latin typeface="Arial" panose="020B0604020202020204" pitchFamily="34" charset="0"/>
                <a:cs typeface="Arial" panose="020B0604020202020204" pitchFamily="34" charset="0"/>
              </a:rPr>
              <a:t>Grace </a:t>
            </a:r>
            <a:r>
              <a:rPr lang="en-US" sz="500" dirty="0" err="1">
                <a:latin typeface="Arial" panose="020B0604020202020204" pitchFamily="34" charset="0"/>
                <a:cs typeface="Arial" panose="020B0604020202020204" pitchFamily="34" charset="0"/>
              </a:rPr>
              <a:t>Galligher</a:t>
            </a: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500" dirty="0">
                <a:latin typeface="Arial" panose="020B0604020202020204" pitchFamily="34" charset="0"/>
                <a:cs typeface="Arial" panose="020B0604020202020204" pitchFamily="34" charset="0"/>
              </a:rPr>
              <a:t>Daphne L. Macklin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3C0AC3F-550D-3ABC-4C93-8F5007FD0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757" y="640078"/>
            <a:ext cx="2492486" cy="33013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425759-E374-813E-212B-DDC84BB1D450}"/>
              </a:ext>
            </a:extLst>
          </p:cNvPr>
          <p:cNvSpPr txBox="1"/>
          <p:nvPr/>
        </p:nvSpPr>
        <p:spPr>
          <a:xfrm>
            <a:off x="367698" y="485587"/>
            <a:ext cx="4482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Presenters: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Grace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Galligher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Directing Attorney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Daphne Macklin, Researcher 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November 29th, 2023 </a:t>
            </a:r>
          </a:p>
        </p:txBody>
      </p:sp>
    </p:spTree>
    <p:extLst>
      <p:ext uri="{BB962C8B-B14F-4D97-AF65-F5344CB8AC3E}">
        <p14:creationId xmlns:p14="http://schemas.microsoft.com/office/powerpoint/2010/main" val="2546119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276215-C06D-0748-92C7-32D73F427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Decision to request hearing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C2AA8-4579-0C41-9753-14F008523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Claimant want an in-person or telephone or on-line hearing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accommodations for disabilities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an interpreter if needed</a:t>
            </a:r>
          </a:p>
          <a:p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07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162922-1565-534A-8F68-BB41A62AB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Expedited Hearings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B8608-3219-6740-A777-F2FDE4D45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 lnSpcReduction="10000"/>
          </a:bodyPr>
          <a:lstStyle/>
          <a:p>
            <a:pPr lvl="2">
              <a:lnSpc>
                <a:spcPct val="90000"/>
              </a:lnSpc>
            </a:pPr>
            <a:endParaRPr lang="en-US" sz="1500" dirty="0">
              <a:solidFill>
                <a:srgbClr val="40404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Claimant may request expedited hearings in certain emergency situations</a:t>
            </a:r>
          </a:p>
          <a:p>
            <a:pPr lvl="4">
              <a:lnSpc>
                <a:spcPct val="90000"/>
              </a:lnSpc>
            </a:pPr>
            <a:r>
              <a:rPr lang="en-US" sz="15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Expedited </a:t>
            </a:r>
            <a:r>
              <a:rPr lang="en-US" sz="1500" dirty="0" err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CalFresh</a:t>
            </a:r>
            <a:endParaRPr lang="en-US" sz="15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lnSpc>
                <a:spcPct val="90000"/>
              </a:lnSpc>
            </a:pPr>
            <a:r>
              <a:rPr lang="en-US" sz="15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Immediate Need CalWORKs</a:t>
            </a:r>
          </a:p>
          <a:p>
            <a:pPr lvl="4">
              <a:lnSpc>
                <a:spcPct val="90000"/>
              </a:lnSpc>
            </a:pPr>
            <a:r>
              <a:rPr lang="en-US" sz="15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Denial of </a:t>
            </a:r>
            <a:r>
              <a:rPr lang="en-US" sz="1500" dirty="0" err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CalWORKS</a:t>
            </a:r>
            <a:r>
              <a:rPr lang="en-US" sz="15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supportive services</a:t>
            </a:r>
          </a:p>
          <a:p>
            <a:pPr lvl="4">
              <a:lnSpc>
                <a:spcPct val="90000"/>
              </a:lnSpc>
            </a:pPr>
            <a:r>
              <a:rPr lang="en-US" sz="15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Denial CalWORKs Homeless Assistance</a:t>
            </a:r>
          </a:p>
          <a:p>
            <a:pPr lvl="4">
              <a:lnSpc>
                <a:spcPct val="90000"/>
              </a:lnSpc>
            </a:pPr>
            <a:r>
              <a:rPr lang="en-US" sz="15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other issue of urgency </a:t>
            </a:r>
          </a:p>
          <a:p>
            <a:pPr lvl="4">
              <a:lnSpc>
                <a:spcPct val="90000"/>
              </a:lnSpc>
            </a:pPr>
            <a:r>
              <a:rPr lang="en-US" sz="15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get at least 10 days written notice of date, time and place of hearing.</a:t>
            </a:r>
          </a:p>
          <a:p>
            <a:pPr lvl="4">
              <a:lnSpc>
                <a:spcPct val="90000"/>
              </a:lnSpc>
            </a:pPr>
            <a:r>
              <a:rPr lang="en-US" sz="1500" i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15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ACL 13-40</a:t>
            </a:r>
          </a:p>
        </p:txBody>
      </p:sp>
    </p:spTree>
    <p:extLst>
      <p:ext uri="{BB962C8B-B14F-4D97-AF65-F5344CB8AC3E}">
        <p14:creationId xmlns:p14="http://schemas.microsoft.com/office/powerpoint/2010/main" val="4116679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162922-1565-534A-8F68-BB41A62AB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Requesting Hearings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B8608-3219-6740-A777-F2FDE4D45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1986455"/>
            <a:ext cx="8779512" cy="3184063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CDSS Appeals Case Management System (ACMS)</a:t>
            </a:r>
          </a:p>
          <a:p>
            <a:pPr marL="228600" lvl="1" indent="0">
              <a:buNone/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https://acms.dss.ca.gov/acms/page.request.do?page=public.intakeForm</a:t>
            </a:r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0">
              <a:buNone/>
            </a:pPr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0">
              <a:buNone/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https://www.cdss.ca.gov/inforesources/cdss-programs/appeals-case-management-system/training-and-support</a:t>
            </a:r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the NA Back 9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 to county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 to SHD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an interpreter if needed</a:t>
            </a:r>
          </a:p>
          <a:p>
            <a:pPr lvl="1"/>
            <a:r>
              <a:rPr lang="en-US" dirty="0">
                <a:solidFill>
                  <a:srgbClr val="404040"/>
                </a:solidFill>
              </a:rPr>
              <a:t>Call  1-800-952-5253 or for hearing impaired use TDD, 1-800-952-8349. </a:t>
            </a:r>
          </a:p>
          <a:p>
            <a:pPr lvl="1"/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711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7A7F8D-08A1-0F44-8E4E-F90973D6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Aid Paid Pending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243CF-CE9B-1147-8E43-AB47D1BA4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1843590"/>
            <a:ext cx="8779512" cy="3326928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Circumstances in which aid will be continued (Aid Paid Pending)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90000"/>
              </a:lnSpc>
            </a:pPr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ALJ upholds county’s action APP must be repaid</a:t>
            </a:r>
          </a:p>
          <a:p>
            <a:pPr lvl="2">
              <a:lnSpc>
                <a:spcPct val="90000"/>
              </a:lnSpc>
            </a:pPr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be Claimant’s decision</a:t>
            </a:r>
          </a:p>
          <a:p>
            <a:pPr lvl="2">
              <a:lnSpc>
                <a:spcPct val="90000"/>
              </a:lnSpc>
            </a:pPr>
            <a:r>
              <a:rPr lang="en-US" sz="1800" i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MPP 22-001(a)(7) and ACIN I-02-14</a:t>
            </a:r>
            <a:endParaRPr lang="en-US" sz="1800" i="1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2" indent="0">
              <a:lnSpc>
                <a:spcPct val="90000"/>
              </a:lnSpc>
              <a:buNone/>
            </a:pPr>
            <a:r>
              <a:rPr lang="en-US" sz="1800" i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</a:p>
          <a:p>
            <a:pPr marL="457200" lvl="2" indent="0">
              <a:lnSpc>
                <a:spcPct val="90000"/>
              </a:lnSpc>
              <a:buNone/>
            </a:pPr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Claimant receives NOA on 9/19/23 stating that the household’s SAR 7 was not timely received and CalWORKs will stop on 10/1/2023</a:t>
            </a:r>
          </a:p>
          <a:p>
            <a:pPr lvl="2">
              <a:lnSpc>
                <a:spcPct val="90000"/>
              </a:lnSpc>
            </a:pPr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 and hearing request must be made before 10/1/2023</a:t>
            </a:r>
            <a:endParaRPr lang="en-US" sz="18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614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9A4F98-BAC4-D14D-8DAE-81EC54081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SHD notices parties of hearing request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AC541-51AB-A545-B977-E2D48E1A0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Notify county issuing NOA of requested hearing.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 case file in ACMS system to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claimant/AR to access case file including claimant’s documents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 County’s SOP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 Claimant’s SOP and documents for hearing</a:t>
            </a:r>
          </a:p>
          <a:p>
            <a:pPr marL="457200" lvl="1" indent="0">
              <a:buNone/>
            </a:pPr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u="sng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https://www.cdss.ca.gov/inforesources/appeals-case-management-system</a:t>
            </a:r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558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485D1B-FF54-3741-B47F-DC8FC4341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SHD Responsibilities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05717-0DF2-AE4C-8348-AC29446A2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Sets time and type for hearing for case  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 written notice of hearing at least 10 days before hearing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 SHD for postponement 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Claimant is entitled to 1 postponement without cause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need postponement because of County SOP</a:t>
            </a:r>
          </a:p>
          <a:p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159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799B92-7AE7-1E4F-9D07-EDBB4D771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County welfare department’s responsibilities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DEA3F-C469-EF4E-81E1-74513C0FE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County assigns specific county representative (CR) for the hearing.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 prepares case for hearing</a:t>
            </a:r>
          </a:p>
          <a:p>
            <a:pPr lvl="1"/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Reviews case file</a:t>
            </a:r>
          </a:p>
          <a:p>
            <a:pPr lvl="1"/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Speaks with worker</a:t>
            </a:r>
          </a:p>
          <a:p>
            <a:pPr lvl="1"/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Talks to Claimant</a:t>
            </a:r>
          </a:p>
          <a:p>
            <a:pPr lvl="1"/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represented, should talk to the Claimant’s AR</a:t>
            </a:r>
          </a:p>
          <a:p>
            <a:pPr marL="457200" lvl="1" indent="0">
              <a:buNone/>
            </a:pPr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406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B4211C-20D1-374A-A526-0C88A1945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 Pre-Hearing Duties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2499D-2F9E-BD42-BAB1-1CE33F8C4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NOA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Gather evidence in support of Claimant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Interview potential witnesses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county’s case file</a:t>
            </a:r>
          </a:p>
          <a:p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541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4D52AC-367C-204F-8B34-AE8DE3E04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Pre hearing motions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1F62B-1478-C64B-A333-D85B91ED3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404040"/>
                </a:solidFill>
              </a:rPr>
              <a:t>Postponements</a:t>
            </a:r>
          </a:p>
          <a:p>
            <a:r>
              <a:rPr lang="en-US">
                <a:solidFill>
                  <a:srgbClr val="404040"/>
                </a:solidFill>
              </a:rPr>
              <a:t>Withdrawal of hearing request</a:t>
            </a:r>
          </a:p>
          <a:p>
            <a:r>
              <a:rPr lang="en-US">
                <a:solidFill>
                  <a:srgbClr val="404040"/>
                </a:solidFill>
              </a:rPr>
              <a:t>Request bifurcation of jurisdictional issues</a:t>
            </a:r>
          </a:p>
          <a:p>
            <a:r>
              <a:rPr lang="en-US">
                <a:solidFill>
                  <a:srgbClr val="404040"/>
                </a:solidFill>
              </a:rPr>
              <a:t>Dismissal for lack of jurisdiction</a:t>
            </a:r>
          </a:p>
          <a:p>
            <a:pPr lvl="1"/>
            <a:r>
              <a:rPr lang="en-US">
                <a:solidFill>
                  <a:srgbClr val="404040"/>
                </a:solidFill>
              </a:rPr>
              <a:t>Automatic grant adjustments</a:t>
            </a:r>
          </a:p>
          <a:p>
            <a:pPr lvl="1"/>
            <a:r>
              <a:rPr lang="en-US">
                <a:solidFill>
                  <a:srgbClr val="404040"/>
                </a:solidFill>
              </a:rPr>
              <a:t>Hearing request raises compliance issue</a:t>
            </a:r>
          </a:p>
        </p:txBody>
      </p:sp>
    </p:spTree>
    <p:extLst>
      <p:ext uri="{BB962C8B-B14F-4D97-AF65-F5344CB8AC3E}">
        <p14:creationId xmlns:p14="http://schemas.microsoft.com/office/powerpoint/2010/main" val="26200898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B4211C-20D1-374A-A526-0C88A1945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Preparing for Hearing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2499D-2F9E-BD42-BAB1-1CE33F8C4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Gather documents you want to present at the hearing</a:t>
            </a:r>
          </a:p>
          <a:p>
            <a:pPr lvl="0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subpoena for any documents you need but cannot get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 outline of opening and closing statements</a:t>
            </a:r>
          </a:p>
          <a:p>
            <a:pPr lvl="1"/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have to change depending on what is presented at hearing</a:t>
            </a:r>
          </a:p>
          <a:p>
            <a:pPr lvl="1"/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Testimony may be different</a:t>
            </a:r>
          </a:p>
          <a:p>
            <a:pPr lvl="1"/>
            <a:r>
              <a:rPr lang="en-US" sz="1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ALJ’s statements/questions </a:t>
            </a:r>
          </a:p>
          <a:p>
            <a:pPr marL="0" indent="0">
              <a:buNone/>
            </a:pPr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210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214E16-0560-3845-8967-5929C19AA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Administrative Fair Hearings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28BF0-C02F-B544-B0D8-31B169A4F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>
              <a:solidFill>
                <a:srgbClr val="404040"/>
              </a:solidFill>
            </a:endParaRP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method Claimant can use to challenge proposed county action (</a:t>
            </a:r>
            <a:r>
              <a:rPr lang="en-US" dirty="0" err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Welf</a:t>
            </a: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&amp; Inst. Code § 10950)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Dissatisfied with any CWD action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County denied benefits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County granted benefits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 of county to act on Claimant’s request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CWD denied opportunity to accept an application</a:t>
            </a:r>
          </a:p>
        </p:txBody>
      </p:sp>
    </p:spTree>
    <p:extLst>
      <p:ext uri="{BB962C8B-B14F-4D97-AF65-F5344CB8AC3E}">
        <p14:creationId xmlns:p14="http://schemas.microsoft.com/office/powerpoint/2010/main" val="1491478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8D9D7B-19B7-E74C-A128-440EFEBD7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Preparing the Case for Hearing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DE249-2F96-9B4D-B3E2-A1CF48EC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lvl="0"/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 to witnesses about coming to the hearing to testify</a:t>
            </a:r>
          </a:p>
          <a:p>
            <a:pPr lvl="0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witness cannot attend the hearing then get written statement </a:t>
            </a:r>
          </a:p>
          <a:p>
            <a:pPr lvl="0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be signed under penalty of perjury</a:t>
            </a:r>
          </a:p>
          <a:p>
            <a:pPr lvl="0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 county statement of position at least 2 business days before hearing</a:t>
            </a:r>
          </a:p>
          <a:p>
            <a:pPr lvl="0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Rework Claimant’s position statement, questions and arguments as needed.</a:t>
            </a:r>
          </a:p>
          <a:p>
            <a:pPr marL="0" lvl="0" indent="0">
              <a:buNone/>
            </a:pPr>
            <a:endParaRPr lang="en-US" dirty="0">
              <a:solidFill>
                <a:srgbClr val="404040"/>
              </a:solidFill>
            </a:endParaRPr>
          </a:p>
          <a:p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578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899952-B768-7044-86BB-EDD74ED9C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Preparing for Hearing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4C199-5276-1B45-BBDB-508D20F06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1843590"/>
            <a:ext cx="8779512" cy="332692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>
              <a:solidFill>
                <a:srgbClr val="404040"/>
              </a:solidFill>
            </a:endParaRP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 direct examination questions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the questions with Claimant and other witnesses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the hearing process with the Claimant and witnesses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 cross-examination questions in outline format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Listen carefully to testimony and amend questions as needed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possible cross-examination questions with Claimant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an answers to a question but do not volunteer information</a:t>
            </a:r>
          </a:p>
          <a:p>
            <a:pPr marL="0" indent="0">
              <a:lnSpc>
                <a:spcPct val="90000"/>
              </a:lnSpc>
              <a:buNone/>
            </a:pPr>
            <a:endParaRPr lang="en-US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955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C66335-FC11-5549-A362-F5EFECBFE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Negotiating with County Representative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03D28-1482-6647-9496-EF986EE83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goal of reaching a formal written Conditional Withdrawal of a CDSS hearing request is a ”win-win” outcome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Stipulated settlements are preferred given because the time, effort and expense of a hearing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settlement may get funds to the Claimant quickly</a:t>
            </a:r>
          </a:p>
          <a:p>
            <a:pPr marL="0" indent="0">
              <a:buNone/>
            </a:pPr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325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E7CB8B-5DBA-6442-9177-0D940DE0F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Hearing Process-Elements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4D516-BD07-8C42-B5F0-41F9C725E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Opening Statement</a:t>
            </a:r>
          </a:p>
          <a:p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Examination</a:t>
            </a:r>
          </a:p>
          <a:p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 Examination</a:t>
            </a:r>
          </a:p>
          <a:p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Closing Statement</a:t>
            </a:r>
          </a:p>
        </p:txBody>
      </p:sp>
    </p:spTree>
    <p:extLst>
      <p:ext uri="{BB962C8B-B14F-4D97-AF65-F5344CB8AC3E}">
        <p14:creationId xmlns:p14="http://schemas.microsoft.com/office/powerpoint/2010/main" val="125268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73AE13-25C6-CC47-97DD-FE0EB1056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ALJ’s duty during hearing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A4AED-AAD7-924E-92C2-51F047D25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</a:rPr>
              <a:t>ALJ takes evidence to ascertain facts and control conduct of the hearing</a:t>
            </a:r>
          </a:p>
          <a:p>
            <a:r>
              <a:rPr lang="en-US" dirty="0">
                <a:solidFill>
                  <a:srgbClr val="404040"/>
                </a:solidFill>
              </a:rPr>
              <a:t>ALJ identifies issues</a:t>
            </a:r>
          </a:p>
          <a:p>
            <a:r>
              <a:rPr lang="en-US" dirty="0">
                <a:solidFill>
                  <a:srgbClr val="404040"/>
                </a:solidFill>
              </a:rPr>
              <a:t>Rules of evidence applicable in judicial proceedings is relaxed</a:t>
            </a:r>
          </a:p>
          <a:p>
            <a:pPr lvl="1"/>
            <a:r>
              <a:rPr lang="en-US" dirty="0">
                <a:solidFill>
                  <a:srgbClr val="404040"/>
                </a:solidFill>
              </a:rPr>
              <a:t>Relevant evidence is admissible</a:t>
            </a:r>
          </a:p>
          <a:p>
            <a:r>
              <a:rPr lang="en-US" dirty="0">
                <a:solidFill>
                  <a:srgbClr val="404040"/>
                </a:solidFill>
              </a:rPr>
              <a:t>ALJ  considers the nature of the evidence in assessing its probative value</a:t>
            </a:r>
          </a:p>
          <a:p>
            <a:r>
              <a:rPr lang="en-US" dirty="0">
                <a:solidFill>
                  <a:srgbClr val="404040"/>
                </a:solidFill>
              </a:rPr>
              <a:t>Weighs Burden of Proof</a:t>
            </a:r>
          </a:p>
          <a:p>
            <a:pPr marL="228600" lvl="1" indent="0">
              <a:buNone/>
            </a:pPr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2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3FC229-216A-7645-93DD-34F141B8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Opening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E0DD6-569E-D841-AEE0-0C20D84FD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Introduce Claimant’s Story</a:t>
            </a:r>
          </a:p>
          <a:p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overstate your position</a:t>
            </a:r>
          </a:p>
        </p:txBody>
      </p:sp>
    </p:spTree>
    <p:extLst>
      <p:ext uri="{BB962C8B-B14F-4D97-AF65-F5344CB8AC3E}">
        <p14:creationId xmlns:p14="http://schemas.microsoft.com/office/powerpoint/2010/main" val="6521330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052273-7B71-4441-9EAA-A6799BFED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Direct Examination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72D0C-9DB8-1843-8592-1F45CB794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party presents case to justify position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County will try to justify proposed action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Claimant to rebut</a:t>
            </a:r>
          </a:p>
          <a:p>
            <a:pPr marL="0" indent="0">
              <a:buNone/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Open ended questions-who, what, when, why, where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lead witness on direct examination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refresh recollection if necessary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documentary evidence not in evidence</a:t>
            </a:r>
          </a:p>
        </p:txBody>
      </p:sp>
    </p:spTree>
    <p:extLst>
      <p:ext uri="{BB962C8B-B14F-4D97-AF65-F5344CB8AC3E}">
        <p14:creationId xmlns:p14="http://schemas.microsoft.com/office/powerpoint/2010/main" val="1691402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CABDED-EE2D-1143-9694-187362E4F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Cross examination</a:t>
            </a:r>
            <a:r>
              <a:rPr lang="en-US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523EC-6A5E-E446-BF5A-443911FF9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Occurs after each party completes direct testimony 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asking leading questions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Never ask a question for which you do not know the answer</a:t>
            </a:r>
          </a:p>
        </p:txBody>
      </p:sp>
    </p:spTree>
    <p:extLst>
      <p:ext uri="{BB962C8B-B14F-4D97-AF65-F5344CB8AC3E}">
        <p14:creationId xmlns:p14="http://schemas.microsoft.com/office/powerpoint/2010/main" val="10905284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7EBEA4-6A3A-6E4B-B7F3-193317D38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Impeachment	</a:t>
            </a: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85DDE-0EA6-B241-9B0C-70DB27733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 inconsistent statements</a:t>
            </a: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 foundation</a:t>
            </a: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previous statement to impeach testimony</a:t>
            </a: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Perception</a:t>
            </a:r>
          </a:p>
          <a:p>
            <a:pPr lvl="3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 knowledge based on ability to see or hear</a:t>
            </a: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Bias</a:t>
            </a:r>
          </a:p>
          <a:p>
            <a:endParaRPr lang="en-US">
              <a:solidFill>
                <a:srgbClr val="404040"/>
              </a:solidFill>
            </a:endParaRPr>
          </a:p>
          <a:p>
            <a:pPr marL="457200" lvl="1" indent="0">
              <a:buNone/>
            </a:pPr>
            <a:endParaRPr lang="en-US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1585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ADC5EB-3A74-B942-808F-9EFBFB385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br>
              <a:rPr lang="en-US" dirty="0"/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Redirect - Optional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6AAE0-AE54-9348-AA3E-6564451A4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Opportunity to clarify testimony</a:t>
            </a:r>
          </a:p>
          <a:p>
            <a:pPr lvl="1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when witnesses’ testimony is unclear or misleading</a:t>
            </a:r>
          </a:p>
          <a:p>
            <a:pPr lvl="1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Clarify why the prior testimony was misleading</a:t>
            </a:r>
          </a:p>
        </p:txBody>
      </p:sp>
    </p:spTree>
    <p:extLst>
      <p:ext uri="{BB962C8B-B14F-4D97-AF65-F5344CB8AC3E}">
        <p14:creationId xmlns:p14="http://schemas.microsoft.com/office/powerpoint/2010/main" val="3373840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214E16-0560-3845-8967-5929C19AA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Administrative Fair Hearings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28BF0-C02F-B544-B0D8-31B169A4F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participants to Hearing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Claimant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Claimant’s Authorized Representative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County Representative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Witnesses, if any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Law Judge</a:t>
            </a:r>
          </a:p>
        </p:txBody>
      </p:sp>
    </p:spTree>
    <p:extLst>
      <p:ext uri="{BB962C8B-B14F-4D97-AF65-F5344CB8AC3E}">
        <p14:creationId xmlns:p14="http://schemas.microsoft.com/office/powerpoint/2010/main" val="17637197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306F7-75FA-7841-B239-42CE33E97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Closing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00F00-C49C-224E-BD4B-CE29952D2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404040"/>
                </a:solidFill>
              </a:rPr>
              <a:t>Brief statement to support claimant’s case</a:t>
            </a:r>
          </a:p>
          <a:p>
            <a:r>
              <a:rPr lang="en-US">
                <a:solidFill>
                  <a:srgbClr val="404040"/>
                </a:solidFill>
              </a:rPr>
              <a:t>Emphasize facts based on testimony and evidence</a:t>
            </a:r>
          </a:p>
          <a:p>
            <a:r>
              <a:rPr lang="en-US">
                <a:solidFill>
                  <a:srgbClr val="404040"/>
                </a:solidFill>
              </a:rPr>
              <a:t>Emphasize legal arguments to support claimant’s position</a:t>
            </a:r>
          </a:p>
          <a:p>
            <a:pPr marL="0" indent="0">
              <a:buNone/>
            </a:pPr>
            <a:endParaRPr lang="en-US">
              <a:solidFill>
                <a:srgbClr val="404040"/>
              </a:solidFill>
            </a:endParaRPr>
          </a:p>
          <a:p>
            <a:endParaRPr lang="en-US">
              <a:solidFill>
                <a:srgbClr val="404040"/>
              </a:solidFill>
            </a:endParaRPr>
          </a:p>
          <a:p>
            <a:endParaRPr lang="en-US">
              <a:solidFill>
                <a:srgbClr val="404040"/>
              </a:solidFill>
            </a:endParaRPr>
          </a:p>
          <a:p>
            <a:endParaRPr lang="en-US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2381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69E6AD-017B-5B48-B32B-7F7B885E4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Basis of ALJ’s Decision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A8CE2-F0D5-5349-8DEC-3BE5FAC8B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404040"/>
              </a:solidFill>
            </a:endParaRPr>
          </a:p>
          <a:p>
            <a:r>
              <a:rPr lang="en-US" dirty="0">
                <a:solidFill>
                  <a:srgbClr val="404040"/>
                </a:solidFill>
              </a:rPr>
              <a:t>Decision based only on evidence presented at the hearing</a:t>
            </a:r>
          </a:p>
          <a:p>
            <a:pPr lvl="1"/>
            <a:r>
              <a:rPr lang="en-US" dirty="0">
                <a:solidFill>
                  <a:srgbClr val="404040"/>
                </a:solidFill>
              </a:rPr>
              <a:t>Oral testimony  and arguments presented during  hearing </a:t>
            </a:r>
          </a:p>
          <a:p>
            <a:pPr lvl="1"/>
            <a:r>
              <a:rPr lang="en-US" dirty="0">
                <a:solidFill>
                  <a:srgbClr val="404040"/>
                </a:solidFill>
              </a:rPr>
              <a:t>Written argument and exhibits submitted to judge</a:t>
            </a:r>
          </a:p>
          <a:p>
            <a:pPr lvl="1"/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118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410037-8FEB-C14E-9669-56D027FFB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Decision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76839-C251-CC46-ACC4-3B1922AB2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1"/>
            <a:ext cx="8779512" cy="3047993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90 days from date of hearing request unless claimant waives time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Monetary penalty if decision is late and claimant wins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be written and mailed to claimant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only be based on the evidence presented at the hearing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give findings, conclusions and explain why findings lead to the conclusion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decide all material issues raised at the hearing 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request re-hearing within 30 days of hearing decision 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year deadline from date of decision to file review as a Petition for Writ of Administrative Mandamus in Superior Court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817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856AE-244B-71B2-FE9F-954FB6636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69282"/>
            <a:ext cx="8991600" cy="126476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200">
                <a:solidFill>
                  <a:srgbClr val="262626"/>
                </a:solidFill>
              </a:rPr>
              <a:t>Question and answer session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798C77-D8F3-45A7-AFCA-17447536F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15865" y="640555"/>
            <a:ext cx="3760270" cy="33120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47F1C13-DA1C-434E-BA34-7E431CCF00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1500" y="806112"/>
            <a:ext cx="3429000" cy="29809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Questions with solid fill">
            <a:extLst>
              <a:ext uri="{FF2B5EF4-FFF2-40B4-BE49-F238E27FC236}">
                <a16:creationId xmlns:a16="http://schemas.microsoft.com/office/drawing/2014/main" id="{AAC5E5E5-C2A2-28B2-FC7A-F8518C6327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70120" y="970704"/>
            <a:ext cx="2651760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9760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9E3FC7-A81C-1137-A4BA-37FA1B426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Thank you for attending.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9B336-5635-9E7D-7108-68C4E0D91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404040"/>
                </a:solidFill>
              </a:rPr>
              <a:t>Please help us better our service to you by completing the survey at the end of this training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404040"/>
                </a:solidFill>
              </a:rPr>
              <a:t>Any questions? Email us at </a:t>
            </a:r>
            <a:r>
              <a:rPr lang="en-US" sz="2800" dirty="0">
                <a:solidFill>
                  <a:srgbClr val="404040"/>
                </a:solidFill>
                <a:hlinkClick r:id="rId2"/>
              </a:rPr>
              <a:t>grace.galligher@ccwro.org</a:t>
            </a:r>
            <a:r>
              <a:rPr lang="en-US" sz="2800" dirty="0">
                <a:solidFill>
                  <a:srgbClr val="404040"/>
                </a:solidFill>
              </a:rPr>
              <a:t> and </a:t>
            </a:r>
            <a:r>
              <a:rPr lang="en-US" sz="2800" dirty="0">
                <a:solidFill>
                  <a:srgbClr val="404040"/>
                </a:solidFill>
                <a:hlinkClick r:id="rId3"/>
              </a:rPr>
              <a:t>tlk2014dlm@gmail.com</a:t>
            </a:r>
            <a:r>
              <a:rPr lang="en-US" sz="2800" dirty="0">
                <a:solidFill>
                  <a:srgbClr val="40404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314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2B12E4-CA6B-8AF7-28AB-FDC30C7C8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r>
              <a:rPr lang="en-US" b="0" i="0" dirty="0">
                <a:effectLst/>
                <a:latin typeface="Arial" panose="020B0604020202020204" pitchFamily="34" charset="0"/>
              </a:rPr>
              <a:t> </a:t>
            </a:r>
            <a:br>
              <a:rPr lang="en-US" b="0" i="0" dirty="0">
                <a:effectLst/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187A6-EC36-8395-C27A-AD2B1AB66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7132" y="1656138"/>
            <a:ext cx="9692640" cy="3953706"/>
          </a:xfrm>
        </p:spPr>
        <p:txBody>
          <a:bodyPr>
            <a:normAutofit fontScale="70000" lnSpcReduction="20000"/>
          </a:bodyPr>
          <a:lstStyle/>
          <a:p>
            <a:pPr marL="0" indent="0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general reference materials for this presentation are from California Dept. of Social Services Manual of Policies and Procedures (hereinafter “CDSS MPP”)  Div. 22-000 at</a:t>
            </a:r>
            <a:r>
              <a:rPr lang="en-US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https://www.cdss.ca.gov/Portals/9/Regs/4CFCMAN.pdf</a:t>
            </a:r>
            <a:r>
              <a:rPr lang="en-US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 (date </a:t>
            </a:r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</a:rPr>
              <a:t>of access</a:t>
            </a:r>
            <a:r>
              <a:rPr lang="en-US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10/20/22)</a:t>
            </a:r>
          </a:p>
          <a:p>
            <a:pPr marL="0" indent="0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Specifically referenced are the following authorities:</a:t>
            </a:r>
            <a:endParaRPr lang="en-US" sz="210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CDSS MPP Sec. 22-001(1)(l) &amp; Sec.  22-001(a)(7)</a:t>
            </a:r>
          </a:p>
          <a:p>
            <a:pPr marL="0" indent="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All County Letter (ACL) 13–40 &amp; 14-88</a:t>
            </a:r>
          </a:p>
          <a:p>
            <a:pPr marL="0" indent="0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All County Information Notice (ACIN)  1-02-14</a:t>
            </a:r>
            <a:endParaRPr lang="en-US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Also referenced is the link as to the CDSS ACMS calendaring system for SHD hearings at </a:t>
            </a:r>
            <a:r>
              <a:rPr lang="en-US" sz="210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https://www.cdss.ca.gov/inforesources/appeals-case-management-system</a:t>
            </a:r>
            <a:r>
              <a:rPr lang="en-US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(date of access 10/20/22)</a:t>
            </a:r>
            <a:endParaRPr lang="en-US" sz="210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440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01536D-A16A-2545-B126-FC9E03EB9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FACTORS IN DECIDING TO REPRESENT CLIENT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D2CB7-A625-2348-A02D-BAD4A82AD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1975945"/>
            <a:ext cx="8779512" cy="319457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Interview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Combative client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Credibility of Claimant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Willingness to fabricate evidence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notice of action and other documents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 of case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client want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goal(s) consistent with potential resolution</a:t>
            </a:r>
          </a:p>
          <a:p>
            <a:pPr lvl="1">
              <a:lnSpc>
                <a:spcPct val="90000"/>
              </a:lnSpc>
            </a:pPr>
            <a:endParaRPr lang="en-US" sz="14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40404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5361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FA80E6-00E9-DF41-B903-AE019DD84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EVALUATING THE CASE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945CC-5953-224A-98E7-47BC225FF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Notice of Action (NOA) is starting point for review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Documents May Be in </a:t>
            </a:r>
            <a:r>
              <a:rPr lang="en-US" dirty="0" err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BenefitsCal</a:t>
            </a:r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Determine if Proposed Action is factually correct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Action is legally correct</a:t>
            </a:r>
          </a:p>
          <a:p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CAVEAT: Unusual circumstances when no right to a hearing</a:t>
            </a:r>
          </a:p>
          <a:p>
            <a:endParaRPr lang="en-US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rgbClr val="404040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404040"/>
              </a:solidFill>
            </a:endParaRPr>
          </a:p>
          <a:p>
            <a:pPr lvl="1"/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484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15EE86-EF08-A347-94A9-7F0CB5CF0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Timelines for requesting administrative hearing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218CE-6D1B-9142-904C-40DD6A45F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rule </a:t>
            </a:r>
            <a:r>
              <a:rPr lang="en-US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 days </a:t>
            </a: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date on adequate NOA</a:t>
            </a:r>
          </a:p>
          <a:p>
            <a:r>
              <a:rPr lang="en-US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 days </a:t>
            </a: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good cause for any delay</a:t>
            </a:r>
          </a:p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NOA is not </a:t>
            </a:r>
            <a:r>
              <a:rPr lang="en-US" b="1" i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adequate </a:t>
            </a:r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a hearing may be requested at any time</a:t>
            </a:r>
          </a:p>
        </p:txBody>
      </p:sp>
    </p:spTree>
    <p:extLst>
      <p:ext uri="{BB962C8B-B14F-4D97-AF65-F5344CB8AC3E}">
        <p14:creationId xmlns:p14="http://schemas.microsoft.com/office/powerpoint/2010/main" val="3807433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A164AD-52F2-0D4C-9D8A-EF9BCEB3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Adequate Notice of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05470-5101-B541-98FF-38D447761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of Adequate NOA  (MPP§ 22-001(l)(1))</a:t>
            </a:r>
          </a:p>
          <a:p>
            <a:pPr marL="457200" lvl="1" indent="0">
              <a:buNone/>
            </a:pPr>
            <a:endParaRPr lang="en-US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action must be in writing</a:t>
            </a: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Informs the claimant of action county intends to take</a:t>
            </a: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 for the intended action</a:t>
            </a: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regulations supporting proposed action</a:t>
            </a:r>
          </a:p>
          <a:p>
            <a:pPr lvl="2"/>
            <a:r>
              <a:rPr lang="en-US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Advised claimant of right to state administrative hearing</a:t>
            </a:r>
          </a:p>
          <a:p>
            <a:pPr marL="914400" lvl="2" indent="0">
              <a:buNone/>
            </a:pPr>
            <a:endParaRPr lang="en-US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72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F7BC23-7CA9-AD4D-83B3-4041FF8C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Adequate Notice of Action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07AC3-184B-9E4C-83F0-31285D26B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NOA must state what verification or information is missing </a:t>
            </a:r>
          </a:p>
          <a:p>
            <a:pPr lvl="0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state county duty to assist in obtaining verification (ACL 14-88)  </a:t>
            </a:r>
          </a:p>
          <a:p>
            <a:pPr lvl="0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give notice in client’s primary language if CDSS has translated the notice into that language.  (MPP§§  21-115.2; 22-001(l)(1))</a:t>
            </a:r>
          </a:p>
          <a:p>
            <a:pPr marL="0" indent="0">
              <a:buNone/>
            </a:pPr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401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276215-C06D-0748-92C7-32D73F427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SHOULD A HEARING BE REQUESTED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C2AA8-4579-0C41-9753-14F008523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2291262"/>
            <a:ext cx="8779512" cy="2879256"/>
          </a:xfrm>
        </p:spPr>
        <p:txBody>
          <a:bodyPr>
            <a:normAutofit/>
          </a:bodyPr>
          <a:lstStyle/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Issue(s) relates to a criminal prosecution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Claimant testimony required for hearing, testimony can be used in criminal prosecution</a:t>
            </a:r>
          </a:p>
          <a:p>
            <a:pPr lvl="1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criminal prosecution in progress, talk to criminal defense attorney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Mitigation if request administrative hearing</a:t>
            </a:r>
          </a:p>
          <a:p>
            <a:pPr lvl="2"/>
            <a:r>
              <a:rPr lang="en-US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error </a:t>
            </a:r>
          </a:p>
          <a:p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84736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{15A4481A-3834-B942-8C3F-618F793D5504}tf10001120</Template>
  <TotalTime>11462</TotalTime>
  <Words>1570</Words>
  <Application>Microsoft Macintosh PowerPoint</Application>
  <PresentationFormat>Widescreen</PresentationFormat>
  <Paragraphs>262</Paragraphs>
  <Slides>35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Gill Sans MT</vt:lpstr>
      <vt:lpstr>Parcel</vt:lpstr>
      <vt:lpstr>CDSS State Hearings 101</vt:lpstr>
      <vt:lpstr>Administrative Fair Hearings</vt:lpstr>
      <vt:lpstr>Administrative Fair Hearings</vt:lpstr>
      <vt:lpstr>FACTORS IN DECIDING TO REPRESENT CLIENT</vt:lpstr>
      <vt:lpstr>EVALUATING THE CASE </vt:lpstr>
      <vt:lpstr>Timelines for requesting administrative hearing</vt:lpstr>
      <vt:lpstr>Adequate Notice of Action</vt:lpstr>
      <vt:lpstr>Adequate Notice of Action (continued)</vt:lpstr>
      <vt:lpstr>SHOULD A HEARING BE REQUESTED</vt:lpstr>
      <vt:lpstr>Decision to request hearing</vt:lpstr>
      <vt:lpstr>Expedited Hearings</vt:lpstr>
      <vt:lpstr>Requesting Hearings</vt:lpstr>
      <vt:lpstr>Aid Paid Pending</vt:lpstr>
      <vt:lpstr>SHD notices parties of hearing request</vt:lpstr>
      <vt:lpstr>SHD Responsibilities</vt:lpstr>
      <vt:lpstr>County welfare department’s responsibilities</vt:lpstr>
      <vt:lpstr>AR Pre-Hearing Duties</vt:lpstr>
      <vt:lpstr>Pre hearing motions</vt:lpstr>
      <vt:lpstr>Preparing for Hearing</vt:lpstr>
      <vt:lpstr>Preparing the Case for Hearing (continued)</vt:lpstr>
      <vt:lpstr>Preparing for Hearing (Continued)</vt:lpstr>
      <vt:lpstr>Negotiating with County Representative</vt:lpstr>
      <vt:lpstr>Hearing Process-Elements</vt:lpstr>
      <vt:lpstr>ALJ’s duty during hearing</vt:lpstr>
      <vt:lpstr>Opening Statement</vt:lpstr>
      <vt:lpstr>Direct Examination</vt:lpstr>
      <vt:lpstr>Cross examination </vt:lpstr>
      <vt:lpstr> Impeachment   </vt:lpstr>
      <vt:lpstr> Redirect - Optional</vt:lpstr>
      <vt:lpstr>Closing Statement</vt:lpstr>
      <vt:lpstr>Basis of ALJ’s Decision </vt:lpstr>
      <vt:lpstr>Decision</vt:lpstr>
      <vt:lpstr>Question and answer session</vt:lpstr>
      <vt:lpstr>Thank you for attending. </vt:lpstr>
      <vt:lpstr>References 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CDSS State Hearings 101</dc:title>
  <dc:creator>Microsoft Office User</dc:creator>
  <cp:lastModifiedBy>David Aslanian</cp:lastModifiedBy>
  <cp:revision>73</cp:revision>
  <cp:lastPrinted>2022-10-13T19:50:17Z</cp:lastPrinted>
  <dcterms:created xsi:type="dcterms:W3CDTF">2022-10-03T17:37:09Z</dcterms:created>
  <dcterms:modified xsi:type="dcterms:W3CDTF">2023-11-29T18:29:03Z</dcterms:modified>
</cp:coreProperties>
</file>