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sldIdLst>
    <p:sldId id="256" r:id="rId2"/>
    <p:sldId id="276" r:id="rId3"/>
    <p:sldId id="277" r:id="rId4"/>
    <p:sldId id="257" r:id="rId5"/>
    <p:sldId id="274" r:id="rId6"/>
    <p:sldId id="258" r:id="rId7"/>
    <p:sldId id="259" r:id="rId8"/>
    <p:sldId id="260" r:id="rId9"/>
    <p:sldId id="261" r:id="rId10"/>
    <p:sldId id="262" r:id="rId11"/>
    <p:sldId id="263" r:id="rId12"/>
    <p:sldId id="264" r:id="rId13"/>
    <p:sldId id="273" r:id="rId14"/>
    <p:sldId id="265" r:id="rId15"/>
    <p:sldId id="266" r:id="rId16"/>
    <p:sldId id="267" r:id="rId17"/>
    <p:sldId id="268" r:id="rId18"/>
    <p:sldId id="269" r:id="rId19"/>
    <p:sldId id="271" r:id="rId20"/>
    <p:sldId id="272" r:id="rId21"/>
    <p:sldId id="270"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10"/>
    <p:restoredTop sz="96327"/>
  </p:normalViewPr>
  <p:slideViewPr>
    <p:cSldViewPr snapToGrid="0" snapToObjects="1">
      <p:cViewPr varScale="1">
        <p:scale>
          <a:sx n="105" d="100"/>
          <a:sy n="105" d="100"/>
        </p:scale>
        <p:origin x="45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297688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960405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80322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9/7/22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32700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838774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727692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156711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31471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53814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193497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9/7/22</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617350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9/7/22</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19664694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evin.Aslanian@ccwro.or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mailto:Damien.ladd@dss.ca.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88933B-CFB2-4662-9CA9-2C1E08385B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909EEE1-52DB-4A86-AFCE-CCE904184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2"/>
            <a:ext cx="12192000" cy="6857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02BF9F-4D34-4844-96D5-F2BF143981C4}"/>
              </a:ext>
            </a:extLst>
          </p:cNvPr>
          <p:cNvSpPr>
            <a:spLocks noGrp="1"/>
          </p:cNvSpPr>
          <p:nvPr>
            <p:ph type="ctrTitle"/>
          </p:nvPr>
        </p:nvSpPr>
        <p:spPr>
          <a:xfrm>
            <a:off x="4457493" y="0"/>
            <a:ext cx="7734506" cy="6858000"/>
          </a:xfrm>
          <a:solidFill>
            <a:schemeClr val="accent2">
              <a:lumMod val="20000"/>
              <a:lumOff val="80000"/>
            </a:schemeClr>
          </a:solidFill>
        </p:spPr>
        <p:txBody>
          <a:bodyPr>
            <a:normAutofit fontScale="90000"/>
          </a:bodyPr>
          <a:lstStyle/>
          <a:p>
            <a:r>
              <a:rPr lang="en-US" dirty="0">
                <a:solidFill>
                  <a:srgbClr val="FFFFFF"/>
                </a:solidFill>
              </a:rPr>
              <a:t>SB 232</a:t>
            </a:r>
            <a:br>
              <a:rPr lang="en-US" dirty="0">
                <a:solidFill>
                  <a:srgbClr val="FFFFFF"/>
                </a:solidFill>
              </a:rPr>
            </a:br>
            <a:br>
              <a:rPr lang="en-US" dirty="0">
                <a:solidFill>
                  <a:srgbClr val="FFFFFF"/>
                </a:solidFill>
              </a:rPr>
            </a:br>
            <a:br>
              <a:rPr lang="en-US" dirty="0">
                <a:solidFill>
                  <a:srgbClr val="FFFFFF"/>
                </a:solidFill>
              </a:rPr>
            </a:br>
            <a:r>
              <a:rPr lang="en-US" dirty="0">
                <a:solidFill>
                  <a:srgbClr val="FFFFFF"/>
                </a:solidFill>
              </a:rPr>
              <a:t>\</a:t>
            </a: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r>
              <a:rPr lang="en-US" b="1" i="0" dirty="0">
                <a:solidFill>
                  <a:schemeClr val="tx1"/>
                </a:solidFill>
                <a:latin typeface="Abadi" panose="020B0604020104020204" pitchFamily="34" charset="0"/>
                <a:cs typeface="Arial Black" panose="020B0604020202020204" pitchFamily="34" charset="0"/>
              </a:rPr>
              <a:t>CalWORKs </a:t>
            </a:r>
            <a:r>
              <a:rPr lang="en-US" b="1" i="0" dirty="0" err="1">
                <a:solidFill>
                  <a:schemeClr val="tx1"/>
                </a:solidFill>
                <a:latin typeface="Abadi" panose="020B0604020104020204" pitchFamily="34" charset="0"/>
                <a:cs typeface="Arial Black" panose="020B0604020202020204" pitchFamily="34" charset="0"/>
              </a:rPr>
              <a:t>WtW</a:t>
            </a:r>
            <a:r>
              <a:rPr lang="en-US" b="1" i="0" dirty="0">
                <a:solidFill>
                  <a:schemeClr val="tx1"/>
                </a:solidFill>
                <a:latin typeface="Abadi" panose="020B0604020104020204" pitchFamily="34" charset="0"/>
                <a:cs typeface="Arial Black" panose="020B0604020202020204" pitchFamily="34" charset="0"/>
              </a:rPr>
              <a:t> </a:t>
            </a:r>
            <a:br>
              <a:rPr lang="en-US" b="1" i="0" dirty="0">
                <a:solidFill>
                  <a:schemeClr val="tx1"/>
                </a:solidFill>
                <a:latin typeface="Abadi" panose="020B0604020104020204" pitchFamily="34" charset="0"/>
                <a:cs typeface="Arial Black" panose="020B0604020202020204" pitchFamily="34" charset="0"/>
              </a:rPr>
            </a:br>
            <a:r>
              <a:rPr lang="en-US" b="1" i="0" dirty="0">
                <a:solidFill>
                  <a:schemeClr val="tx1"/>
                </a:solidFill>
                <a:latin typeface="Abadi" panose="020B0604020104020204" pitchFamily="34" charset="0"/>
                <a:cs typeface="Arial Black" panose="020B0604020202020204" pitchFamily="34" charset="0"/>
              </a:rPr>
              <a:t>student </a:t>
            </a:r>
            <a:br>
              <a:rPr lang="en-US" b="1" i="0" dirty="0">
                <a:solidFill>
                  <a:schemeClr val="tx1"/>
                </a:solidFill>
                <a:latin typeface="Abadi" panose="020B0604020104020204" pitchFamily="34" charset="0"/>
                <a:cs typeface="Arial Black" panose="020B0604020202020204" pitchFamily="34" charset="0"/>
              </a:rPr>
            </a:br>
            <a:r>
              <a:rPr lang="en-US" b="1" i="0" dirty="0">
                <a:solidFill>
                  <a:schemeClr val="tx1"/>
                </a:solidFill>
                <a:latin typeface="Abadi" panose="020B0604020104020204" pitchFamily="34" charset="0"/>
                <a:cs typeface="Arial Black" panose="020B0604020202020204" pitchFamily="34" charset="0"/>
              </a:rPr>
              <a:t>Bill</a:t>
            </a:r>
            <a:br>
              <a:rPr lang="en-US" dirty="0">
                <a:solidFill>
                  <a:schemeClr val="tx1"/>
                </a:solidFill>
                <a:latin typeface="Abadi" panose="020B0604020104020204" pitchFamily="34" charset="0"/>
                <a:cs typeface="Arial" panose="020B0604020202020204" pitchFamily="34" charset="0"/>
              </a:rPr>
            </a:br>
            <a:r>
              <a:rPr lang="en-US" sz="4900" dirty="0">
                <a:solidFill>
                  <a:schemeClr val="tx1"/>
                </a:solidFill>
                <a:latin typeface="Abadi" panose="020B0604020104020204" pitchFamily="34" charset="0"/>
                <a:cs typeface="Arial" panose="020B0604020202020204" pitchFamily="34" charset="0"/>
              </a:rPr>
              <a:t>SB 1232 (Glazer)</a:t>
            </a:r>
            <a:br>
              <a:rPr lang="en-US" sz="4900" dirty="0">
                <a:solidFill>
                  <a:schemeClr val="tx1"/>
                </a:solidFill>
                <a:latin typeface="Abadi" panose="020B0604020104020204" pitchFamily="34" charset="0"/>
                <a:cs typeface="Arial" panose="020B0604020202020204" pitchFamily="34" charset="0"/>
              </a:rPr>
            </a:br>
            <a:r>
              <a:rPr lang="en-US" sz="4900" dirty="0">
                <a:solidFill>
                  <a:schemeClr val="tx1"/>
                </a:solidFill>
                <a:latin typeface="Abadi" panose="020B0604020104020204" pitchFamily="34" charset="0"/>
                <a:cs typeface="Arial" panose="020B0604020202020204" pitchFamily="34" charset="0"/>
              </a:rPr>
              <a:t>Chapter 366 </a:t>
            </a:r>
            <a:br>
              <a:rPr lang="en-US" sz="4900" dirty="0">
                <a:solidFill>
                  <a:schemeClr val="tx1"/>
                </a:solidFill>
                <a:latin typeface="Abadi" panose="020B0604020104020204" pitchFamily="34" charset="0"/>
                <a:cs typeface="Arial" panose="020B0604020202020204" pitchFamily="34" charset="0"/>
              </a:rPr>
            </a:br>
            <a:r>
              <a:rPr lang="en-US" sz="4900" dirty="0">
                <a:solidFill>
                  <a:schemeClr val="tx1"/>
                </a:solidFill>
                <a:latin typeface="Abadi" panose="020B0604020104020204" pitchFamily="34" charset="0"/>
                <a:cs typeface="Arial" panose="020B0604020202020204" pitchFamily="34" charset="0"/>
              </a:rPr>
              <a:t>   Statutes of 2020 </a:t>
            </a:r>
            <a:br>
              <a:rPr lang="en-US" dirty="0">
                <a:latin typeface="Abadi" panose="020B0604020104020204" pitchFamily="34" charset="0"/>
              </a:rPr>
            </a:br>
            <a:endParaRPr lang="en-US" dirty="0">
              <a:latin typeface="Abadi" panose="020B0604020104020204" pitchFamily="34" charset="0"/>
            </a:endParaRPr>
          </a:p>
        </p:txBody>
      </p:sp>
      <p:pic>
        <p:nvPicPr>
          <p:cNvPr id="4" name="Picture 3">
            <a:extLst>
              <a:ext uri="{FF2B5EF4-FFF2-40B4-BE49-F238E27FC236}">
                <a16:creationId xmlns:a16="http://schemas.microsoft.com/office/drawing/2014/main" id="{9C9B9146-4743-4A30-B98A-E77F29DA84E2}"/>
              </a:ext>
            </a:extLst>
          </p:cNvPr>
          <p:cNvPicPr>
            <a:picLocks noChangeAspect="1"/>
          </p:cNvPicPr>
          <p:nvPr/>
        </p:nvPicPr>
        <p:blipFill rotWithShape="1">
          <a:blip r:embed="rId2"/>
          <a:srcRect l="25352" r="27818" b="-1"/>
          <a:stretch/>
        </p:blipFill>
        <p:spPr>
          <a:xfrm>
            <a:off x="-576916" y="651"/>
            <a:ext cx="4811317" cy="6857988"/>
          </a:xfrm>
          <a:custGeom>
            <a:avLst/>
            <a:gdLst/>
            <a:ahLst/>
            <a:cxnLst/>
            <a:rect l="l" t="t" r="r" b="b"/>
            <a:pathLst>
              <a:path w="4811317" h="6857998">
                <a:moveTo>
                  <a:pt x="0" y="0"/>
                </a:moveTo>
                <a:lnTo>
                  <a:pt x="4811317" y="0"/>
                </a:lnTo>
                <a:lnTo>
                  <a:pt x="2712446" y="6857998"/>
                </a:lnTo>
                <a:lnTo>
                  <a:pt x="0" y="6857998"/>
                </a:lnTo>
                <a:close/>
              </a:path>
            </a:pathLst>
          </a:custGeom>
        </p:spPr>
      </p:pic>
      <p:cxnSp>
        <p:nvCxnSpPr>
          <p:cNvPr id="13" name="Straight Connector 12">
            <a:extLst>
              <a:ext uri="{FF2B5EF4-FFF2-40B4-BE49-F238E27FC236}">
                <a16:creationId xmlns:a16="http://schemas.microsoft.com/office/drawing/2014/main" id="{326FE4BA-3BD1-4AB3-A3EB-39FF16D964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418764" y="0"/>
            <a:ext cx="815637" cy="685734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D85EF3-E980-4EF9-BF91-C0540D302A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a:endCxn id="15" idx="2"/>
          </p:cNvCxnSpPr>
          <p:nvPr>
            <p:extLst>
              <p:ext uri="{386F3935-93C4-4BCD-93E2-E3B085C9AB24}">
                <p16:designElem xmlns:p16="http://schemas.microsoft.com/office/powerpoint/2015/main" val="1"/>
              </p:ext>
            </p:extLst>
          </p:nvPr>
        </p:nvCxnSpPr>
        <p:spPr>
          <a:xfrm>
            <a:off x="0" y="5468380"/>
            <a:ext cx="6096000" cy="138961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BBDC72AD-8308-614E-B1B9-E4B2A30DB896}"/>
              </a:ext>
            </a:extLst>
          </p:cNvPr>
          <p:cNvSpPr/>
          <p:nvPr/>
        </p:nvSpPr>
        <p:spPr>
          <a:xfrm>
            <a:off x="4457493" y="-55275"/>
            <a:ext cx="6985808" cy="1200329"/>
          </a:xfrm>
          <a:prstGeom prst="rect">
            <a:avLst/>
          </a:prstGeom>
          <a:solidFill>
            <a:schemeClr val="accent1">
              <a:lumMod val="20000"/>
              <a:lumOff val="80000"/>
            </a:schemeClr>
          </a:solidFill>
        </p:spPr>
        <p:txBody>
          <a:bodyPr wrap="square">
            <a:spAutoFit/>
          </a:bodyPr>
          <a:lstStyle/>
          <a:p>
            <a:pPr algn="ctr"/>
            <a:r>
              <a:rPr lang="en-US" b="1" dirty="0">
                <a:latin typeface="Abadi" panose="020B0604020104020204" pitchFamily="34" charset="0"/>
                <a:cs typeface="Arial" panose="020B0604020202020204" pitchFamily="34" charset="0"/>
              </a:rPr>
              <a:t>Coalition of California Welfare Rights Organizations (CCWRO)</a:t>
            </a:r>
          </a:p>
          <a:p>
            <a:pPr algn="ctr"/>
            <a:r>
              <a:rPr lang="en-US" dirty="0">
                <a:latin typeface="Abadi" panose="020B0604020104020204" pitchFamily="34" charset="0"/>
                <a:cs typeface="Arial" panose="020B0604020202020204" pitchFamily="34" charset="0"/>
              </a:rPr>
              <a:t>• 1111 Howe Ave. • Suite 635 • Sacramento, CA 95825 </a:t>
            </a:r>
          </a:p>
          <a:p>
            <a:pPr algn="ctr"/>
            <a:r>
              <a:rPr lang="en-US" dirty="0">
                <a:latin typeface="Abadi" panose="020B0604020104020204" pitchFamily="34" charset="0"/>
                <a:cs typeface="Arial" panose="020B0604020202020204" pitchFamily="34" charset="0"/>
              </a:rPr>
              <a:t>Contact: Kevin Aslanian, Exec. Dir.  </a:t>
            </a:r>
          </a:p>
          <a:p>
            <a:pPr algn="ctr"/>
            <a:r>
              <a:rPr lang="en-US" dirty="0">
                <a:latin typeface="Abadi" panose="020B0604020104020204" pitchFamily="34" charset="0"/>
                <a:cs typeface="Arial" panose="020B0604020202020204" pitchFamily="34" charset="0"/>
              </a:rPr>
              <a:t>Phone (916) 712-0071 </a:t>
            </a:r>
            <a:r>
              <a:rPr lang="en-US" dirty="0" err="1">
                <a:latin typeface="Abadi" panose="020B0604020104020204" pitchFamily="34" charset="0"/>
                <a:cs typeface="Arial" panose="020B0604020202020204" pitchFamily="34" charset="0"/>
              </a:rPr>
              <a:t>email:</a:t>
            </a:r>
            <a:r>
              <a:rPr lang="en-US" dirty="0" err="1">
                <a:latin typeface="Abadi" panose="020B0604020104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kevin.aslanian@ccwro.org</a:t>
            </a:r>
            <a:endParaRPr lang="en-US" dirty="0">
              <a:latin typeface="Abadi" panose="020B0604020104020204" pitchFamily="34" charset="0"/>
              <a:cs typeface="Arial" panose="020B0604020202020204" pitchFamily="34" charset="0"/>
            </a:endParaRPr>
          </a:p>
        </p:txBody>
      </p:sp>
      <p:pic>
        <p:nvPicPr>
          <p:cNvPr id="7" name="Picture 6" descr="Map&#10;&#10;Description automatically generated">
            <a:extLst>
              <a:ext uri="{FF2B5EF4-FFF2-40B4-BE49-F238E27FC236}">
                <a16:creationId xmlns:a16="http://schemas.microsoft.com/office/drawing/2014/main" id="{8F3DB5AE-1656-1C4F-ACBE-4216372B7DD0}"/>
              </a:ext>
            </a:extLst>
          </p:cNvPr>
          <p:cNvPicPr>
            <a:picLocks noChangeAspect="1"/>
          </p:cNvPicPr>
          <p:nvPr/>
        </p:nvPicPr>
        <p:blipFill>
          <a:blip r:embed="rId4"/>
          <a:stretch>
            <a:fillRect/>
          </a:stretch>
        </p:blipFill>
        <p:spPr>
          <a:xfrm>
            <a:off x="11311990" y="-55275"/>
            <a:ext cx="914400" cy="1200329"/>
          </a:xfrm>
          <a:prstGeom prst="rect">
            <a:avLst/>
          </a:prstGeom>
        </p:spPr>
      </p:pic>
      <p:sp>
        <p:nvSpPr>
          <p:cNvPr id="3" name="TextBox 2">
            <a:extLst>
              <a:ext uri="{FF2B5EF4-FFF2-40B4-BE49-F238E27FC236}">
                <a16:creationId xmlns:a16="http://schemas.microsoft.com/office/drawing/2014/main" id="{3524F274-90AC-E118-35E0-B7CD47E331BD}"/>
              </a:ext>
            </a:extLst>
          </p:cNvPr>
          <p:cNvSpPr txBox="1"/>
          <p:nvPr/>
        </p:nvSpPr>
        <p:spPr>
          <a:xfrm>
            <a:off x="475488" y="1353312"/>
            <a:ext cx="3633216" cy="369332"/>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D7DC633D-8D1F-546C-9FE6-BB14AC7DA2A5}"/>
              </a:ext>
            </a:extLst>
          </p:cNvPr>
          <p:cNvSpPr txBox="1"/>
          <p:nvPr/>
        </p:nvSpPr>
        <p:spPr>
          <a:xfrm>
            <a:off x="-70335" y="1145054"/>
            <a:ext cx="3813279" cy="1446550"/>
          </a:xfrm>
          <a:prstGeom prst="rect">
            <a:avLst/>
          </a:prstGeom>
          <a:noFill/>
        </p:spPr>
        <p:txBody>
          <a:bodyPr wrap="square" rtlCol="0">
            <a:spAutoFit/>
          </a:bodyPr>
          <a:lstStyle/>
          <a:p>
            <a:r>
              <a:rPr lang="en-US" sz="4400" b="1" i="0" dirty="0">
                <a:solidFill>
                  <a:schemeClr val="tx1"/>
                </a:solidFill>
                <a:latin typeface="Abadi" panose="020B0604020104020204" pitchFamily="34" charset="0"/>
                <a:cs typeface="Arial Black" panose="020B0604020202020204" pitchFamily="34" charset="0"/>
              </a:rPr>
              <a:t>September 7</a:t>
            </a:r>
            <a:r>
              <a:rPr lang="en-US" sz="4400" b="1" i="0" baseline="30000" dirty="0">
                <a:solidFill>
                  <a:schemeClr val="tx1"/>
                </a:solidFill>
                <a:latin typeface="Abadi" panose="020B0604020104020204" pitchFamily="34" charset="0"/>
                <a:cs typeface="Arial Black" panose="020B0604020202020204" pitchFamily="34" charset="0"/>
              </a:rPr>
              <a:t>th</a:t>
            </a:r>
            <a:r>
              <a:rPr lang="en-US" sz="4400" b="1" i="0" dirty="0">
                <a:solidFill>
                  <a:schemeClr val="tx1"/>
                </a:solidFill>
                <a:latin typeface="Abadi" panose="020B0604020104020204" pitchFamily="34" charset="0"/>
                <a:cs typeface="Arial Black" panose="020B0604020202020204" pitchFamily="34" charset="0"/>
              </a:rPr>
              <a:t> 2022 </a:t>
            </a:r>
            <a:endParaRPr lang="en-US" sz="4400" dirty="0"/>
          </a:p>
        </p:txBody>
      </p:sp>
    </p:spTree>
    <p:extLst>
      <p:ext uri="{BB962C8B-B14F-4D97-AF65-F5344CB8AC3E}">
        <p14:creationId xmlns:p14="http://schemas.microsoft.com/office/powerpoint/2010/main" val="2852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EFC20-B977-554F-8C09-6ED9BDFD5356}"/>
              </a:ext>
            </a:extLst>
          </p:cNvPr>
          <p:cNvSpPr>
            <a:spLocks noGrp="1"/>
          </p:cNvSpPr>
          <p:nvPr>
            <p:ph idx="1"/>
          </p:nvPr>
        </p:nvSpPr>
        <p:spPr/>
        <p:txBody>
          <a:bodyPr/>
          <a:lstStyle/>
          <a:p>
            <a:pPr marL="0" indent="0">
              <a:buNone/>
            </a:pPr>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 </a:t>
            </a:r>
          </a:p>
          <a:p>
            <a:pPr marL="0" indent="0">
              <a:buNone/>
            </a:pPr>
            <a:r>
              <a:rPr lang="en-US" dirty="0">
                <a:latin typeface="Abadi" panose="020B0604020104020204" pitchFamily="34" charset="0"/>
              </a:rPr>
              <a:t>Determined by the college.  What is the new rule? If the student can register for classes and has a class schedule, then they are making satisfactory progress.</a:t>
            </a:r>
          </a:p>
          <a:p>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Satisfactory progress was decided by each county or county worker.</a:t>
            </a:r>
          </a:p>
        </p:txBody>
      </p:sp>
      <p:sp>
        <p:nvSpPr>
          <p:cNvPr id="4" name="Title 1">
            <a:extLst>
              <a:ext uri="{FF2B5EF4-FFF2-40B4-BE49-F238E27FC236}">
                <a16:creationId xmlns:a16="http://schemas.microsoft.com/office/drawing/2014/main" id="{F920EB6E-6FBB-B340-BFAC-1F032B4C162A}"/>
              </a:ext>
            </a:extLst>
          </p:cNvPr>
          <p:cNvSpPr>
            <a:spLocks noGrp="1"/>
          </p:cNvSpPr>
          <p:nvPr>
            <p:ph type="title"/>
          </p:nvPr>
        </p:nvSpPr>
        <p:spPr>
          <a:xfrm>
            <a:off x="805070" y="533401"/>
            <a:ext cx="10555356"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Satisfactory progress</a:t>
            </a:r>
          </a:p>
        </p:txBody>
      </p:sp>
    </p:spTree>
    <p:extLst>
      <p:ext uri="{BB962C8B-B14F-4D97-AF65-F5344CB8AC3E}">
        <p14:creationId xmlns:p14="http://schemas.microsoft.com/office/powerpoint/2010/main" val="1520085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8DFAB1-6C6C-664D-9CFE-6341CC2BCF57}"/>
              </a:ext>
            </a:extLst>
          </p:cNvPr>
          <p:cNvSpPr>
            <a:spLocks noGrp="1"/>
          </p:cNvSpPr>
          <p:nvPr>
            <p:ph idx="1"/>
          </p:nvPr>
        </p:nvSpPr>
        <p:spPr/>
        <p:txBody>
          <a:bodyPr>
            <a:normAutofit fontScale="77500" lnSpcReduction="20000"/>
          </a:bodyPr>
          <a:lstStyle/>
          <a:p>
            <a:r>
              <a:rPr lang="en-US" b="1" dirty="0">
                <a:solidFill>
                  <a:srgbClr val="FF0000"/>
                </a:solidFill>
                <a:latin typeface="Abadi" panose="020B0604020104020204" pitchFamily="34" charset="0"/>
                <a:cs typeface="Arial Black" panose="020B0604020202020204" pitchFamily="34" charset="0"/>
              </a:rPr>
              <a:t>SB 1232</a:t>
            </a:r>
          </a:p>
          <a:p>
            <a:r>
              <a:rPr lang="en-US" dirty="0">
                <a:latin typeface="Abadi" panose="020B0604020104020204" pitchFamily="34" charset="0"/>
              </a:rPr>
              <a:t>The </a:t>
            </a:r>
            <a:r>
              <a:rPr lang="en-US" dirty="0" err="1">
                <a:latin typeface="Abadi" panose="020B0604020104020204" pitchFamily="34" charset="0"/>
              </a:rPr>
              <a:t>WtW</a:t>
            </a:r>
            <a:r>
              <a:rPr lang="en-US" dirty="0">
                <a:latin typeface="Abadi" panose="020B0604020104020204" pitchFamily="34" charset="0"/>
              </a:rPr>
              <a:t> plan will be mailed to the student 30 days before the start of the semester/quarter/summer school session. If not mailed, then the old plan stays in effect.</a:t>
            </a:r>
          </a:p>
          <a:p>
            <a:r>
              <a:rPr lang="en-US" dirty="0">
                <a:latin typeface="Abadi" panose="020B0604020104020204" pitchFamily="34" charset="0"/>
              </a:rPr>
              <a:t>ACL 21-04 provides that “</a:t>
            </a:r>
            <a:r>
              <a:rPr lang="en-US" u="sng" dirty="0">
                <a:latin typeface="Abadi" panose="020B0604020104020204" pitchFamily="34" charset="0"/>
              </a:rPr>
              <a:t>Proof of enrollment is,</a:t>
            </a:r>
            <a:r>
              <a:rPr lang="en-US" dirty="0">
                <a:latin typeface="Abadi" panose="020B0604020104020204" pitchFamily="34" charset="0"/>
              </a:rPr>
              <a:t> in accordance with the practices of the publicly funded postsecondary educational institution, such as a class schedule, a welcome letter or acceptance email from the school, and shall serve as sufficient verification of enrollment and must be provided to the county at the beginning of each term or as soon as that information is made available by the institution.”</a:t>
            </a:r>
          </a:p>
          <a:p>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 </a:t>
            </a:r>
            <a:r>
              <a:rPr lang="en-US" dirty="0">
                <a:latin typeface="Abadi" panose="020B0604020104020204" pitchFamily="34" charset="0"/>
              </a:rPr>
              <a:t>- The student had to go to the CWD office to complete the </a:t>
            </a:r>
            <a:r>
              <a:rPr lang="en-US" dirty="0" err="1">
                <a:latin typeface="Abadi" panose="020B0604020104020204" pitchFamily="34" charset="0"/>
              </a:rPr>
              <a:t>WtW</a:t>
            </a:r>
            <a:r>
              <a:rPr lang="en-US" dirty="0">
                <a:latin typeface="Abadi" panose="020B0604020104020204" pitchFamily="34" charset="0"/>
              </a:rPr>
              <a:t> plan for each semester/quarter/summer school session.</a:t>
            </a:r>
          </a:p>
          <a:p>
            <a:pPr marL="0" indent="0">
              <a:buNone/>
            </a:pPr>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SB 768</a:t>
            </a:r>
            <a:r>
              <a:rPr lang="en-US" dirty="0">
                <a:latin typeface="Abadi" panose="020B0604020104020204" pitchFamily="34" charset="0"/>
              </a:rPr>
              <a:t> – Students will only have to do orientation and </a:t>
            </a:r>
            <a:r>
              <a:rPr lang="en-US" dirty="0" err="1">
                <a:latin typeface="Abadi" panose="020B0604020104020204" pitchFamily="34" charset="0"/>
              </a:rPr>
              <a:t>WtW</a:t>
            </a:r>
            <a:r>
              <a:rPr lang="en-US" dirty="0">
                <a:latin typeface="Abadi" panose="020B0604020104020204" pitchFamily="34" charset="0"/>
              </a:rPr>
              <a:t> plan once. </a:t>
            </a:r>
          </a:p>
          <a:p>
            <a:pPr marL="0" indent="0">
              <a:buNone/>
            </a:pPr>
            <a:endParaRPr lang="en-US" dirty="0"/>
          </a:p>
        </p:txBody>
      </p:sp>
      <p:sp>
        <p:nvSpPr>
          <p:cNvPr id="4" name="Title 1">
            <a:extLst>
              <a:ext uri="{FF2B5EF4-FFF2-40B4-BE49-F238E27FC236}">
                <a16:creationId xmlns:a16="http://schemas.microsoft.com/office/drawing/2014/main" id="{B606782E-5CAA-C347-A506-654799AB34BC}"/>
              </a:ext>
            </a:extLst>
          </p:cNvPr>
          <p:cNvSpPr>
            <a:spLocks noGrp="1"/>
          </p:cNvSpPr>
          <p:nvPr>
            <p:ph type="title"/>
          </p:nvPr>
        </p:nvSpPr>
        <p:spPr>
          <a:xfrm>
            <a:off x="815009" y="533401"/>
            <a:ext cx="10555356"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br>
              <a:rPr lang="en-US" sz="3600" b="1" dirty="0">
                <a:solidFill>
                  <a:schemeClr val="tx1"/>
                </a:solidFill>
                <a:latin typeface="Abadi" panose="020B0604020104020204" pitchFamily="34" charset="0"/>
              </a:rPr>
            </a:br>
            <a:r>
              <a:rPr lang="en-US" sz="3600" b="1" i="0" dirty="0" err="1">
                <a:solidFill>
                  <a:srgbClr val="FF0000"/>
                </a:solidFill>
                <a:latin typeface="Abadi" panose="020B0604020104020204" pitchFamily="34" charset="0"/>
                <a:cs typeface="Arial Black" panose="020B0604020202020204" pitchFamily="34" charset="0"/>
              </a:rPr>
              <a:t>WtW</a:t>
            </a:r>
            <a:r>
              <a:rPr lang="en-US" sz="3600" b="1" i="0" dirty="0">
                <a:solidFill>
                  <a:srgbClr val="FF0000"/>
                </a:solidFill>
                <a:latin typeface="Abadi" panose="020B0604020104020204" pitchFamily="34" charset="0"/>
                <a:cs typeface="Arial Black" panose="020B0604020202020204" pitchFamily="34" charset="0"/>
              </a:rPr>
              <a:t> Plan</a:t>
            </a:r>
          </a:p>
        </p:txBody>
      </p:sp>
    </p:spTree>
    <p:extLst>
      <p:ext uri="{BB962C8B-B14F-4D97-AF65-F5344CB8AC3E}">
        <p14:creationId xmlns:p14="http://schemas.microsoft.com/office/powerpoint/2010/main" val="1746791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8D39E3-9476-A24C-823A-2BBDC3915CE2}"/>
              </a:ext>
            </a:extLst>
          </p:cNvPr>
          <p:cNvSpPr>
            <a:spLocks noGrp="1"/>
          </p:cNvSpPr>
          <p:nvPr>
            <p:ph idx="1"/>
          </p:nvPr>
        </p:nvSpPr>
        <p:spPr>
          <a:xfrm>
            <a:off x="1143000" y="2009554"/>
            <a:ext cx="9906000" cy="4411124"/>
          </a:xfrm>
        </p:spPr>
        <p:txBody>
          <a:bodyPr/>
          <a:lstStyle/>
          <a:p>
            <a:r>
              <a:rPr lang="en-US" b="1" dirty="0">
                <a:solidFill>
                  <a:srgbClr val="FF0000"/>
                </a:solidFill>
                <a:latin typeface="Abadi" panose="020B0604020104020204" pitchFamily="34" charset="0"/>
                <a:cs typeface="Arial Black" panose="020B0604020202020204" pitchFamily="34" charset="0"/>
              </a:rPr>
              <a:t>SB 1232 </a:t>
            </a:r>
            <a:r>
              <a:rPr lang="en-US" dirty="0">
                <a:latin typeface="Abadi" panose="020B0604020104020204" pitchFamily="34" charset="0"/>
              </a:rPr>
              <a:t>- Once the student returns the </a:t>
            </a:r>
            <a:r>
              <a:rPr lang="en-US" dirty="0" err="1">
                <a:latin typeface="Abadi" panose="020B0604020104020204" pitchFamily="34" charset="0"/>
              </a:rPr>
              <a:t>WtW</a:t>
            </a:r>
            <a:r>
              <a:rPr lang="en-US" dirty="0">
                <a:latin typeface="Abadi" panose="020B0604020104020204" pitchFamily="34" charset="0"/>
              </a:rPr>
              <a:t> signed plan, the county must issue in advance money for books. See chart below.</a:t>
            </a:r>
          </a:p>
          <a:p>
            <a:r>
              <a:rPr lang="en-US" b="1" dirty="0">
                <a:solidFill>
                  <a:srgbClr val="FF0000"/>
                </a:solidFill>
                <a:latin typeface="Abadi" panose="020B0604020104020204" pitchFamily="34" charset="0"/>
                <a:cs typeface="Arial Black" panose="020B0604020202020204" pitchFamily="34" charset="0"/>
              </a:rPr>
              <a:t>Before </a:t>
            </a:r>
            <a:r>
              <a:rPr lang="en-US" dirty="0">
                <a:latin typeface="Abadi" panose="020B0604020104020204" pitchFamily="34" charset="0"/>
              </a:rPr>
              <a:t>– The student had to present verification and wait for the county to issue the money to buy the books.</a:t>
            </a:r>
          </a:p>
        </p:txBody>
      </p:sp>
      <p:sp>
        <p:nvSpPr>
          <p:cNvPr id="4" name="Title 1">
            <a:extLst>
              <a:ext uri="{FF2B5EF4-FFF2-40B4-BE49-F238E27FC236}">
                <a16:creationId xmlns:a16="http://schemas.microsoft.com/office/drawing/2014/main" id="{02F19917-E401-EE49-9DF3-AAD97C4ECA34}"/>
              </a:ext>
            </a:extLst>
          </p:cNvPr>
          <p:cNvSpPr>
            <a:spLocks noGrp="1"/>
          </p:cNvSpPr>
          <p:nvPr>
            <p:ph type="title"/>
          </p:nvPr>
        </p:nvSpPr>
        <p:spPr>
          <a:xfrm>
            <a:off x="815009" y="533401"/>
            <a:ext cx="10545417"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Books for students</a:t>
            </a:r>
          </a:p>
        </p:txBody>
      </p:sp>
      <p:graphicFrame>
        <p:nvGraphicFramePr>
          <p:cNvPr id="5" name="Table 4">
            <a:extLst>
              <a:ext uri="{FF2B5EF4-FFF2-40B4-BE49-F238E27FC236}">
                <a16:creationId xmlns:a16="http://schemas.microsoft.com/office/drawing/2014/main" id="{EA9AF9EA-8B21-4842-8C25-366886BA700D}"/>
              </a:ext>
            </a:extLst>
          </p:cNvPr>
          <p:cNvGraphicFramePr>
            <a:graphicFrameLocks noGrp="1"/>
          </p:cNvGraphicFramePr>
          <p:nvPr>
            <p:extLst>
              <p:ext uri="{D42A27DB-BD31-4B8C-83A1-F6EECF244321}">
                <p14:modId xmlns:p14="http://schemas.microsoft.com/office/powerpoint/2010/main" val="3378436890"/>
              </p:ext>
            </p:extLst>
          </p:nvPr>
        </p:nvGraphicFramePr>
        <p:xfrm>
          <a:off x="1222513" y="4032090"/>
          <a:ext cx="9513959" cy="2203930"/>
        </p:xfrm>
        <a:graphic>
          <a:graphicData uri="http://schemas.openxmlformats.org/drawingml/2006/table">
            <a:tbl>
              <a:tblPr firstRow="1" firstCol="1" bandRow="1">
                <a:tableStyleId>{5C22544A-7EE6-4342-B048-85BDC9FD1C3A}</a:tableStyleId>
              </a:tblPr>
              <a:tblGrid>
                <a:gridCol w="4084983">
                  <a:extLst>
                    <a:ext uri="{9D8B030D-6E8A-4147-A177-3AD203B41FA5}">
                      <a16:colId xmlns:a16="http://schemas.microsoft.com/office/drawing/2014/main" val="3451977479"/>
                    </a:ext>
                  </a:extLst>
                </a:gridCol>
                <a:gridCol w="1878495">
                  <a:extLst>
                    <a:ext uri="{9D8B030D-6E8A-4147-A177-3AD203B41FA5}">
                      <a16:colId xmlns:a16="http://schemas.microsoft.com/office/drawing/2014/main" val="1157288680"/>
                    </a:ext>
                  </a:extLst>
                </a:gridCol>
                <a:gridCol w="3550481">
                  <a:extLst>
                    <a:ext uri="{9D8B030D-6E8A-4147-A177-3AD203B41FA5}">
                      <a16:colId xmlns:a16="http://schemas.microsoft.com/office/drawing/2014/main" val="1625338279"/>
                    </a:ext>
                  </a:extLst>
                </a:gridCol>
              </a:tblGrid>
              <a:tr h="280715">
                <a:tc gridSpan="3">
                  <a:txBody>
                    <a:bodyPr/>
                    <a:lstStyle/>
                    <a:p>
                      <a:pPr marL="0" marR="0" algn="ctr">
                        <a:spcBef>
                          <a:spcPts val="0"/>
                        </a:spcBef>
                        <a:spcAft>
                          <a:spcPts val="0"/>
                        </a:spcAft>
                      </a:pPr>
                      <a:r>
                        <a:rPr lang="en-US" sz="1400" b="0" dirty="0">
                          <a:solidFill>
                            <a:schemeClr val="tx1"/>
                          </a:solidFill>
                          <a:effectLst/>
                          <a:latin typeface="Abadi" panose="020B0604020104020204" pitchFamily="34" charset="0"/>
                        </a:rPr>
                        <a:t>Student Books and Supplies Issuance Chart</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66540448"/>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School Attendance</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solidFill>
                            <a:schemeClr val="tx1"/>
                          </a:solidFill>
                          <a:effectLst/>
                          <a:latin typeface="Abadi" panose="020B0604020104020204" pitchFamily="34" charset="0"/>
                        </a:rPr>
                        <a:t>How Much</a:t>
                      </a:r>
                      <a:endParaRPr lang="en-US" sz="1400" b="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effectLst/>
                          <a:latin typeface="Abadi" panose="020B0604020104020204" pitchFamily="34" charset="0"/>
                        </a:rPr>
                        <a:t>When</a:t>
                      </a:r>
                      <a:endParaRPr lang="en-US" sz="1400" b="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5268387"/>
                  </a:ext>
                </a:extLst>
              </a:tr>
              <a:tr h="266177">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Full time semester</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$500</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effectLst/>
                          <a:latin typeface="Abadi" panose="020B0604020104020204" pitchFamily="34" charset="0"/>
                        </a:rPr>
                        <a:t>10-days before the semester starts</a:t>
                      </a:r>
                      <a:endParaRPr lang="en-US" sz="1400" b="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20578946"/>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Part-time semester</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$350</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effectLst/>
                          <a:latin typeface="Abadi" panose="020B0604020104020204" pitchFamily="34" charset="0"/>
                        </a:rPr>
                        <a:t>10-days before the semester starts</a:t>
                      </a:r>
                      <a:endParaRPr lang="en-US" sz="1400" b="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0522756"/>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Full time quarter</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$250</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effectLst/>
                          <a:latin typeface="Abadi" panose="020B0604020104020204" pitchFamily="34" charset="0"/>
                        </a:rPr>
                        <a:t>10-days before the quarter starts</a:t>
                      </a:r>
                      <a:endParaRPr lang="en-US" sz="1400" b="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0297403"/>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Part time quarter</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$175</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a:effectLst/>
                          <a:latin typeface="Abadi" panose="020B0604020104020204" pitchFamily="34" charset="0"/>
                        </a:rPr>
                        <a:t>10-days before the quarter starts</a:t>
                      </a:r>
                      <a:endParaRPr lang="en-US" sz="1400" b="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9324659"/>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Full time summer school</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$250</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effectLst/>
                          <a:latin typeface="Abadi" panose="020B0604020104020204" pitchFamily="34" charset="0"/>
                        </a:rPr>
                        <a:t>10-days before the quarter starts</a:t>
                      </a:r>
                      <a:endParaRPr lang="en-US" sz="1400" b="0" dirty="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0430473"/>
                  </a:ext>
                </a:extLst>
              </a:tr>
              <a:tr h="240613">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Part time summer school</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$175</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effectLst/>
                          <a:latin typeface="Abadi" panose="020B0604020104020204" pitchFamily="34" charset="0"/>
                        </a:rPr>
                        <a:t>10-days before the quarter starts</a:t>
                      </a:r>
                      <a:endParaRPr lang="en-US" sz="1400" b="0" dirty="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2856977"/>
                  </a:ext>
                </a:extLst>
              </a:tr>
              <a:tr h="0">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Reimbursement for actual books and supplies</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solidFill>
                            <a:schemeClr val="tx1"/>
                          </a:solidFill>
                          <a:effectLst/>
                          <a:latin typeface="Abadi" panose="020B0604020104020204" pitchFamily="34" charset="0"/>
                        </a:rPr>
                        <a:t>Actual Costs Verified</a:t>
                      </a:r>
                      <a:endParaRPr lang="en-US" sz="1400" b="0" dirty="0">
                        <a:solidFill>
                          <a:schemeClr val="tx1"/>
                        </a:solidFill>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400" b="0" dirty="0">
                          <a:effectLst/>
                          <a:latin typeface="Abadi" panose="020B0604020104020204" pitchFamily="34" charset="0"/>
                        </a:rPr>
                        <a:t>20 days from the receipt of the </a:t>
                      </a:r>
                      <a:r>
                        <a:rPr lang="en-US" sz="1400" b="0" dirty="0" err="1">
                          <a:effectLst/>
                          <a:latin typeface="Abadi" panose="020B0604020104020204" pitchFamily="34" charset="0"/>
                        </a:rPr>
                        <a:t>WtW</a:t>
                      </a:r>
                      <a:r>
                        <a:rPr lang="en-US" sz="1400" b="0" dirty="0">
                          <a:effectLst/>
                          <a:latin typeface="Abadi" panose="020B0604020104020204" pitchFamily="34" charset="0"/>
                        </a:rPr>
                        <a:t> 51</a:t>
                      </a:r>
                      <a:endParaRPr lang="en-US" sz="1400" b="0" dirty="0">
                        <a:effectLst/>
                        <a:latin typeface="Abadi" panose="020B0604020104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6177728"/>
                  </a:ext>
                </a:extLst>
              </a:tr>
            </a:tbl>
          </a:graphicData>
        </a:graphic>
      </p:graphicFrame>
    </p:spTree>
    <p:extLst>
      <p:ext uri="{BB962C8B-B14F-4D97-AF65-F5344CB8AC3E}">
        <p14:creationId xmlns:p14="http://schemas.microsoft.com/office/powerpoint/2010/main" val="2444879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59B63619-F36A-CDA6-CCA2-AE8E52FBB7B5}"/>
              </a:ext>
            </a:extLst>
          </p:cNvPr>
          <p:cNvGraphicFramePr>
            <a:graphicFrameLocks noGrp="1"/>
          </p:cNvGraphicFramePr>
          <p:nvPr>
            <p:ph idx="1"/>
            <p:extLst>
              <p:ext uri="{D42A27DB-BD31-4B8C-83A1-F6EECF244321}">
                <p14:modId xmlns:p14="http://schemas.microsoft.com/office/powerpoint/2010/main" val="1929469302"/>
              </p:ext>
            </p:extLst>
          </p:nvPr>
        </p:nvGraphicFramePr>
        <p:xfrm>
          <a:off x="753534" y="2474028"/>
          <a:ext cx="10532533" cy="4092208"/>
        </p:xfrm>
        <a:graphic>
          <a:graphicData uri="http://schemas.openxmlformats.org/drawingml/2006/table">
            <a:tbl>
              <a:tblPr firstRow="1" firstCol="1" lastRow="1" lastCol="1" bandRow="1" bandCol="1">
                <a:tableStyleId>{5C22544A-7EE6-4342-B048-85BDC9FD1C3A}</a:tableStyleId>
              </a:tblPr>
              <a:tblGrid>
                <a:gridCol w="2403578">
                  <a:extLst>
                    <a:ext uri="{9D8B030D-6E8A-4147-A177-3AD203B41FA5}">
                      <a16:colId xmlns:a16="http://schemas.microsoft.com/office/drawing/2014/main" val="484611064"/>
                    </a:ext>
                  </a:extLst>
                </a:gridCol>
                <a:gridCol w="3357807">
                  <a:extLst>
                    <a:ext uri="{9D8B030D-6E8A-4147-A177-3AD203B41FA5}">
                      <a16:colId xmlns:a16="http://schemas.microsoft.com/office/drawing/2014/main" val="2240547417"/>
                    </a:ext>
                  </a:extLst>
                </a:gridCol>
                <a:gridCol w="3032382">
                  <a:extLst>
                    <a:ext uri="{9D8B030D-6E8A-4147-A177-3AD203B41FA5}">
                      <a16:colId xmlns:a16="http://schemas.microsoft.com/office/drawing/2014/main" val="1566999446"/>
                    </a:ext>
                  </a:extLst>
                </a:gridCol>
                <a:gridCol w="1738766">
                  <a:extLst>
                    <a:ext uri="{9D8B030D-6E8A-4147-A177-3AD203B41FA5}">
                      <a16:colId xmlns:a16="http://schemas.microsoft.com/office/drawing/2014/main" val="3393179900"/>
                    </a:ext>
                  </a:extLst>
                </a:gridCol>
              </a:tblGrid>
              <a:tr h="37047">
                <a:tc>
                  <a:txBody>
                    <a:bodyPr/>
                    <a:lstStyle/>
                    <a:p>
                      <a:pPr marL="0" marR="0" algn="ctr">
                        <a:spcBef>
                          <a:spcPts val="10"/>
                        </a:spcBef>
                        <a:spcAft>
                          <a:spcPts val="0"/>
                        </a:spcAft>
                      </a:pPr>
                      <a:r>
                        <a:rPr lang="en-US" sz="1800" b="1" i="0" dirty="0">
                          <a:solidFill>
                            <a:schemeClr val="tx1"/>
                          </a:solidFill>
                          <a:effectLst/>
                          <a:latin typeface="Abadi" panose="020B0604020104020204" pitchFamily="34" charset="0"/>
                          <a:cs typeface="Arial" panose="020B0604020202020204" pitchFamily="34" charset="0"/>
                        </a:rPr>
                        <a:t> Academic</a:t>
                      </a:r>
                      <a:r>
                        <a:rPr lang="en-US" sz="1800" b="1" i="0" spc="-30" dirty="0">
                          <a:solidFill>
                            <a:schemeClr val="tx1"/>
                          </a:solidFill>
                          <a:effectLst/>
                          <a:latin typeface="Abadi" panose="020B0604020104020204" pitchFamily="34" charset="0"/>
                          <a:cs typeface="Arial" panose="020B0604020202020204" pitchFamily="34" charset="0"/>
                        </a:rPr>
                        <a:t> </a:t>
                      </a:r>
                      <a:r>
                        <a:rPr lang="en-US" sz="1800" b="1" i="0" dirty="0">
                          <a:solidFill>
                            <a:schemeClr val="tx1"/>
                          </a:solidFill>
                          <a:effectLst/>
                          <a:latin typeface="Abadi" panose="020B0604020104020204" pitchFamily="34" charset="0"/>
                          <a:cs typeface="Arial" panose="020B0604020202020204" pitchFamily="34" charset="0"/>
                        </a:rPr>
                        <a:t>Session</a:t>
                      </a:r>
                      <a:r>
                        <a:rPr lang="en-US" sz="1800" b="1" i="0" spc="-20" dirty="0">
                          <a:solidFill>
                            <a:schemeClr val="tx1"/>
                          </a:solidFill>
                          <a:effectLst/>
                          <a:latin typeface="Abadi" panose="020B0604020104020204" pitchFamily="34" charset="0"/>
                          <a:cs typeface="Arial" panose="020B0604020202020204" pitchFamily="34" charset="0"/>
                        </a:rPr>
                        <a:t> Type</a:t>
                      </a:r>
                      <a:endParaRPr lang="en-US" sz="1800" b="1" i="0" dirty="0">
                        <a:solidFill>
                          <a:schemeClr val="tx1"/>
                        </a:solidFill>
                        <a:effectLst/>
                        <a:latin typeface="Abadi" panose="020B0604020104020204" pitchFamily="34" charset="0"/>
                        <a:ea typeface="Arial" panose="020B0604020202020204" pitchFamily="34" charset="0"/>
                        <a:cs typeface="Arial" panose="020B0604020202020204" pitchFamily="34" charset="0"/>
                      </a:endParaRPr>
                    </a:p>
                  </a:txBody>
                  <a:tcPr marL="0" marR="0" marT="0" marB="0"/>
                </a:tc>
                <a:tc>
                  <a:txBody>
                    <a:bodyPr/>
                    <a:lstStyle/>
                    <a:p>
                      <a:pPr marL="590550" marR="0" indent="-406400" algn="ctr">
                        <a:spcBef>
                          <a:spcPts val="700"/>
                        </a:spcBef>
                        <a:spcAft>
                          <a:spcPts val="0"/>
                        </a:spcAft>
                      </a:pPr>
                      <a:r>
                        <a:rPr lang="en-US" sz="1800" b="1" i="0" dirty="0">
                          <a:solidFill>
                            <a:schemeClr val="tx1"/>
                          </a:solidFill>
                          <a:effectLst/>
                          <a:latin typeface="Abadi" panose="020B0604020104020204" pitchFamily="34" charset="0"/>
                          <a:cs typeface="Arial" panose="020B0604020202020204" pitchFamily="34" charset="0"/>
                        </a:rPr>
                        <a:t>Full-Time</a:t>
                      </a:r>
                      <a:r>
                        <a:rPr lang="en-US" sz="1800" b="1" i="0" spc="-85" dirty="0">
                          <a:solidFill>
                            <a:schemeClr val="tx1"/>
                          </a:solidFill>
                          <a:effectLst/>
                          <a:latin typeface="Abadi" panose="020B0604020104020204" pitchFamily="34" charset="0"/>
                          <a:cs typeface="Arial" panose="020B0604020202020204" pitchFamily="34" charset="0"/>
                        </a:rPr>
                        <a:t> </a:t>
                      </a:r>
                      <a:r>
                        <a:rPr lang="en-US" sz="1800" b="1" i="0" dirty="0">
                          <a:solidFill>
                            <a:schemeClr val="tx1"/>
                          </a:solidFill>
                          <a:effectLst/>
                          <a:latin typeface="Abadi" panose="020B0604020104020204" pitchFamily="34" charset="0"/>
                          <a:cs typeface="Arial" panose="020B0604020202020204" pitchFamily="34" charset="0"/>
                        </a:rPr>
                        <a:t>or</a:t>
                      </a:r>
                      <a:r>
                        <a:rPr lang="en-US" sz="1800" b="1" i="0" spc="-85" dirty="0">
                          <a:solidFill>
                            <a:schemeClr val="tx1"/>
                          </a:solidFill>
                          <a:effectLst/>
                          <a:latin typeface="Abadi" panose="020B0604020104020204" pitchFamily="34" charset="0"/>
                          <a:cs typeface="Arial" panose="020B0604020202020204" pitchFamily="34" charset="0"/>
                        </a:rPr>
                        <a:t> </a:t>
                      </a:r>
                      <a:r>
                        <a:rPr lang="en-US" sz="1800" b="1" i="0" dirty="0">
                          <a:solidFill>
                            <a:schemeClr val="tx1"/>
                          </a:solidFill>
                          <a:effectLst/>
                          <a:latin typeface="Abadi" panose="020B0604020104020204" pitchFamily="34" charset="0"/>
                          <a:cs typeface="Arial" panose="020B0604020202020204" pitchFamily="34" charset="0"/>
                        </a:rPr>
                        <a:t>Part- </a:t>
                      </a:r>
                      <a:r>
                        <a:rPr lang="en-US" sz="1800" b="1" i="0" spc="-10" dirty="0">
                          <a:solidFill>
                            <a:schemeClr val="tx1"/>
                          </a:solidFill>
                          <a:effectLst/>
                          <a:latin typeface="Abadi" panose="020B0604020104020204" pitchFamily="34" charset="0"/>
                          <a:cs typeface="Arial" panose="020B0604020202020204" pitchFamily="34" charset="0"/>
                        </a:rPr>
                        <a:t>Time?</a:t>
                      </a:r>
                      <a:endParaRPr lang="en-US" sz="1800" b="1" i="0" dirty="0">
                        <a:solidFill>
                          <a:schemeClr val="tx1"/>
                        </a:solidFill>
                        <a:effectLst/>
                        <a:latin typeface="Abadi" panose="020B0604020104020204" pitchFamily="34" charset="0"/>
                        <a:ea typeface="Arial" panose="020B0604020202020204" pitchFamily="34" charset="0"/>
                        <a:cs typeface="Arial" panose="020B0604020202020204" pitchFamily="34" charset="0"/>
                      </a:endParaRPr>
                    </a:p>
                  </a:txBody>
                  <a:tcPr marL="0" marR="0" marT="0" marB="0"/>
                </a:tc>
                <a:tc>
                  <a:txBody>
                    <a:bodyPr/>
                    <a:lstStyle/>
                    <a:p>
                      <a:pPr marL="344170" marR="0" indent="-177800" algn="ctr">
                        <a:spcBef>
                          <a:spcPts val="700"/>
                        </a:spcBef>
                        <a:spcAft>
                          <a:spcPts val="0"/>
                        </a:spcAft>
                      </a:pPr>
                      <a:r>
                        <a:rPr lang="en-US" sz="1800" b="1" i="0" dirty="0">
                          <a:solidFill>
                            <a:schemeClr val="tx1"/>
                          </a:solidFill>
                          <a:effectLst/>
                          <a:latin typeface="Abadi" panose="020B0604020104020204" pitchFamily="34" charset="0"/>
                          <a:cs typeface="Arial" panose="020B0604020202020204" pitchFamily="34" charset="0"/>
                        </a:rPr>
                        <a:t>Homework</a:t>
                      </a:r>
                      <a:r>
                        <a:rPr lang="en-US" sz="1800" b="1" i="0" spc="-85" dirty="0">
                          <a:solidFill>
                            <a:schemeClr val="tx1"/>
                          </a:solidFill>
                          <a:effectLst/>
                          <a:latin typeface="Abadi" panose="020B0604020104020204" pitchFamily="34" charset="0"/>
                          <a:cs typeface="Arial" panose="020B0604020202020204" pitchFamily="34" charset="0"/>
                        </a:rPr>
                        <a:t> </a:t>
                      </a:r>
                      <a:r>
                        <a:rPr lang="en-US" sz="1800" b="1" i="0" dirty="0">
                          <a:solidFill>
                            <a:schemeClr val="tx1"/>
                          </a:solidFill>
                          <a:effectLst/>
                          <a:latin typeface="Abadi" panose="020B0604020104020204" pitchFamily="34" charset="0"/>
                          <a:cs typeface="Arial" panose="020B0604020202020204" pitchFamily="34" charset="0"/>
                        </a:rPr>
                        <a:t>Time </a:t>
                      </a:r>
                      <a:r>
                        <a:rPr lang="en-US" sz="1800" b="1" i="0" spc="-10" dirty="0">
                          <a:solidFill>
                            <a:schemeClr val="tx1"/>
                          </a:solidFill>
                          <a:effectLst/>
                          <a:latin typeface="Abadi" panose="020B0604020104020204" pitchFamily="34" charset="0"/>
                          <a:cs typeface="Arial" panose="020B0604020202020204" pitchFamily="34" charset="0"/>
                        </a:rPr>
                        <a:t>Calculation</a:t>
                      </a:r>
                      <a:endParaRPr lang="en-US" sz="1800" b="1" i="0" dirty="0">
                        <a:solidFill>
                          <a:schemeClr val="tx1"/>
                        </a:solidFill>
                        <a:effectLst/>
                        <a:latin typeface="Abadi" panose="020B0604020104020204" pitchFamily="34" charset="0"/>
                        <a:ea typeface="Arial" panose="020B0604020202020204" pitchFamily="34" charset="0"/>
                        <a:cs typeface="Arial" panose="020B0604020202020204" pitchFamily="34" charset="0"/>
                      </a:endParaRPr>
                    </a:p>
                  </a:txBody>
                  <a:tcPr marL="0" marR="0" marT="0" marB="0"/>
                </a:tc>
                <a:tc>
                  <a:txBody>
                    <a:bodyPr/>
                    <a:lstStyle/>
                    <a:p>
                      <a:pPr marL="182880" marR="175895" indent="12065" algn="ctr">
                        <a:lnSpc>
                          <a:spcPts val="1350"/>
                        </a:lnSpc>
                        <a:spcBef>
                          <a:spcPts val="0"/>
                        </a:spcBef>
                        <a:spcAft>
                          <a:spcPts val="0"/>
                        </a:spcAft>
                      </a:pPr>
                      <a:r>
                        <a:rPr lang="en-US" sz="1800" b="1" i="0" spc="-10" dirty="0">
                          <a:solidFill>
                            <a:schemeClr val="tx1"/>
                          </a:solidFill>
                          <a:effectLst/>
                          <a:latin typeface="Abadi" panose="020B0604020104020204" pitchFamily="34" charset="0"/>
                          <a:cs typeface="Arial" panose="020B0604020202020204" pitchFamily="34" charset="0"/>
                        </a:rPr>
                        <a:t>Advance Standard Payment</a:t>
                      </a:r>
                      <a:endParaRPr lang="en-US" sz="1800" b="1" i="0" dirty="0">
                        <a:solidFill>
                          <a:schemeClr val="tx1"/>
                        </a:solidFill>
                        <a:effectLst/>
                        <a:latin typeface="Abadi" panose="020B0604020104020204" pitchFamily="34" charset="0"/>
                        <a:ea typeface="Arial" panose="020B0604020202020204" pitchFamily="34" charset="0"/>
                        <a:cs typeface="Arial" panose="020B0604020202020204" pitchFamily="34" charset="0"/>
                      </a:endParaRPr>
                    </a:p>
                  </a:txBody>
                  <a:tcPr marL="0" marR="0" marT="0" marB="0"/>
                </a:tc>
                <a:extLst>
                  <a:ext uri="{0D108BD9-81ED-4DB2-BD59-A6C34878D82A}">
                    <a16:rowId xmlns:a16="http://schemas.microsoft.com/office/drawing/2014/main" val="1990289947"/>
                  </a:ext>
                </a:extLst>
              </a:tr>
              <a:tr h="595375">
                <a:tc>
                  <a:txBody>
                    <a:bodyPr/>
                    <a:lstStyle/>
                    <a:p>
                      <a:pPr marL="0" marR="0" algn="l">
                        <a:spcBef>
                          <a:spcPts val="5"/>
                        </a:spcBef>
                        <a:spcAft>
                          <a:spcPts val="0"/>
                        </a:spcAft>
                      </a:pPr>
                      <a:r>
                        <a:rPr lang="en-US" sz="1400" dirty="0">
                          <a:solidFill>
                            <a:schemeClr val="tx1"/>
                          </a:solidFill>
                          <a:effectLst/>
                          <a:latin typeface="Abadi" panose="020B0604020104020204" pitchFamily="34" charset="0"/>
                        </a:rPr>
                        <a:t> Full Summer Session – Approximately</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12</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weeks</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5"/>
                        </a:spcBef>
                        <a:spcAft>
                          <a:spcPts val="0"/>
                        </a:spcAft>
                      </a:pPr>
                      <a:r>
                        <a:rPr lang="en-US" sz="1400" dirty="0">
                          <a:solidFill>
                            <a:schemeClr val="tx1"/>
                          </a:solidFill>
                          <a:effectLst/>
                          <a:latin typeface="Abadi" panose="020B0604020104020204" pitchFamily="34" charset="0"/>
                        </a:rPr>
                        <a:t> Full-Time</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Generally, 12+ units/instructional hours             per week</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21590" marR="15875" indent="635" algn="l">
                        <a:lnSpc>
                          <a:spcPts val="1350"/>
                        </a:lnSpc>
                        <a:spcBef>
                          <a:spcPts val="0"/>
                        </a:spcBef>
                        <a:spcAft>
                          <a:spcPts val="0"/>
                        </a:spcAft>
                      </a:pPr>
                      <a:r>
                        <a:rPr lang="en-US" sz="1400" dirty="0">
                          <a:solidFill>
                            <a:schemeClr val="tx1"/>
                          </a:solidFill>
                          <a:effectLst/>
                          <a:latin typeface="Abadi" panose="020B0604020104020204" pitchFamily="34" charset="0"/>
                        </a:rPr>
                        <a:t>Full-time</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students</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are considered meeting weekly hour requirements for the purposes</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of</a:t>
                      </a:r>
                      <a:r>
                        <a:rPr lang="en-US" sz="1400" spc="-6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SB</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1232.</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a:t>
                      </a:r>
                      <a:r>
                        <a:rPr lang="en-US" sz="1400" spc="-20" dirty="0">
                          <a:solidFill>
                            <a:schemeClr val="tx1"/>
                          </a:solidFill>
                          <a:effectLst/>
                          <a:latin typeface="Abadi" panose="020B0604020104020204" pitchFamily="34" charset="0"/>
                        </a:rPr>
                        <a:t>$350</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4204780090"/>
                  </a:ext>
                </a:extLst>
              </a:tr>
              <a:tr h="476300">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Full Summer Session – Approximately</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12</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weeks</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13970" marR="6985" indent="-635" algn="l">
                        <a:lnSpc>
                          <a:spcPts val="1350"/>
                        </a:lnSpc>
                        <a:spcBef>
                          <a:spcPts val="0"/>
                        </a:spcBef>
                        <a:spcAft>
                          <a:spcPts val="0"/>
                        </a:spcAft>
                      </a:pPr>
                      <a:r>
                        <a:rPr lang="en-US" sz="1400" dirty="0">
                          <a:solidFill>
                            <a:schemeClr val="tx1"/>
                          </a:solidFill>
                          <a:effectLst/>
                          <a:latin typeface="Abadi" panose="020B0604020104020204" pitchFamily="34" charset="0"/>
                        </a:rPr>
                        <a:t>Part-Time = Generally, less than 12 units/instructional</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hours per week</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9525" marR="3175" algn="l">
                        <a:lnSpc>
                          <a:spcPts val="1350"/>
                        </a:lnSpc>
                        <a:spcBef>
                          <a:spcPts val="0"/>
                        </a:spcBef>
                        <a:spcAft>
                          <a:spcPts val="0"/>
                        </a:spcAft>
                      </a:pPr>
                      <a:r>
                        <a:rPr lang="en-US" sz="1400" dirty="0">
                          <a:solidFill>
                            <a:schemeClr val="tx1"/>
                          </a:solidFill>
                          <a:effectLst/>
                          <a:latin typeface="Abadi" panose="020B0604020104020204" pitchFamily="34" charset="0"/>
                        </a:rPr>
                        <a:t>3 hours homework time allotted per 1 </a:t>
                      </a:r>
                      <a:r>
                        <a:rPr lang="en-US" sz="1400" spc="-10" dirty="0">
                          <a:solidFill>
                            <a:schemeClr val="tx1"/>
                          </a:solidFill>
                          <a:effectLst/>
                          <a:latin typeface="Abadi" panose="020B0604020104020204" pitchFamily="34" charset="0"/>
                        </a:rPr>
                        <a:t>academic </a:t>
                      </a:r>
                      <a:r>
                        <a:rPr lang="en-US" sz="1400" dirty="0">
                          <a:solidFill>
                            <a:schemeClr val="tx1"/>
                          </a:solidFill>
                          <a:effectLst/>
                          <a:latin typeface="Abadi" panose="020B0604020104020204" pitchFamily="34" charset="0"/>
                        </a:rPr>
                        <a:t>unit/instructional</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hour.</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spc="-20" dirty="0">
                          <a:solidFill>
                            <a:schemeClr val="tx1"/>
                          </a:solidFill>
                          <a:effectLst/>
                          <a:latin typeface="Abadi" panose="020B0604020104020204" pitchFamily="34" charset="0"/>
                        </a:rPr>
                        <a:t> $175</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1618403872"/>
                  </a:ext>
                </a:extLst>
              </a:tr>
              <a:tr h="766745">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Condensed</a:t>
                      </a:r>
                      <a:r>
                        <a:rPr lang="en-US" sz="1400" spc="-2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Summer</a:t>
                      </a:r>
                      <a:r>
                        <a:rPr lang="en-US" sz="1400" spc="-20" dirty="0">
                          <a:solidFill>
                            <a:schemeClr val="tx1"/>
                          </a:solidFill>
                          <a:effectLst/>
                          <a:latin typeface="Abadi" panose="020B0604020104020204" pitchFamily="34" charset="0"/>
                        </a:rPr>
                        <a:t> </a:t>
                      </a:r>
                      <a:r>
                        <a:rPr lang="en-US" sz="1400" spc="-10" dirty="0">
                          <a:solidFill>
                            <a:schemeClr val="tx1"/>
                          </a:solidFill>
                          <a:effectLst/>
                          <a:latin typeface="Abadi" panose="020B0604020104020204" pitchFamily="34" charset="0"/>
                        </a:rPr>
                        <a:t>Session</a:t>
                      </a: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Full-Time</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Generally, 6+ units/instructional hours per week</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Full-time</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students</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are considered meeting weekly hour requirements for the purposes</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of</a:t>
                      </a:r>
                      <a:r>
                        <a:rPr lang="en-US" sz="1400" spc="-6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SB</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1232.</a:t>
                      </a:r>
                    </a:p>
                  </a:txBody>
                  <a:tcPr marL="0" marR="0" marT="0" marB="0"/>
                </a:tc>
                <a:tc>
                  <a:txBody>
                    <a:bodyPr/>
                    <a:lstStyle/>
                    <a:p>
                      <a:pPr marL="46990" marR="40640" algn="l">
                        <a:lnSpc>
                          <a:spcPts val="1350"/>
                        </a:lnSpc>
                        <a:spcBef>
                          <a:spcPts val="0"/>
                        </a:spcBef>
                        <a:spcAft>
                          <a:spcPts val="0"/>
                        </a:spcAft>
                      </a:pPr>
                      <a:r>
                        <a:rPr lang="en-US" sz="1400">
                          <a:solidFill>
                            <a:schemeClr val="tx1"/>
                          </a:solidFill>
                          <a:effectLst/>
                          <a:latin typeface="Abadi" panose="020B0604020104020204" pitchFamily="34" charset="0"/>
                        </a:rPr>
                        <a:t>$175</a:t>
                      </a:r>
                      <a:r>
                        <a:rPr lang="en-US" sz="1400" spc="-85">
                          <a:solidFill>
                            <a:schemeClr val="tx1"/>
                          </a:solidFill>
                          <a:effectLst/>
                          <a:latin typeface="Abadi" panose="020B0604020104020204" pitchFamily="34" charset="0"/>
                        </a:rPr>
                        <a:t> </a:t>
                      </a:r>
                      <a:r>
                        <a:rPr lang="en-US" sz="1400">
                          <a:solidFill>
                            <a:schemeClr val="tx1"/>
                          </a:solidFill>
                          <a:effectLst/>
                          <a:latin typeface="Abadi" panose="020B0604020104020204" pitchFamily="34" charset="0"/>
                        </a:rPr>
                        <a:t>for</a:t>
                      </a:r>
                      <a:r>
                        <a:rPr lang="en-US" sz="1400" spc="-85">
                          <a:solidFill>
                            <a:schemeClr val="tx1"/>
                          </a:solidFill>
                          <a:effectLst/>
                          <a:latin typeface="Abadi" panose="020B0604020104020204" pitchFamily="34" charset="0"/>
                        </a:rPr>
                        <a:t> </a:t>
                      </a:r>
                      <a:r>
                        <a:rPr lang="en-US" sz="1400">
                          <a:solidFill>
                            <a:schemeClr val="tx1"/>
                          </a:solidFill>
                          <a:effectLst/>
                          <a:latin typeface="Abadi" panose="020B0604020104020204" pitchFamily="34" charset="0"/>
                        </a:rPr>
                        <a:t>each </a:t>
                      </a:r>
                      <a:r>
                        <a:rPr lang="en-US" sz="1400" spc="-10">
                          <a:solidFill>
                            <a:schemeClr val="tx1"/>
                          </a:solidFill>
                          <a:effectLst/>
                          <a:latin typeface="Abadi" panose="020B0604020104020204" pitchFamily="34" charset="0"/>
                        </a:rPr>
                        <a:t>condensed session </a:t>
                      </a:r>
                      <a:r>
                        <a:rPr lang="en-US" sz="1400">
                          <a:solidFill>
                            <a:schemeClr val="tx1"/>
                          </a:solidFill>
                          <a:effectLst/>
                          <a:latin typeface="Abadi" panose="020B0604020104020204" pitchFamily="34" charset="0"/>
                        </a:rPr>
                        <a:t>regardless of full-time or </a:t>
                      </a:r>
                      <a:r>
                        <a:rPr lang="en-US" sz="1400" spc="-10">
                          <a:solidFill>
                            <a:schemeClr val="tx1"/>
                          </a:solidFill>
                          <a:effectLst/>
                          <a:latin typeface="Abadi" panose="020B0604020104020204" pitchFamily="34" charset="0"/>
                        </a:rPr>
                        <a:t>part-time enrollment status</a:t>
                      </a:r>
                      <a:endParaRPr lang="en-US" sz="140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769170324"/>
                  </a:ext>
                </a:extLst>
              </a:tr>
              <a:tr h="736600">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Condensed</a:t>
                      </a:r>
                      <a:r>
                        <a:rPr lang="en-US" sz="1400" spc="-2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Summer</a:t>
                      </a:r>
                      <a:r>
                        <a:rPr lang="en-US" sz="1400" spc="-20" dirty="0">
                          <a:solidFill>
                            <a:schemeClr val="tx1"/>
                          </a:solidFill>
                          <a:effectLst/>
                          <a:latin typeface="Abadi" panose="020B0604020104020204" pitchFamily="34" charset="0"/>
                        </a:rPr>
                        <a:t> </a:t>
                      </a:r>
                      <a:r>
                        <a:rPr lang="en-US" sz="1400" spc="-10" dirty="0">
                          <a:solidFill>
                            <a:schemeClr val="tx1"/>
                          </a:solidFill>
                          <a:effectLst/>
                          <a:latin typeface="Abadi" panose="020B0604020104020204" pitchFamily="34" charset="0"/>
                        </a:rPr>
                        <a:t>Session</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Part-Time = Generally, less than 6 units/instructional</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hours per week</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3 hours homework time allotted per 1 </a:t>
                      </a:r>
                      <a:r>
                        <a:rPr lang="en-US" sz="1400" spc="-10" dirty="0">
                          <a:solidFill>
                            <a:schemeClr val="tx1"/>
                          </a:solidFill>
                          <a:effectLst/>
                          <a:latin typeface="Abadi" panose="020B0604020104020204" pitchFamily="34" charset="0"/>
                        </a:rPr>
                        <a:t>academic </a:t>
                      </a:r>
                      <a:r>
                        <a:rPr lang="en-US" sz="1400" dirty="0">
                          <a:solidFill>
                            <a:schemeClr val="tx1"/>
                          </a:solidFill>
                          <a:effectLst/>
                          <a:latin typeface="Abadi" panose="020B0604020104020204" pitchFamily="34" charset="0"/>
                        </a:rPr>
                        <a:t>unit/instructional</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hour.</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46990" marR="40640" algn="l">
                        <a:lnSpc>
                          <a:spcPts val="1380"/>
                        </a:lnSpc>
                        <a:spcBef>
                          <a:spcPts val="0"/>
                        </a:spcBef>
                        <a:spcAft>
                          <a:spcPts val="0"/>
                        </a:spcAft>
                      </a:pPr>
                      <a:r>
                        <a:rPr lang="en-US" sz="1400" dirty="0">
                          <a:solidFill>
                            <a:schemeClr val="tx1"/>
                          </a:solidFill>
                          <a:effectLst/>
                          <a:latin typeface="Abadi" panose="020B0604020104020204" pitchFamily="34" charset="0"/>
                        </a:rPr>
                        <a:t>$175</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for</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each </a:t>
                      </a:r>
                      <a:r>
                        <a:rPr lang="en-US" sz="1400" spc="-10" dirty="0">
                          <a:solidFill>
                            <a:schemeClr val="tx1"/>
                          </a:solidFill>
                          <a:effectLst/>
                          <a:latin typeface="Abadi" panose="020B0604020104020204" pitchFamily="34" charset="0"/>
                        </a:rPr>
                        <a:t>condensed session </a:t>
                      </a:r>
                      <a:r>
                        <a:rPr lang="en-US" sz="1400" dirty="0">
                          <a:solidFill>
                            <a:schemeClr val="tx1"/>
                          </a:solidFill>
                          <a:effectLst/>
                          <a:latin typeface="Abadi" panose="020B0604020104020204" pitchFamily="34" charset="0"/>
                        </a:rPr>
                        <a:t>regardless of full-time or </a:t>
                      </a:r>
                      <a:r>
                        <a:rPr lang="en-US" sz="1400" spc="-10" dirty="0">
                          <a:solidFill>
                            <a:schemeClr val="tx1"/>
                          </a:solidFill>
                          <a:effectLst/>
                          <a:latin typeface="Abadi" panose="020B0604020104020204" pitchFamily="34" charset="0"/>
                        </a:rPr>
                        <a:t>part-time enrollment status</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2333384598"/>
                  </a:ext>
                </a:extLst>
              </a:tr>
              <a:tr h="690210">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Winter Intersession – Approximately</a:t>
                      </a:r>
                      <a:r>
                        <a:rPr lang="en-US" sz="1400" spc="-5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2</a:t>
                      </a:r>
                      <a:r>
                        <a:rPr lang="en-US" sz="1400" spc="-5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to</a:t>
                      </a:r>
                      <a:r>
                        <a:rPr lang="en-US" sz="1400" spc="-5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4</a:t>
                      </a:r>
                      <a:r>
                        <a:rPr lang="en-US" sz="1400" spc="-5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weeks</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30"/>
                        </a:spcBef>
                        <a:spcAft>
                          <a:spcPts val="0"/>
                        </a:spcAft>
                      </a:pPr>
                      <a:r>
                        <a:rPr lang="en-US" sz="1400" dirty="0">
                          <a:solidFill>
                            <a:schemeClr val="tx1"/>
                          </a:solidFill>
                          <a:effectLst/>
                          <a:latin typeface="Abadi" panose="020B0604020104020204" pitchFamily="34" charset="0"/>
                        </a:rPr>
                        <a:t> Treat as Full-Time for WTW participation requirement</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purposes</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21590" marR="15875" indent="635" algn="l">
                        <a:spcBef>
                          <a:spcPts val="605"/>
                        </a:spcBef>
                        <a:spcAft>
                          <a:spcPts val="0"/>
                        </a:spcAft>
                      </a:pPr>
                      <a:r>
                        <a:rPr lang="en-US" sz="1400" dirty="0">
                          <a:solidFill>
                            <a:schemeClr val="tx1"/>
                          </a:solidFill>
                          <a:effectLst/>
                          <a:latin typeface="Abadi" panose="020B0604020104020204" pitchFamily="34" charset="0"/>
                        </a:rPr>
                        <a:t>Full-time</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students</a:t>
                      </a:r>
                      <a:r>
                        <a:rPr lang="en-US" sz="1400" spc="-8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are considered meeting weekly hour requirements for the purposes</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of</a:t>
                      </a:r>
                      <a:r>
                        <a:rPr lang="en-US" sz="1400" spc="-60"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SB</a:t>
                      </a:r>
                      <a:r>
                        <a:rPr lang="en-US" sz="1400" spc="-65" dirty="0">
                          <a:solidFill>
                            <a:schemeClr val="tx1"/>
                          </a:solidFill>
                          <a:effectLst/>
                          <a:latin typeface="Abadi" panose="020B0604020104020204" pitchFamily="34" charset="0"/>
                        </a:rPr>
                        <a:t> </a:t>
                      </a:r>
                      <a:r>
                        <a:rPr lang="en-US" sz="1400" dirty="0">
                          <a:solidFill>
                            <a:schemeClr val="tx1"/>
                          </a:solidFill>
                          <a:effectLst/>
                          <a:latin typeface="Abadi" panose="020B0604020104020204" pitchFamily="34" charset="0"/>
                        </a:rPr>
                        <a:t>1232.</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400" dirty="0">
                          <a:solidFill>
                            <a:schemeClr val="tx1"/>
                          </a:solidFill>
                          <a:effectLst/>
                          <a:latin typeface="Abadi" panose="020B0604020104020204" pitchFamily="34" charset="0"/>
                        </a:rPr>
                        <a:t> </a:t>
                      </a:r>
                      <a:r>
                        <a:rPr lang="en-US" sz="1400" spc="-20" dirty="0">
                          <a:solidFill>
                            <a:schemeClr val="tx1"/>
                          </a:solidFill>
                          <a:effectLst/>
                          <a:latin typeface="Abadi" panose="020B0604020104020204" pitchFamily="34" charset="0"/>
                        </a:rPr>
                        <a:t>$175</a:t>
                      </a:r>
                      <a:endParaRPr lang="en-US" sz="1400" dirty="0">
                        <a:solidFill>
                          <a:schemeClr val="tx1"/>
                        </a:solidFill>
                        <a:effectLst/>
                        <a:latin typeface="Abadi" panose="020B0604020104020204" pitchFamily="34"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586526566"/>
                  </a:ext>
                </a:extLst>
              </a:tr>
            </a:tbl>
          </a:graphicData>
        </a:graphic>
      </p:graphicFrame>
      <p:sp>
        <p:nvSpPr>
          <p:cNvPr id="4" name="Title 1">
            <a:extLst>
              <a:ext uri="{FF2B5EF4-FFF2-40B4-BE49-F238E27FC236}">
                <a16:creationId xmlns:a16="http://schemas.microsoft.com/office/drawing/2014/main" id="{E229183E-5BD9-464B-F65D-A0677D234637}"/>
              </a:ext>
            </a:extLst>
          </p:cNvPr>
          <p:cNvSpPr>
            <a:spLocks noGrp="1"/>
          </p:cNvSpPr>
          <p:nvPr>
            <p:ph type="title"/>
          </p:nvPr>
        </p:nvSpPr>
        <p:spPr>
          <a:solidFill>
            <a:schemeClr val="accent2">
              <a:lumMod val="40000"/>
              <a:lumOff val="60000"/>
            </a:schemeClr>
          </a:solidFill>
        </p:spPr>
        <p:txBody>
          <a:bodyPr>
            <a:normAutofit fontScale="90000"/>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Books for student During Winter &amp; SUMMER intersessions – ACL 22-31</a:t>
            </a:r>
          </a:p>
        </p:txBody>
      </p:sp>
    </p:spTree>
    <p:extLst>
      <p:ext uri="{BB962C8B-B14F-4D97-AF65-F5344CB8AC3E}">
        <p14:creationId xmlns:p14="http://schemas.microsoft.com/office/powerpoint/2010/main" val="2787794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75454F-2BE1-FB40-B365-6F94D9359B84}"/>
              </a:ext>
            </a:extLst>
          </p:cNvPr>
          <p:cNvSpPr>
            <a:spLocks noGrp="1"/>
          </p:cNvSpPr>
          <p:nvPr>
            <p:ph idx="1"/>
          </p:nvPr>
        </p:nvSpPr>
        <p:spPr/>
        <p:txBody>
          <a:bodyPr/>
          <a:lstStyle/>
          <a:p>
            <a:pPr marL="0" indent="0">
              <a:buNone/>
            </a:pPr>
            <a:endParaRPr lang="en-US" b="1" dirty="0">
              <a:solidFill>
                <a:srgbClr val="FF0000"/>
              </a:solidFill>
              <a:latin typeface="Arial Black" panose="020B0604020202020204" pitchFamily="34" charset="0"/>
              <a:cs typeface="Arial Black" panose="020B0604020202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SB 1232 - </a:t>
            </a:r>
            <a:r>
              <a:rPr lang="en-US" dirty="0">
                <a:latin typeface="Abadi" panose="020B0604020104020204" pitchFamily="34" charset="0"/>
              </a:rPr>
              <a:t>10 days before the beginning of the semester, if a request has been submitted timely.</a:t>
            </a:r>
          </a:p>
          <a:p>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No timeline.</a:t>
            </a:r>
          </a:p>
        </p:txBody>
      </p:sp>
      <p:sp>
        <p:nvSpPr>
          <p:cNvPr id="4" name="Title 1">
            <a:extLst>
              <a:ext uri="{FF2B5EF4-FFF2-40B4-BE49-F238E27FC236}">
                <a16:creationId xmlns:a16="http://schemas.microsoft.com/office/drawing/2014/main" id="{3BF0C04D-2676-3E46-B370-EAD28B6DEA1C}"/>
              </a:ext>
            </a:extLst>
          </p:cNvPr>
          <p:cNvSpPr>
            <a:spLocks noGrp="1"/>
          </p:cNvSpPr>
          <p:nvPr>
            <p:ph type="title"/>
          </p:nvPr>
        </p:nvSpPr>
        <p:spPr>
          <a:xfrm>
            <a:off x="834887" y="503584"/>
            <a:ext cx="10436087" cy="1382156"/>
          </a:xfrm>
          <a:solidFill>
            <a:schemeClr val="accent2">
              <a:lumMod val="40000"/>
              <a:lumOff val="60000"/>
            </a:schemeClr>
          </a:solidFill>
        </p:spPr>
        <p:txBody>
          <a:bodyPr>
            <a:normAutofit fontScale="90000"/>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br>
              <a:rPr lang="en-US" sz="3600" b="1" dirty="0">
                <a:solidFill>
                  <a:schemeClr val="tx1"/>
                </a:solidFill>
                <a:latin typeface="Abadi" panose="020B0604020104020204" pitchFamily="34" charset="0"/>
              </a:rPr>
            </a:br>
            <a:r>
              <a:rPr lang="en-US" sz="3600" b="1" i="0" dirty="0">
                <a:solidFill>
                  <a:srgbClr val="FF0000"/>
                </a:solidFill>
                <a:latin typeface="Abadi" panose="020B0604020104020204" pitchFamily="34" charset="0"/>
                <a:cs typeface="Arial Black" panose="020B0604020202020204" pitchFamily="34" charset="0"/>
              </a:rPr>
              <a:t>Timelines for ISSUING STANDARD PAYMENTS FOR COLLEGE BOOKS</a:t>
            </a:r>
          </a:p>
        </p:txBody>
      </p:sp>
    </p:spTree>
    <p:extLst>
      <p:ext uri="{BB962C8B-B14F-4D97-AF65-F5344CB8AC3E}">
        <p14:creationId xmlns:p14="http://schemas.microsoft.com/office/powerpoint/2010/main" val="2329920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1319D2-ECE0-D349-B933-539B0C3EC67E}"/>
              </a:ext>
            </a:extLst>
          </p:cNvPr>
          <p:cNvSpPr>
            <a:spLocks noGrp="1"/>
          </p:cNvSpPr>
          <p:nvPr>
            <p:ph idx="1"/>
          </p:nvPr>
        </p:nvSpPr>
        <p:spPr/>
        <p:txBody>
          <a:bodyPr/>
          <a:lstStyle/>
          <a:p>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 The county must reimburse for books and college supplies that are required or suggested by the college that are (1) mandatory, (2) recommended or (3) optional for the classes in which the individual is enrolled that exceed the advance payment amount. Go to </a:t>
            </a:r>
            <a:r>
              <a:rPr lang="en-US" dirty="0" err="1">
                <a:latin typeface="Abadi" panose="020B0604020104020204" pitchFamily="34" charset="0"/>
              </a:rPr>
              <a:t>ccwro.org</a:t>
            </a:r>
            <a:r>
              <a:rPr lang="en-US" dirty="0">
                <a:latin typeface="Abadi" panose="020B0604020104020204" pitchFamily="34" charset="0"/>
              </a:rPr>
              <a:t> and download the form “</a:t>
            </a:r>
            <a:r>
              <a:rPr lang="en-US" i="1" dirty="0">
                <a:latin typeface="Abadi" panose="020B0604020104020204" pitchFamily="34" charset="0"/>
              </a:rPr>
              <a:t>SB 1232 College Book Payment Request for Costs That Exceed the Standard Payment</a:t>
            </a:r>
            <a:r>
              <a:rPr lang="en-US" dirty="0">
                <a:latin typeface="Abadi" panose="020B0604020104020204" pitchFamily="34" charset="0"/>
              </a:rPr>
              <a:t>”</a:t>
            </a:r>
          </a:p>
          <a:p>
            <a:endParaRPr lang="en-US" dirty="0">
              <a:latin typeface="Abadi" panose="020B0604020104020204" pitchFamily="34" charset="0"/>
            </a:endParaRPr>
          </a:p>
          <a:p>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The county issues actual book costs to all students that the county believed was warranted.</a:t>
            </a:r>
          </a:p>
        </p:txBody>
      </p:sp>
      <p:sp>
        <p:nvSpPr>
          <p:cNvPr id="4" name="Title 1">
            <a:extLst>
              <a:ext uri="{FF2B5EF4-FFF2-40B4-BE49-F238E27FC236}">
                <a16:creationId xmlns:a16="http://schemas.microsoft.com/office/drawing/2014/main" id="{41E398A8-E889-8C4F-B696-F98677847B18}"/>
              </a:ext>
            </a:extLst>
          </p:cNvPr>
          <p:cNvSpPr>
            <a:spLocks noGrp="1"/>
          </p:cNvSpPr>
          <p:nvPr>
            <p:ph type="title"/>
          </p:nvPr>
        </p:nvSpPr>
        <p:spPr>
          <a:xfrm>
            <a:off x="844825" y="533401"/>
            <a:ext cx="10386391" cy="1382156"/>
          </a:xfrm>
          <a:solidFill>
            <a:schemeClr val="accent2">
              <a:lumMod val="40000"/>
              <a:lumOff val="60000"/>
            </a:schemeClr>
          </a:solidFill>
        </p:spPr>
        <p:txBody>
          <a:bodyPr>
            <a:normAutofit fontScale="90000"/>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br>
              <a:rPr lang="en-US" sz="3600" b="1" dirty="0">
                <a:solidFill>
                  <a:schemeClr val="tx1"/>
                </a:solidFill>
                <a:latin typeface="Abadi" panose="020B0604020104020204" pitchFamily="34" charset="0"/>
              </a:rPr>
            </a:br>
            <a:r>
              <a:rPr lang="en-US" sz="3600" b="1" i="0" dirty="0">
                <a:solidFill>
                  <a:srgbClr val="FF0000"/>
                </a:solidFill>
                <a:latin typeface="Abadi" panose="020B0604020104020204" pitchFamily="34" charset="0"/>
                <a:cs typeface="Arial Black" panose="020B0604020202020204" pitchFamily="34" charset="0"/>
              </a:rPr>
              <a:t>Payment for books over the amount of the advance payment </a:t>
            </a:r>
          </a:p>
        </p:txBody>
      </p:sp>
    </p:spTree>
    <p:extLst>
      <p:ext uri="{BB962C8B-B14F-4D97-AF65-F5344CB8AC3E}">
        <p14:creationId xmlns:p14="http://schemas.microsoft.com/office/powerpoint/2010/main" val="2132250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C4317D-46A9-F943-A755-68939A515A2E}"/>
              </a:ext>
            </a:extLst>
          </p:cNvPr>
          <p:cNvSpPr>
            <a:spLocks noGrp="1"/>
          </p:cNvSpPr>
          <p:nvPr>
            <p:ph idx="1"/>
          </p:nvPr>
        </p:nvSpPr>
        <p:spPr/>
        <p:txBody>
          <a:bodyPr/>
          <a:lstStyle/>
          <a:p>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 The county shall issue the reimbursement payment within 20 days and advance payments 10 days before the beginning of the semester/quarter/summer or winter sessions.</a:t>
            </a:r>
          </a:p>
          <a:p>
            <a:endParaRPr lang="en-US" dirty="0">
              <a:latin typeface="Abadi" panose="020B0604020104020204" pitchFamily="34" charset="0"/>
            </a:endParaRPr>
          </a:p>
          <a:p>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No timeline for issuing a payment</a:t>
            </a:r>
          </a:p>
        </p:txBody>
      </p:sp>
      <p:sp>
        <p:nvSpPr>
          <p:cNvPr id="4" name="Title 1">
            <a:extLst>
              <a:ext uri="{FF2B5EF4-FFF2-40B4-BE49-F238E27FC236}">
                <a16:creationId xmlns:a16="http://schemas.microsoft.com/office/drawing/2014/main" id="{53C7ADF6-4E18-FE4C-A179-1C151D8C667C}"/>
              </a:ext>
            </a:extLst>
          </p:cNvPr>
          <p:cNvSpPr>
            <a:spLocks noGrp="1"/>
          </p:cNvSpPr>
          <p:nvPr>
            <p:ph type="title"/>
          </p:nvPr>
        </p:nvSpPr>
        <p:spPr>
          <a:xfrm>
            <a:off x="755374" y="533401"/>
            <a:ext cx="10446026" cy="1382156"/>
          </a:xfrm>
          <a:solidFill>
            <a:schemeClr val="accent2">
              <a:lumMod val="40000"/>
              <a:lumOff val="60000"/>
            </a:schemeClr>
          </a:solidFill>
        </p:spPr>
        <p:txBody>
          <a:bodyPr>
            <a:normAutofit fontScale="90000"/>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br>
              <a:rPr lang="en-US" sz="3600" b="1" dirty="0">
                <a:solidFill>
                  <a:schemeClr val="tx1"/>
                </a:solidFill>
                <a:latin typeface="Abadi" panose="020B0604020104020204" pitchFamily="34" charset="0"/>
              </a:rPr>
            </a:br>
            <a:r>
              <a:rPr lang="en-US" sz="3600" b="1" i="0" dirty="0">
                <a:solidFill>
                  <a:srgbClr val="FF0000"/>
                </a:solidFill>
                <a:latin typeface="Abadi" panose="020B0604020104020204" pitchFamily="34" charset="0"/>
                <a:cs typeface="Arial Black" panose="020B0604020202020204" pitchFamily="34" charset="0"/>
              </a:rPr>
              <a:t>timeline for issuing Payment for books over the advance payment</a:t>
            </a:r>
          </a:p>
        </p:txBody>
      </p:sp>
    </p:spTree>
    <p:extLst>
      <p:ext uri="{BB962C8B-B14F-4D97-AF65-F5344CB8AC3E}">
        <p14:creationId xmlns:p14="http://schemas.microsoft.com/office/powerpoint/2010/main" val="748949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E100C8-6052-9442-B58D-F9B6D198EB51}"/>
              </a:ext>
            </a:extLst>
          </p:cNvPr>
          <p:cNvSpPr>
            <a:spLocks noGrp="1"/>
          </p:cNvSpPr>
          <p:nvPr>
            <p:ph idx="1"/>
          </p:nvPr>
        </p:nvSpPr>
        <p:spPr/>
        <p:txBody>
          <a:bodyPr>
            <a:normAutofit fontScale="92500" lnSpcReduction="20000"/>
          </a:bodyPr>
          <a:lstStyle/>
          <a:p>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 </a:t>
            </a:r>
          </a:p>
          <a:p>
            <a:r>
              <a:rPr lang="en-US" dirty="0">
                <a:latin typeface="Abadi" panose="020B0604020104020204" pitchFamily="34" charset="0"/>
              </a:rPr>
              <a:t>Counties can use a voucher for books, if the voucher covers all; </a:t>
            </a:r>
          </a:p>
          <a:p>
            <a:r>
              <a:rPr lang="en-US" dirty="0">
                <a:latin typeface="Abadi" panose="020B0604020104020204" pitchFamily="34" charset="0"/>
              </a:rPr>
              <a:t>(1) mandatory, </a:t>
            </a:r>
          </a:p>
          <a:p>
            <a:r>
              <a:rPr lang="en-US" dirty="0">
                <a:latin typeface="Abadi" panose="020B0604020104020204" pitchFamily="34" charset="0"/>
              </a:rPr>
              <a:t>(2) recommended or, </a:t>
            </a:r>
          </a:p>
          <a:p>
            <a:r>
              <a:rPr lang="en-US" dirty="0">
                <a:latin typeface="Abadi" panose="020B0604020104020204" pitchFamily="34" charset="0"/>
              </a:rPr>
              <a:t>(3) optional for the classes in which the individual is enrolled and, </a:t>
            </a:r>
          </a:p>
          <a:p>
            <a:r>
              <a:rPr lang="en-US" dirty="0">
                <a:latin typeface="Abadi" panose="020B0604020104020204" pitchFamily="34" charset="0"/>
              </a:rPr>
              <a:t>(4) the books are at hand 10 days before the semester.</a:t>
            </a:r>
          </a:p>
          <a:p>
            <a:r>
              <a:rPr lang="en-US" dirty="0">
                <a:latin typeface="Abadi" panose="020B0604020104020204" pitchFamily="34" charset="0"/>
              </a:rPr>
              <a:t>(5) Excess funds returned to the student</a:t>
            </a:r>
          </a:p>
          <a:p>
            <a:endParaRPr lang="en-US" dirty="0">
              <a:latin typeface="Abadi" panose="020B0604020104020204" pitchFamily="34" charset="0"/>
            </a:endParaRPr>
          </a:p>
          <a:p>
            <a:r>
              <a:rPr lang="en-US" b="1" dirty="0">
                <a:solidFill>
                  <a:schemeClr val="tx1"/>
                </a:solidFill>
                <a:latin typeface="Abadi" panose="020B0604020104020204" pitchFamily="34" charset="0"/>
                <a:cs typeface="Arial Black" panose="020B0604020202020204" pitchFamily="34" charset="0"/>
              </a:rPr>
              <a:t>Before</a:t>
            </a:r>
            <a:r>
              <a:rPr lang="en-US" b="1" dirty="0">
                <a:solidFill>
                  <a:srgbClr val="FF0000"/>
                </a:solidFill>
                <a:latin typeface="Abadi" panose="020B0604020104020204" pitchFamily="34" charset="0"/>
                <a:cs typeface="Arial Black" panose="020B0604020202020204" pitchFamily="34" charset="0"/>
              </a:rPr>
              <a:t> </a:t>
            </a:r>
            <a:r>
              <a:rPr lang="en-US" dirty="0">
                <a:latin typeface="Abadi" panose="020B0604020104020204" pitchFamily="34" charset="0"/>
              </a:rPr>
              <a:t>- The counties would limit vouchers to the books in which they approved.</a:t>
            </a:r>
          </a:p>
        </p:txBody>
      </p:sp>
      <p:sp>
        <p:nvSpPr>
          <p:cNvPr id="4" name="Title 1">
            <a:extLst>
              <a:ext uri="{FF2B5EF4-FFF2-40B4-BE49-F238E27FC236}">
                <a16:creationId xmlns:a16="http://schemas.microsoft.com/office/drawing/2014/main" id="{3F84BA7F-146D-3D43-A274-11ED2DADAB26}"/>
              </a:ext>
            </a:extLst>
          </p:cNvPr>
          <p:cNvSpPr>
            <a:spLocks noGrp="1"/>
          </p:cNvSpPr>
          <p:nvPr>
            <p:ph type="title"/>
          </p:nvPr>
        </p:nvSpPr>
        <p:spPr>
          <a:xfrm>
            <a:off x="894521" y="533401"/>
            <a:ext cx="10406269"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college BOOK VOUCHERS</a:t>
            </a:r>
          </a:p>
        </p:txBody>
      </p:sp>
    </p:spTree>
    <p:extLst>
      <p:ext uri="{BB962C8B-B14F-4D97-AF65-F5344CB8AC3E}">
        <p14:creationId xmlns:p14="http://schemas.microsoft.com/office/powerpoint/2010/main" val="3149443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CFD973-8D50-E442-BCAF-AC99AC81E4F0}"/>
              </a:ext>
            </a:extLst>
          </p:cNvPr>
          <p:cNvSpPr>
            <a:spLocks noGrp="1"/>
          </p:cNvSpPr>
          <p:nvPr>
            <p:ph idx="1"/>
          </p:nvPr>
        </p:nvSpPr>
        <p:spPr/>
        <p:txBody>
          <a:bodyPr>
            <a:normAutofit fontScale="92500" lnSpcReduction="10000"/>
          </a:bodyPr>
          <a:lstStyle/>
          <a:p>
            <a:r>
              <a:rPr lang="en-US" b="1" dirty="0">
                <a:solidFill>
                  <a:srgbClr val="FF0000"/>
                </a:solidFill>
                <a:latin typeface="Abadi" panose="020B0604020104020204" pitchFamily="34" charset="0"/>
                <a:cs typeface="Arial Black" panose="020B0604020202020204" pitchFamily="34" charset="0"/>
              </a:rPr>
              <a:t>SB 1232 </a:t>
            </a:r>
            <a:r>
              <a:rPr lang="en-US" dirty="0">
                <a:latin typeface="Abadi" panose="020B0604020104020204" pitchFamily="34" charset="0"/>
              </a:rPr>
              <a:t>- </a:t>
            </a:r>
          </a:p>
          <a:p>
            <a:r>
              <a:rPr lang="en-US" dirty="0">
                <a:latin typeface="Abadi" panose="020B0604020104020204" pitchFamily="34" charset="0"/>
              </a:rPr>
              <a:t>(1) Barrier Assessment Form; </a:t>
            </a:r>
          </a:p>
          <a:p>
            <a:r>
              <a:rPr lang="en-US" dirty="0">
                <a:latin typeface="Abadi" panose="020B0604020104020204" pitchFamily="34" charset="0"/>
              </a:rPr>
              <a:t>(2) Student simplified </a:t>
            </a:r>
            <a:r>
              <a:rPr lang="en-US" dirty="0" err="1">
                <a:latin typeface="Abadi" panose="020B0604020104020204" pitchFamily="34" charset="0"/>
              </a:rPr>
              <a:t>WtW</a:t>
            </a:r>
            <a:r>
              <a:rPr lang="en-US" dirty="0">
                <a:latin typeface="Abadi" panose="020B0604020104020204" pitchFamily="34" charset="0"/>
              </a:rPr>
              <a:t> plan;</a:t>
            </a:r>
          </a:p>
          <a:p>
            <a:r>
              <a:rPr lang="en-US" dirty="0">
                <a:latin typeface="Abadi" panose="020B0604020104020204" pitchFamily="34" charset="0"/>
              </a:rPr>
              <a:t>(3) Book Payment Request Form if the actual cost of the books exceed the advance payment issued by the county, unless the county has an agreement with the bookstore that provides the required books to the student.</a:t>
            </a:r>
          </a:p>
          <a:p>
            <a:r>
              <a:rPr lang="en-US" dirty="0">
                <a:latin typeface="Abadi" panose="020B0604020104020204" pitchFamily="34" charset="0"/>
              </a:rPr>
              <a:t>(4) Additional hour </a:t>
            </a:r>
            <a:r>
              <a:rPr lang="en-US" dirty="0" err="1">
                <a:latin typeface="Abadi" panose="020B0604020104020204" pitchFamily="34" charset="0"/>
              </a:rPr>
              <a:t>WtW</a:t>
            </a:r>
            <a:r>
              <a:rPr lang="en-US" dirty="0">
                <a:latin typeface="Abadi" panose="020B0604020104020204" pitchFamily="34" charset="0"/>
              </a:rPr>
              <a:t> plan to meet the 20/30/35-hour rule</a:t>
            </a:r>
          </a:p>
          <a:p>
            <a:r>
              <a:rPr lang="en-US" dirty="0">
                <a:latin typeface="Abadi" panose="020B0604020104020204" pitchFamily="34" charset="0"/>
              </a:rPr>
              <a:t>(5) New NOAs for issuing standard payment</a:t>
            </a:r>
          </a:p>
          <a:p>
            <a:endParaRPr lang="en-US" dirty="0">
              <a:latin typeface="Abadi" panose="020B0604020104020204" pitchFamily="34" charset="0"/>
            </a:endParaRPr>
          </a:p>
          <a:p>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N/A</a:t>
            </a:r>
          </a:p>
          <a:p>
            <a:endParaRPr lang="en-US" dirty="0"/>
          </a:p>
        </p:txBody>
      </p:sp>
      <p:sp>
        <p:nvSpPr>
          <p:cNvPr id="4" name="Title 1">
            <a:extLst>
              <a:ext uri="{FF2B5EF4-FFF2-40B4-BE49-F238E27FC236}">
                <a16:creationId xmlns:a16="http://schemas.microsoft.com/office/drawing/2014/main" id="{7C9F9A63-B0A8-E74E-BA8B-53B1B5BAE40A}"/>
              </a:ext>
            </a:extLst>
          </p:cNvPr>
          <p:cNvSpPr>
            <a:spLocks noGrp="1"/>
          </p:cNvSpPr>
          <p:nvPr>
            <p:ph type="title"/>
          </p:nvPr>
        </p:nvSpPr>
        <p:spPr>
          <a:xfrm>
            <a:off x="874643" y="533401"/>
            <a:ext cx="10426148"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br>
              <a:rPr lang="en-US" sz="3600" b="1" dirty="0">
                <a:solidFill>
                  <a:schemeClr val="tx1"/>
                </a:solidFill>
                <a:latin typeface="Abadi" panose="020B0604020104020204" pitchFamily="34" charset="0"/>
              </a:rPr>
            </a:br>
            <a:r>
              <a:rPr lang="en-US" sz="3600" b="1" i="0" dirty="0">
                <a:solidFill>
                  <a:srgbClr val="FF0000"/>
                </a:solidFill>
                <a:latin typeface="Abadi" panose="020B0604020104020204" pitchFamily="34" charset="0"/>
                <a:cs typeface="Arial Black" panose="020B0604020202020204" pitchFamily="34" charset="0"/>
              </a:rPr>
              <a:t>New Forms</a:t>
            </a:r>
          </a:p>
        </p:txBody>
      </p:sp>
    </p:spTree>
    <p:extLst>
      <p:ext uri="{BB962C8B-B14F-4D97-AF65-F5344CB8AC3E}">
        <p14:creationId xmlns:p14="http://schemas.microsoft.com/office/powerpoint/2010/main" val="1980877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CFD973-8D50-E442-BCAF-AC99AC81E4F0}"/>
              </a:ext>
            </a:extLst>
          </p:cNvPr>
          <p:cNvSpPr>
            <a:spLocks noGrp="1"/>
          </p:cNvSpPr>
          <p:nvPr>
            <p:ph idx="1"/>
          </p:nvPr>
        </p:nvSpPr>
        <p:spPr/>
        <p:txBody>
          <a:bodyPr>
            <a:normAutofit/>
          </a:bodyPr>
          <a:lstStyle/>
          <a:p>
            <a:r>
              <a:rPr lang="en-US" dirty="0">
                <a:latin typeface="Abadi" panose="020B0604020104020204" pitchFamily="34" charset="0"/>
              </a:rPr>
              <a:t>Academic units or classroom hours</a:t>
            </a:r>
          </a:p>
          <a:p>
            <a:endParaRPr lang="en-US" dirty="0"/>
          </a:p>
        </p:txBody>
      </p:sp>
      <p:sp>
        <p:nvSpPr>
          <p:cNvPr id="4" name="Title 1">
            <a:extLst>
              <a:ext uri="{FF2B5EF4-FFF2-40B4-BE49-F238E27FC236}">
                <a16:creationId xmlns:a16="http://schemas.microsoft.com/office/drawing/2014/main" id="{7C9F9A63-B0A8-E74E-BA8B-53B1B5BAE40A}"/>
              </a:ext>
            </a:extLst>
          </p:cNvPr>
          <p:cNvSpPr>
            <a:spLocks noGrp="1"/>
          </p:cNvSpPr>
          <p:nvPr>
            <p:ph type="title"/>
          </p:nvPr>
        </p:nvSpPr>
        <p:spPr>
          <a:xfrm>
            <a:off x="874643" y="533401"/>
            <a:ext cx="10426148"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issues raised by Registrants</a:t>
            </a:r>
          </a:p>
        </p:txBody>
      </p:sp>
    </p:spTree>
    <p:extLst>
      <p:ext uri="{BB962C8B-B14F-4D97-AF65-F5344CB8AC3E}">
        <p14:creationId xmlns:p14="http://schemas.microsoft.com/office/powerpoint/2010/main" val="2630187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E630-9A83-71EF-1C5D-D948617C72A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A2BC483-E0FF-0019-8C4F-AADD8178B8FE}"/>
              </a:ext>
            </a:extLst>
          </p:cNvPr>
          <p:cNvSpPr>
            <a:spLocks noGrp="1"/>
          </p:cNvSpPr>
          <p:nvPr>
            <p:ph idx="1"/>
          </p:nvPr>
        </p:nvSpPr>
        <p:spPr/>
        <p:txBody>
          <a:bodyPr>
            <a:normAutofit/>
          </a:bodyPr>
          <a:lstStyle/>
          <a:p>
            <a:pPr algn="ctr"/>
            <a:r>
              <a:rPr lang="en-US" sz="3600" b="1" dirty="0"/>
              <a:t>SB 1232, Chapter 360, Statutes of 2020 – signed by the Governor September 30, 2020</a:t>
            </a:r>
          </a:p>
          <a:p>
            <a:pPr algn="ctr"/>
            <a:r>
              <a:rPr lang="en-US" sz="3600" b="1" dirty="0"/>
              <a:t>ACL 21-04E</a:t>
            </a:r>
          </a:p>
          <a:p>
            <a:pPr algn="ctr"/>
            <a:r>
              <a:rPr lang="en-US" sz="3600" b="1" dirty="0"/>
              <a:t>ACL 21-75E</a:t>
            </a:r>
          </a:p>
          <a:p>
            <a:pPr algn="ctr"/>
            <a:r>
              <a:rPr lang="en-US" sz="3600" b="1" dirty="0"/>
              <a:t>ACL 22-31</a:t>
            </a:r>
          </a:p>
        </p:txBody>
      </p:sp>
      <p:sp>
        <p:nvSpPr>
          <p:cNvPr id="6" name="Title 1">
            <a:extLst>
              <a:ext uri="{FF2B5EF4-FFF2-40B4-BE49-F238E27FC236}">
                <a16:creationId xmlns:a16="http://schemas.microsoft.com/office/drawing/2014/main" id="{94C44673-9B5F-54D6-4084-69E4BACC1590}"/>
              </a:ext>
            </a:extLst>
          </p:cNvPr>
          <p:cNvSpPr txBox="1">
            <a:spLocks/>
          </p:cNvSpPr>
          <p:nvPr/>
        </p:nvSpPr>
        <p:spPr>
          <a:xfrm>
            <a:off x="805070" y="533401"/>
            <a:ext cx="10505660" cy="1382156"/>
          </a:xfrm>
          <a:prstGeom prst="rect">
            <a:avLst/>
          </a:prstGeom>
          <a:solidFill>
            <a:schemeClr val="accent2">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a:t>
            </a:r>
          </a:p>
        </p:txBody>
      </p:sp>
    </p:spTree>
    <p:extLst>
      <p:ext uri="{BB962C8B-B14F-4D97-AF65-F5344CB8AC3E}">
        <p14:creationId xmlns:p14="http://schemas.microsoft.com/office/powerpoint/2010/main" val="3908798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E4ED-294E-17CA-18C2-90DB326AF1A2}"/>
              </a:ext>
            </a:extLst>
          </p:cNvPr>
          <p:cNvSpPr>
            <a:spLocks noGrp="1"/>
          </p:cNvSpPr>
          <p:nvPr>
            <p:ph type="title"/>
          </p:nvPr>
        </p:nvSpPr>
        <p:spPr/>
        <p:txBody>
          <a:bodyPr>
            <a:normAutofit fontScale="90000"/>
          </a:bodyPr>
          <a:lstStyle/>
          <a:p>
            <a:pPr algn="ctr"/>
            <a:r>
              <a:rPr lang="en-US" b="1" dirty="0">
                <a:solidFill>
                  <a:schemeClr val="tx1"/>
                </a:solidFill>
                <a:latin typeface="Abadi" panose="020B0604020104020204" pitchFamily="34" charset="0"/>
              </a:rPr>
              <a:t>CalWORKs </a:t>
            </a:r>
            <a:r>
              <a:rPr lang="en-US" b="1" dirty="0" err="1">
                <a:solidFill>
                  <a:schemeClr val="tx1"/>
                </a:solidFill>
                <a:latin typeface="Abadi" panose="020B0604020104020204" pitchFamily="34" charset="0"/>
              </a:rPr>
              <a:t>WtW</a:t>
            </a:r>
            <a:r>
              <a:rPr lang="en-US" b="1" dirty="0">
                <a:solidFill>
                  <a:schemeClr val="tx1"/>
                </a:solidFill>
                <a:latin typeface="Abadi" panose="020B0604020104020204" pitchFamily="34" charset="0"/>
              </a:rPr>
              <a:t> student Reform of 2021</a:t>
            </a:r>
            <a:br>
              <a:rPr lang="en-US" b="1" dirty="0">
                <a:solidFill>
                  <a:schemeClr val="tx1"/>
                </a:solidFill>
                <a:latin typeface="Abadi" panose="020B0604020104020204" pitchFamily="34" charset="0"/>
              </a:rPr>
            </a:br>
            <a:r>
              <a:rPr lang="en-US" b="1" dirty="0">
                <a:solidFill>
                  <a:schemeClr val="tx1"/>
                </a:solidFill>
                <a:latin typeface="Abadi" panose="020B0604020104020204" pitchFamily="34" charset="0"/>
              </a:rPr>
              <a:t> </a:t>
            </a:r>
            <a:r>
              <a:rPr lang="en-US" b="1" i="0" dirty="0" err="1">
                <a:solidFill>
                  <a:srgbClr val="FF0000"/>
                </a:solidFill>
                <a:latin typeface="Abadi" panose="020B0604020104020204" pitchFamily="34" charset="0"/>
                <a:cs typeface="Arial Black" panose="020B0604020202020204" pitchFamily="34" charset="0"/>
              </a:rPr>
              <a:t>Yslas</a:t>
            </a:r>
            <a:r>
              <a:rPr lang="en-US" b="1" i="0" dirty="0">
                <a:solidFill>
                  <a:srgbClr val="FF0000"/>
                </a:solidFill>
                <a:latin typeface="Abadi" panose="020B0604020104020204" pitchFamily="34" charset="0"/>
                <a:cs typeface="Arial Black" panose="020B0604020202020204" pitchFamily="34" charset="0"/>
              </a:rPr>
              <a:t> form </a:t>
            </a:r>
            <a:r>
              <a:rPr lang="en-US" b="1" i="0" dirty="0" err="1">
                <a:solidFill>
                  <a:srgbClr val="FF0000"/>
                </a:solidFill>
                <a:latin typeface="Abadi" panose="020B0604020104020204" pitchFamily="34" charset="0"/>
                <a:cs typeface="Arial Black" panose="020B0604020202020204" pitchFamily="34" charset="0"/>
              </a:rPr>
              <a:t>WtW</a:t>
            </a:r>
            <a:r>
              <a:rPr lang="en-US" b="1" i="0" dirty="0">
                <a:solidFill>
                  <a:srgbClr val="FF0000"/>
                </a:solidFill>
                <a:latin typeface="Abadi" panose="020B0604020104020204" pitchFamily="34" charset="0"/>
                <a:cs typeface="Arial Black" panose="020B0604020202020204" pitchFamily="34" charset="0"/>
              </a:rPr>
              <a:t> 8</a:t>
            </a:r>
            <a:endParaRPr lang="en-US" dirty="0">
              <a:latin typeface="Abadi" panose="020B0604020104020204" pitchFamily="34" charset="0"/>
            </a:endParaRPr>
          </a:p>
        </p:txBody>
      </p:sp>
      <p:sp>
        <p:nvSpPr>
          <p:cNvPr id="3" name="Content Placeholder 2">
            <a:extLst>
              <a:ext uri="{FF2B5EF4-FFF2-40B4-BE49-F238E27FC236}">
                <a16:creationId xmlns:a16="http://schemas.microsoft.com/office/drawing/2014/main" id="{075F8EB3-87BA-B65F-9500-A92205A39DA2}"/>
              </a:ext>
            </a:extLst>
          </p:cNvPr>
          <p:cNvSpPr>
            <a:spLocks noGrp="1"/>
          </p:cNvSpPr>
          <p:nvPr>
            <p:ph idx="1"/>
          </p:nvPr>
        </p:nvSpPr>
        <p:spPr/>
        <p:txBody>
          <a:bodyPr/>
          <a:lstStyle/>
          <a:p>
            <a:r>
              <a:rPr lang="en-US" dirty="0">
                <a:latin typeface="Abadi" panose="020B0604020104020204" pitchFamily="34" charset="0"/>
              </a:rPr>
              <a:t>History of the </a:t>
            </a:r>
            <a:r>
              <a:rPr lang="en-US" dirty="0" err="1">
                <a:latin typeface="Abadi" panose="020B0604020104020204" pitchFamily="34" charset="0"/>
              </a:rPr>
              <a:t>WtW</a:t>
            </a:r>
            <a:r>
              <a:rPr lang="en-US" dirty="0">
                <a:latin typeface="Abadi" panose="020B0604020104020204" pitchFamily="34" charset="0"/>
              </a:rPr>
              <a:t> 8 form</a:t>
            </a:r>
          </a:p>
          <a:p>
            <a:endParaRPr lang="en-US" dirty="0">
              <a:latin typeface="Abadi" panose="020B0604020104020204" pitchFamily="34" charset="0"/>
            </a:endParaRPr>
          </a:p>
          <a:p>
            <a:r>
              <a:rPr lang="en-US" dirty="0">
                <a:latin typeface="Abadi" panose="020B0604020104020204" pitchFamily="34" charset="0"/>
              </a:rPr>
              <a:t>No reduction of supportive services without an agreement from the student in writing</a:t>
            </a:r>
          </a:p>
        </p:txBody>
      </p:sp>
      <p:sp>
        <p:nvSpPr>
          <p:cNvPr id="4" name="TextBox 3">
            <a:extLst>
              <a:ext uri="{FF2B5EF4-FFF2-40B4-BE49-F238E27FC236}">
                <a16:creationId xmlns:a16="http://schemas.microsoft.com/office/drawing/2014/main" id="{7EC80D88-B061-ABA3-1677-26B9A7D5C39D}"/>
              </a:ext>
            </a:extLst>
          </p:cNvPr>
          <p:cNvSpPr txBox="1"/>
          <p:nvPr/>
        </p:nvSpPr>
        <p:spPr>
          <a:xfrm>
            <a:off x="9144000" y="-318052"/>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994141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71B77D-CC60-B440-8F47-B83F2C6D3067}"/>
              </a:ext>
            </a:extLst>
          </p:cNvPr>
          <p:cNvSpPr>
            <a:spLocks noGrp="1"/>
          </p:cNvSpPr>
          <p:nvPr>
            <p:ph idx="1"/>
          </p:nvPr>
        </p:nvSpPr>
        <p:spPr>
          <a:solidFill>
            <a:schemeClr val="accent1">
              <a:lumMod val="50000"/>
            </a:schemeClr>
          </a:solidFill>
        </p:spPr>
        <p:txBody>
          <a:bodyPr>
            <a:normAutofit fontScale="85000" lnSpcReduction="20000"/>
          </a:bodyPr>
          <a:lstStyle/>
          <a:p>
            <a:pPr marL="0" indent="0" algn="ctr">
              <a:buNone/>
            </a:pPr>
            <a:r>
              <a:rPr lang="en-US" sz="11500" dirty="0">
                <a:solidFill>
                  <a:schemeClr val="tx1"/>
                </a:solidFill>
                <a:latin typeface="Abadi" panose="020F0502020204030204" pitchFamily="34" charset="0"/>
              </a:rPr>
              <a:t>Questions </a:t>
            </a:r>
          </a:p>
          <a:p>
            <a:pPr marL="0" indent="0" algn="ctr">
              <a:buNone/>
            </a:pPr>
            <a:r>
              <a:rPr lang="en-US" sz="11500" dirty="0">
                <a:solidFill>
                  <a:schemeClr val="tx1"/>
                </a:solidFill>
                <a:latin typeface="Abadi" panose="020F0502020204030204" pitchFamily="34" charset="0"/>
              </a:rPr>
              <a:t>&amp; </a:t>
            </a:r>
          </a:p>
          <a:p>
            <a:pPr marL="0" indent="0" algn="ctr">
              <a:buNone/>
            </a:pPr>
            <a:r>
              <a:rPr lang="en-US" sz="11500" dirty="0">
                <a:solidFill>
                  <a:schemeClr val="tx1"/>
                </a:solidFill>
                <a:latin typeface="Abadi" panose="020F0502020204030204" pitchFamily="34" charset="0"/>
              </a:rPr>
              <a:t>Answers</a:t>
            </a:r>
          </a:p>
        </p:txBody>
      </p:sp>
      <p:sp>
        <p:nvSpPr>
          <p:cNvPr id="4" name="Title 1">
            <a:extLst>
              <a:ext uri="{FF2B5EF4-FFF2-40B4-BE49-F238E27FC236}">
                <a16:creationId xmlns:a16="http://schemas.microsoft.com/office/drawing/2014/main" id="{B9F24D6B-CEF9-8B4E-BD2F-27CA3D23371D}"/>
              </a:ext>
            </a:extLst>
          </p:cNvPr>
          <p:cNvSpPr>
            <a:spLocks noGrp="1"/>
          </p:cNvSpPr>
          <p:nvPr>
            <p:ph type="title"/>
          </p:nvPr>
        </p:nvSpPr>
        <p:spPr>
          <a:xfrm>
            <a:off x="586409" y="453887"/>
            <a:ext cx="10939669"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endParaRPr lang="en-US" sz="3600" b="1" i="0" dirty="0">
              <a:solidFill>
                <a:schemeClr val="tx1"/>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43693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E37EAC-CC88-5218-D9A0-BD22D9A3E1C9}"/>
              </a:ext>
            </a:extLst>
          </p:cNvPr>
          <p:cNvSpPr txBox="1"/>
          <p:nvPr/>
        </p:nvSpPr>
        <p:spPr>
          <a:xfrm>
            <a:off x="719328" y="755904"/>
            <a:ext cx="10704576" cy="4247317"/>
          </a:xfrm>
          <a:prstGeom prst="rect">
            <a:avLst/>
          </a:prstGeom>
          <a:noFill/>
        </p:spPr>
        <p:txBody>
          <a:bodyPr wrap="square" rtlCol="0">
            <a:spAutoFit/>
          </a:bodyPr>
          <a:lstStyle/>
          <a:p>
            <a:endParaRPr lang="en-US" sz="5400" b="1" dirty="0">
              <a:latin typeface="Abadi" panose="020B0604020104020204" pitchFamily="34" charset="0"/>
            </a:endParaRPr>
          </a:p>
          <a:p>
            <a:r>
              <a:rPr lang="en-US" sz="5400" b="1" dirty="0">
                <a:latin typeface="Abadi" panose="020B0604020104020204" pitchFamily="34" charset="0"/>
              </a:rPr>
              <a:t>Thank you for joining. Please help us by filling out the survey at the end of the training.</a:t>
            </a:r>
          </a:p>
          <a:p>
            <a:endParaRPr lang="en-US" sz="5400" b="1" dirty="0">
              <a:latin typeface="Abadi" panose="020B0604020104020204" pitchFamily="34" charset="0"/>
            </a:endParaRPr>
          </a:p>
        </p:txBody>
      </p:sp>
    </p:spTree>
    <p:extLst>
      <p:ext uri="{BB962C8B-B14F-4D97-AF65-F5344CB8AC3E}">
        <p14:creationId xmlns:p14="http://schemas.microsoft.com/office/powerpoint/2010/main" val="3454475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821D16-07F4-E705-F58D-82431171BA3E}"/>
              </a:ext>
            </a:extLst>
          </p:cNvPr>
          <p:cNvSpPr>
            <a:spLocks noGrp="1"/>
          </p:cNvSpPr>
          <p:nvPr>
            <p:ph idx="1"/>
          </p:nvPr>
        </p:nvSpPr>
        <p:spPr/>
        <p:txBody>
          <a:bodyPr/>
          <a:lstStyle/>
          <a:p>
            <a:r>
              <a:rPr lang="en-US" dirty="0"/>
              <a:t>Damien Ladd, CDSS – </a:t>
            </a:r>
            <a:r>
              <a:rPr lang="en-US" dirty="0">
                <a:hlinkClick r:id="rId2"/>
              </a:rPr>
              <a:t>Damien.ladd@dss.ca.gov</a:t>
            </a:r>
            <a:endParaRPr lang="en-US" dirty="0"/>
          </a:p>
          <a:p>
            <a:r>
              <a:rPr lang="en-US" dirty="0"/>
              <a:t>State Assemblyman</a:t>
            </a:r>
          </a:p>
          <a:p>
            <a:r>
              <a:rPr lang="en-US"/>
              <a:t>State Senator</a:t>
            </a:r>
            <a:endParaRPr lang="en-US" dirty="0"/>
          </a:p>
          <a:p>
            <a:r>
              <a:rPr lang="en-US" dirty="0"/>
              <a:t>County </a:t>
            </a:r>
            <a:r>
              <a:rPr lang="en-US" dirty="0" err="1"/>
              <a:t>WtW</a:t>
            </a:r>
            <a:r>
              <a:rPr lang="en-US" dirty="0"/>
              <a:t> program specialist</a:t>
            </a:r>
          </a:p>
          <a:p>
            <a:r>
              <a:rPr lang="en-US" dirty="0"/>
              <a:t>County Deputy Director for </a:t>
            </a:r>
            <a:r>
              <a:rPr lang="en-US" dirty="0" err="1"/>
              <a:t>WtW</a:t>
            </a:r>
            <a:endParaRPr lang="en-US" dirty="0"/>
          </a:p>
          <a:p>
            <a:r>
              <a:rPr lang="en-US" dirty="0"/>
              <a:t>County Welfare Director</a:t>
            </a:r>
          </a:p>
          <a:p>
            <a:r>
              <a:rPr lang="en-US" dirty="0"/>
              <a:t>County Board of Supervisors</a:t>
            </a:r>
          </a:p>
          <a:p>
            <a:endParaRPr lang="en-US" dirty="0"/>
          </a:p>
          <a:p>
            <a:endParaRPr lang="en-US" dirty="0"/>
          </a:p>
        </p:txBody>
      </p:sp>
      <p:sp>
        <p:nvSpPr>
          <p:cNvPr id="4" name="Title 1">
            <a:extLst>
              <a:ext uri="{FF2B5EF4-FFF2-40B4-BE49-F238E27FC236}">
                <a16:creationId xmlns:a16="http://schemas.microsoft.com/office/drawing/2014/main" id="{0974DB7A-6CCE-D706-D400-4092AFE6BA6E}"/>
              </a:ext>
            </a:extLst>
          </p:cNvPr>
          <p:cNvSpPr>
            <a:spLocks noGrp="1"/>
          </p:cNvSpPr>
          <p:nvPr>
            <p:ph type="title"/>
          </p:nvPr>
        </p:nvSpPr>
        <p:spPr>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State and County Policy Contacts</a:t>
            </a:r>
          </a:p>
        </p:txBody>
      </p:sp>
    </p:spTree>
    <p:extLst>
      <p:ext uri="{BB962C8B-B14F-4D97-AF65-F5344CB8AC3E}">
        <p14:creationId xmlns:p14="http://schemas.microsoft.com/office/powerpoint/2010/main" val="3589917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08C26-D141-2A41-BD6E-606BC350E530}"/>
              </a:ext>
            </a:extLst>
          </p:cNvPr>
          <p:cNvSpPr>
            <a:spLocks noGrp="1"/>
          </p:cNvSpPr>
          <p:nvPr>
            <p:ph type="title"/>
          </p:nvPr>
        </p:nvSpPr>
        <p:spPr>
          <a:xfrm>
            <a:off x="805070" y="533401"/>
            <a:ext cx="10505660"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FREEDOM of 2021</a:t>
            </a:r>
          </a:p>
        </p:txBody>
      </p:sp>
      <p:sp>
        <p:nvSpPr>
          <p:cNvPr id="3" name="Content Placeholder 2">
            <a:extLst>
              <a:ext uri="{FF2B5EF4-FFF2-40B4-BE49-F238E27FC236}">
                <a16:creationId xmlns:a16="http://schemas.microsoft.com/office/drawing/2014/main" id="{8C37ADA9-A2D9-FA46-BFBD-19AED7529B85}"/>
              </a:ext>
            </a:extLst>
          </p:cNvPr>
          <p:cNvSpPr>
            <a:spLocks noGrp="1"/>
          </p:cNvSpPr>
          <p:nvPr>
            <p:ph idx="1"/>
          </p:nvPr>
        </p:nvSpPr>
        <p:spPr/>
        <p:txBody>
          <a:bodyPr>
            <a:normAutofit fontScale="92500" lnSpcReduction="10000"/>
          </a:bodyPr>
          <a:lstStyle/>
          <a:p>
            <a:r>
              <a:rPr lang="en-US" sz="3200" dirty="0">
                <a:latin typeface="Abadi" panose="020B0604020104020204" pitchFamily="34" charset="0"/>
              </a:rPr>
              <a:t>Empowers students to select education as path to a better life;</a:t>
            </a:r>
          </a:p>
          <a:p>
            <a:endParaRPr lang="en-US" sz="3200" dirty="0">
              <a:latin typeface="Abadi" panose="020B0604020104020204" pitchFamily="34" charset="0"/>
            </a:endParaRPr>
          </a:p>
          <a:p>
            <a:r>
              <a:rPr lang="en-US" sz="3200" dirty="0">
                <a:latin typeface="Abadi" panose="020B0604020104020204" pitchFamily="34" charset="0"/>
              </a:rPr>
              <a:t>Reduces the work that county workers must do for CalWORKs </a:t>
            </a:r>
            <a:r>
              <a:rPr lang="en-US" sz="3200" dirty="0" err="1">
                <a:latin typeface="Abadi" panose="020B0604020104020204" pitchFamily="34" charset="0"/>
              </a:rPr>
              <a:t>WtW</a:t>
            </a:r>
            <a:r>
              <a:rPr lang="en-US" sz="3200" dirty="0">
                <a:latin typeface="Abadi" panose="020B0604020104020204" pitchFamily="34" charset="0"/>
              </a:rPr>
              <a:t> students;</a:t>
            </a:r>
          </a:p>
          <a:p>
            <a:pPr marL="0" indent="0">
              <a:buNone/>
            </a:pPr>
            <a:endParaRPr lang="en-US" sz="3200" dirty="0">
              <a:latin typeface="Abadi" panose="020B0604020104020204" pitchFamily="34" charset="0"/>
            </a:endParaRPr>
          </a:p>
          <a:p>
            <a:r>
              <a:rPr lang="en-US" sz="3200" dirty="0">
                <a:latin typeface="Abadi" panose="020B0604020104020204" pitchFamily="34" charset="0"/>
              </a:rPr>
              <a:t>Provides for a more efficient process for student </a:t>
            </a:r>
            <a:r>
              <a:rPr lang="en-US" sz="3200" dirty="0" err="1">
                <a:latin typeface="Abadi" panose="020B0604020104020204" pitchFamily="34" charset="0"/>
              </a:rPr>
              <a:t>WtW</a:t>
            </a:r>
            <a:r>
              <a:rPr lang="en-US" sz="3200" dirty="0">
                <a:latin typeface="Abadi" panose="020B0604020104020204" pitchFamily="34" charset="0"/>
              </a:rPr>
              <a:t> participation.</a:t>
            </a:r>
          </a:p>
          <a:p>
            <a:endParaRPr lang="en-US" sz="3200" dirty="0"/>
          </a:p>
        </p:txBody>
      </p:sp>
    </p:spTree>
    <p:extLst>
      <p:ext uri="{BB962C8B-B14F-4D97-AF65-F5344CB8AC3E}">
        <p14:creationId xmlns:p14="http://schemas.microsoft.com/office/powerpoint/2010/main" val="1702797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39348-6993-6DD7-C120-62A5DA468DCD}"/>
              </a:ext>
            </a:extLst>
          </p:cNvPr>
          <p:cNvSpPr>
            <a:spLocks noGrp="1"/>
          </p:cNvSpPr>
          <p:nvPr>
            <p:ph type="title"/>
          </p:nvPr>
        </p:nvSpPr>
        <p:spPr>
          <a:xfrm>
            <a:off x="1143000" y="211668"/>
            <a:ext cx="9906000" cy="2370666"/>
          </a:xfrm>
        </p:spPr>
        <p:txBody>
          <a:bodyPr>
            <a:normAutofit fontScale="90000"/>
          </a:bodyPr>
          <a:lstStyle/>
          <a:p>
            <a:pPr algn="ctr"/>
            <a:r>
              <a:rPr lang="en-US" b="1" dirty="0">
                <a:solidFill>
                  <a:schemeClr val="tx1"/>
                </a:solidFill>
                <a:latin typeface="Abadi" panose="020B0604020104020204" pitchFamily="34" charset="0"/>
              </a:rPr>
              <a:t>CalWORKs </a:t>
            </a:r>
            <a:r>
              <a:rPr lang="en-US" b="1" dirty="0" err="1">
                <a:solidFill>
                  <a:schemeClr val="tx1"/>
                </a:solidFill>
                <a:latin typeface="Abadi" panose="020B0604020104020204" pitchFamily="34" charset="0"/>
              </a:rPr>
              <a:t>WtW</a:t>
            </a:r>
            <a:r>
              <a:rPr lang="en-US" b="1" dirty="0">
                <a:solidFill>
                  <a:schemeClr val="tx1"/>
                </a:solidFill>
                <a:latin typeface="Abadi" panose="020B0604020104020204" pitchFamily="34" charset="0"/>
              </a:rPr>
              <a:t> student Reform of 2021  </a:t>
            </a:r>
            <a:br>
              <a:rPr lang="en-US" b="1" dirty="0">
                <a:solidFill>
                  <a:schemeClr val="tx1"/>
                </a:solidFill>
                <a:latin typeface="Abadi" panose="020B0604020104020204" pitchFamily="34" charset="0"/>
              </a:rPr>
            </a:br>
            <a:r>
              <a:rPr lang="en-US" b="1" i="0" dirty="0">
                <a:solidFill>
                  <a:srgbClr val="FF0000"/>
                </a:solidFill>
                <a:latin typeface="Abadi" panose="020B0604020104020204" pitchFamily="34" charset="0"/>
                <a:cs typeface="Arial Black" panose="020B0604020202020204" pitchFamily="34" charset="0"/>
              </a:rPr>
              <a:t>what postsecondary education institutions qualify for SB 1232 BENEFITS?</a:t>
            </a:r>
            <a:endParaRPr lang="en-US" dirty="0">
              <a:latin typeface="Abadi" panose="020B0604020104020204" pitchFamily="34" charset="0"/>
            </a:endParaRPr>
          </a:p>
        </p:txBody>
      </p:sp>
      <p:sp>
        <p:nvSpPr>
          <p:cNvPr id="3" name="Content Placeholder 2">
            <a:extLst>
              <a:ext uri="{FF2B5EF4-FFF2-40B4-BE49-F238E27FC236}">
                <a16:creationId xmlns:a16="http://schemas.microsoft.com/office/drawing/2014/main" id="{613ED8B7-E8C2-521A-4732-C3CF15506B43}"/>
              </a:ext>
            </a:extLst>
          </p:cNvPr>
          <p:cNvSpPr>
            <a:spLocks noGrp="1"/>
          </p:cNvSpPr>
          <p:nvPr>
            <p:ph idx="1"/>
          </p:nvPr>
        </p:nvSpPr>
        <p:spPr>
          <a:xfrm>
            <a:off x="1143000" y="3124201"/>
            <a:ext cx="9906000" cy="2785534"/>
          </a:xfrm>
        </p:spPr>
        <p:txBody>
          <a:bodyPr/>
          <a:lstStyle/>
          <a:p>
            <a:r>
              <a:rPr lang="en-US" dirty="0">
                <a:latin typeface="Abadi" panose="020B0604020104020204" pitchFamily="34" charset="0"/>
              </a:rPr>
              <a:t>Publicly funded institutions of higher education - Ed Code 94858.5</a:t>
            </a:r>
          </a:p>
          <a:p>
            <a:r>
              <a:rPr lang="en-US" dirty="0">
                <a:latin typeface="Abadi" panose="020B0604020104020204" pitchFamily="34" charset="0"/>
              </a:rPr>
              <a:t>Adult Education and Adult Schools administered by a community college and/or funded by t</a:t>
            </a:r>
          </a:p>
          <a:p>
            <a:r>
              <a:rPr lang="en-US" dirty="0">
                <a:latin typeface="Abadi" panose="020B0604020104020204" pitchFamily="34" charset="0"/>
              </a:rPr>
              <a:t>Non-profit postsecondary educational institutions –Ed Code 66010</a:t>
            </a:r>
          </a:p>
          <a:p>
            <a:r>
              <a:rPr lang="en-US" dirty="0">
                <a:latin typeface="Abadi" panose="020B0604020104020204" pitchFamily="34" charset="0"/>
              </a:rPr>
              <a:t>Source: ACL 21-75E</a:t>
            </a:r>
          </a:p>
        </p:txBody>
      </p:sp>
    </p:spTree>
    <p:extLst>
      <p:ext uri="{BB962C8B-B14F-4D97-AF65-F5344CB8AC3E}">
        <p14:creationId xmlns:p14="http://schemas.microsoft.com/office/powerpoint/2010/main" val="2013331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2C7BF21-B4D2-B544-916F-6C054F976219}"/>
              </a:ext>
            </a:extLst>
          </p:cNvPr>
          <p:cNvSpPr>
            <a:spLocks noGrp="1"/>
          </p:cNvSpPr>
          <p:nvPr>
            <p:ph type="title"/>
          </p:nvPr>
        </p:nvSpPr>
        <p:spPr>
          <a:xfrm>
            <a:off x="805069" y="533401"/>
            <a:ext cx="10585173" cy="1382156"/>
          </a:xfrm>
          <a:solidFill>
            <a:schemeClr val="accent2">
              <a:lumMod val="40000"/>
              <a:lumOff val="60000"/>
            </a:schemeClr>
          </a:solidFill>
        </p:spPr>
        <p:txBody>
          <a:bodyPr>
            <a:normAutofit/>
          </a:body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Study Time</a:t>
            </a:r>
          </a:p>
        </p:txBody>
      </p:sp>
      <p:sp>
        <p:nvSpPr>
          <p:cNvPr id="5" name="Title 1">
            <a:extLst>
              <a:ext uri="{FF2B5EF4-FFF2-40B4-BE49-F238E27FC236}">
                <a16:creationId xmlns:a16="http://schemas.microsoft.com/office/drawing/2014/main" id="{2B62AD41-FE62-0F47-BEBA-2A4A6B56C788}"/>
              </a:ext>
            </a:extLst>
          </p:cNvPr>
          <p:cNvSpPr>
            <a:spLocks noGrp="1"/>
          </p:cNvSpPr>
          <p:nvPr>
            <p:ph idx="1"/>
          </p:nvPr>
        </p:nvSpPr>
        <p:spPr>
          <a:solidFill>
            <a:schemeClr val="bg1"/>
          </a:solidFill>
        </p:spPr>
        <p:txBody>
          <a:bodyPr>
            <a:normAutofit/>
          </a:bodyPr>
          <a:lstStyle/>
          <a:p>
            <a:pPr marL="0" indent="0">
              <a:buNone/>
            </a:pPr>
            <a:r>
              <a:rPr lang="en-US" b="1" dirty="0">
                <a:solidFill>
                  <a:srgbClr val="FF0000"/>
                </a:solidFill>
                <a:latin typeface="Abadi" panose="020B0604020104020204" pitchFamily="34" charset="0"/>
                <a:cs typeface="Arial Black" panose="020B0604020202020204" pitchFamily="34" charset="0"/>
              </a:rPr>
              <a:t>SB 1232 </a:t>
            </a:r>
          </a:p>
          <a:p>
            <a:pPr marL="0" indent="0">
              <a:buNone/>
            </a:pPr>
            <a:r>
              <a:rPr lang="en-US" dirty="0">
                <a:latin typeface="Abadi" panose="020B0604020104020204" pitchFamily="34" charset="0"/>
              </a:rPr>
              <a:t>Provides weekly study time at a rate of 3 hours per hour of classroom attendance that does not have to be supervised.</a:t>
            </a:r>
          </a:p>
          <a:p>
            <a:pPr marL="0" indent="0">
              <a:buNone/>
            </a:pPr>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a:t>
            </a:r>
            <a:r>
              <a:rPr lang="en-US" b="1" dirty="0">
                <a:solidFill>
                  <a:srgbClr val="FF0000"/>
                </a:solidFill>
                <a:latin typeface="Abadi" panose="020B0604020104020204" pitchFamily="34" charset="0"/>
              </a:rPr>
              <a:t> </a:t>
            </a:r>
            <a:r>
              <a:rPr lang="en-US" dirty="0">
                <a:latin typeface="Abadi" panose="020B0604020104020204" pitchFamily="34" charset="0"/>
              </a:rPr>
              <a:t>– Study time hours were mostly decided by the county. Study time per unit is not clearly defined and each county had their own definition.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749474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03CDC4-9DD1-BC4F-AFF7-416B8266758B}"/>
              </a:ext>
            </a:extLst>
          </p:cNvPr>
          <p:cNvSpPr>
            <a:spLocks noGrp="1"/>
          </p:cNvSpPr>
          <p:nvPr>
            <p:ph idx="1"/>
          </p:nvPr>
        </p:nvSpPr>
        <p:spPr/>
        <p:txBody>
          <a:bodyPr/>
          <a:lstStyle/>
          <a:p>
            <a:pPr marL="0" indent="0">
              <a:buNone/>
            </a:pPr>
            <a:r>
              <a:rPr lang="en-US" b="1" dirty="0">
                <a:solidFill>
                  <a:srgbClr val="FF0000"/>
                </a:solidFill>
                <a:latin typeface="Abadi" panose="020B0604020104020204" pitchFamily="34" charset="0"/>
                <a:cs typeface="Arial Black" panose="020B0604020202020204" pitchFamily="34" charset="0"/>
              </a:rPr>
              <a:t>SB 1232 </a:t>
            </a:r>
          </a:p>
          <a:p>
            <a:pPr marL="457200" indent="-457200">
              <a:buAutoNum type="arabicParenBoth"/>
            </a:pPr>
            <a:r>
              <a:rPr lang="en-US" dirty="0">
                <a:latin typeface="Abadi" panose="020B0604020104020204" pitchFamily="34" charset="0"/>
              </a:rPr>
              <a:t>Student must be enrolled in a publicly funded postsecondary or non-profit educational institution; </a:t>
            </a:r>
          </a:p>
          <a:p>
            <a:pPr marL="457200" indent="-457200">
              <a:buAutoNum type="arabicParenBoth"/>
            </a:pPr>
            <a:r>
              <a:rPr lang="en-US" dirty="0">
                <a:latin typeface="Abadi" panose="020B0604020104020204" pitchFamily="34" charset="0"/>
              </a:rPr>
              <a:t>Making satisfactory progress as defined by the school, and </a:t>
            </a:r>
          </a:p>
          <a:p>
            <a:pPr marL="457200" indent="-457200">
              <a:buAutoNum type="arabicParenBoth"/>
            </a:pPr>
            <a:r>
              <a:rPr lang="en-US" dirty="0">
                <a:latin typeface="Abadi" panose="020B0604020104020204" pitchFamily="34" charset="0"/>
              </a:rPr>
              <a:t>Meet the 20/30/35-hour requirements.</a:t>
            </a:r>
          </a:p>
          <a:p>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 </a:t>
            </a:r>
            <a:r>
              <a:rPr lang="en-US" dirty="0">
                <a:latin typeface="Abadi" panose="020B0604020104020204" pitchFamily="34" charset="0"/>
              </a:rPr>
              <a:t>- The student had to be enrolled in a class of study meeting the county requirements and making satisfactory progress as defined by the county.</a:t>
            </a:r>
          </a:p>
        </p:txBody>
      </p:sp>
      <p:sp>
        <p:nvSpPr>
          <p:cNvPr id="5" name="Title 1">
            <a:extLst>
              <a:ext uri="{FF2B5EF4-FFF2-40B4-BE49-F238E27FC236}">
                <a16:creationId xmlns:a16="http://schemas.microsoft.com/office/drawing/2014/main" id="{ED83A3D1-47B3-6044-A027-5B2442BF4AE6}"/>
              </a:ext>
            </a:extLst>
          </p:cNvPr>
          <p:cNvSpPr txBox="1">
            <a:spLocks/>
          </p:cNvSpPr>
          <p:nvPr/>
        </p:nvSpPr>
        <p:spPr>
          <a:xfrm>
            <a:off x="755374" y="482781"/>
            <a:ext cx="10631556" cy="1382156"/>
          </a:xfrm>
          <a:prstGeom prst="rect">
            <a:avLst/>
          </a:prstGeom>
          <a:solidFill>
            <a:schemeClr val="accent2">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Student ELIGIBILITY</a:t>
            </a:r>
          </a:p>
        </p:txBody>
      </p:sp>
    </p:spTree>
    <p:extLst>
      <p:ext uri="{BB962C8B-B14F-4D97-AF65-F5344CB8AC3E}">
        <p14:creationId xmlns:p14="http://schemas.microsoft.com/office/powerpoint/2010/main" val="2889978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00392C-C5FA-3F44-AFE2-20C614D6B048}"/>
              </a:ext>
            </a:extLst>
          </p:cNvPr>
          <p:cNvSpPr>
            <a:spLocks noGrp="1"/>
          </p:cNvSpPr>
          <p:nvPr>
            <p:ph idx="1"/>
          </p:nvPr>
        </p:nvSpPr>
        <p:spPr/>
        <p:txBody>
          <a:bodyPr/>
          <a:lstStyle/>
          <a:p>
            <a:pPr marL="0" indent="0">
              <a:buNone/>
            </a:pPr>
            <a:endParaRPr lang="en-US" b="1" dirty="0">
              <a:solidFill>
                <a:srgbClr val="FF0000"/>
              </a:solidFill>
              <a:latin typeface="Arial Black" panose="020B0604020202020204" pitchFamily="34" charset="0"/>
              <a:cs typeface="Arial Black" panose="020B0604020202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-Students will have to do orientation/appraisals or OCAT.</a:t>
            </a:r>
          </a:p>
          <a:p>
            <a:pPr marL="0" indent="0">
              <a:buNone/>
            </a:pPr>
            <a:endParaRPr lang="en-US" b="1" dirty="0">
              <a:solidFill>
                <a:srgbClr val="FF0000"/>
              </a:solidFill>
              <a:latin typeface="Abadi" panose="020B0604020104020204" pitchFamily="34" charset="0"/>
              <a:cs typeface="Arial Black" panose="020B0604020202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a:t>
            </a:r>
            <a:r>
              <a:rPr lang="en-US" dirty="0">
                <a:latin typeface="Abadi" panose="020B0604020104020204" pitchFamily="34" charset="0"/>
              </a:rPr>
              <a:t> – Students had to do orientation/appraisals or OCAT, sometimes even if it conflicted with the students’ class schedule. </a:t>
            </a:r>
          </a:p>
          <a:p>
            <a:pPr marL="0" indent="0">
              <a:buNone/>
            </a:pPr>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SB 768</a:t>
            </a:r>
            <a:r>
              <a:rPr lang="en-US" dirty="0">
                <a:latin typeface="Abadi" panose="020B0604020104020204" pitchFamily="34" charset="0"/>
              </a:rPr>
              <a:t> –Students only have to do orientation/appraisal once, unless they have been off aid for more than a year.</a:t>
            </a:r>
          </a:p>
          <a:p>
            <a:pPr marL="0" indent="0">
              <a:buNone/>
            </a:pPr>
            <a:endParaRPr lang="en-US" dirty="0"/>
          </a:p>
        </p:txBody>
      </p:sp>
      <p:sp>
        <p:nvSpPr>
          <p:cNvPr id="4" name="Title 1">
            <a:extLst>
              <a:ext uri="{FF2B5EF4-FFF2-40B4-BE49-F238E27FC236}">
                <a16:creationId xmlns:a16="http://schemas.microsoft.com/office/drawing/2014/main" id="{7B7CAF8E-2507-1E46-8B3A-BF8BEAAA6268}"/>
              </a:ext>
            </a:extLst>
          </p:cNvPr>
          <p:cNvSpPr>
            <a:spLocks noGrp="1"/>
          </p:cNvSpPr>
          <p:nvPr>
            <p:ph type="title"/>
          </p:nvPr>
        </p:nvSpPr>
        <p:spPr>
          <a:solidFill>
            <a:schemeClr val="accent1">
              <a:lumMod val="20000"/>
              <a:lumOff val="80000"/>
            </a:schemeClr>
          </a:solidFill>
        </p:spPr>
        <p:txBody>
          <a:bodyPr>
            <a:normAutofit/>
          </a:bodyPr>
          <a:lstStyle/>
          <a:p>
            <a:r>
              <a:rPr lang="en-US" sz="3600" b="1" dirty="0">
                <a:solidFill>
                  <a:srgbClr val="FF0000"/>
                </a:solidFill>
              </a:rPr>
              <a:t>CalWORKs </a:t>
            </a:r>
            <a:r>
              <a:rPr lang="en-US" sz="3600" b="1" dirty="0" err="1">
                <a:solidFill>
                  <a:srgbClr val="FF0000"/>
                </a:solidFill>
              </a:rPr>
              <a:t>WtW</a:t>
            </a:r>
            <a:r>
              <a:rPr lang="en-US" sz="3600" b="1" dirty="0">
                <a:solidFill>
                  <a:srgbClr val="FF0000"/>
                </a:solidFill>
              </a:rPr>
              <a:t> student Reform of 2021</a:t>
            </a:r>
          </a:p>
        </p:txBody>
      </p:sp>
      <p:sp>
        <p:nvSpPr>
          <p:cNvPr id="5" name="Title 1">
            <a:extLst>
              <a:ext uri="{FF2B5EF4-FFF2-40B4-BE49-F238E27FC236}">
                <a16:creationId xmlns:a16="http://schemas.microsoft.com/office/drawing/2014/main" id="{664D6B7A-1C29-B14A-AD4C-D3ED0633FCA6}"/>
              </a:ext>
            </a:extLst>
          </p:cNvPr>
          <p:cNvSpPr txBox="1">
            <a:spLocks/>
          </p:cNvSpPr>
          <p:nvPr/>
        </p:nvSpPr>
        <p:spPr>
          <a:xfrm>
            <a:off x="834887" y="580400"/>
            <a:ext cx="10505661" cy="1382156"/>
          </a:xfrm>
          <a:prstGeom prst="rect">
            <a:avLst/>
          </a:prstGeom>
          <a:solidFill>
            <a:schemeClr val="accent2">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OCAT/Orientation/Appraisal</a:t>
            </a:r>
          </a:p>
        </p:txBody>
      </p:sp>
    </p:spTree>
    <p:extLst>
      <p:ext uri="{BB962C8B-B14F-4D97-AF65-F5344CB8AC3E}">
        <p14:creationId xmlns:p14="http://schemas.microsoft.com/office/powerpoint/2010/main" val="3835255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95627-3CF2-0643-BD93-0672708EB99A}"/>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80EED12-5E35-3746-9D21-1B804F63A8C0}"/>
              </a:ext>
            </a:extLst>
          </p:cNvPr>
          <p:cNvSpPr>
            <a:spLocks noGrp="1"/>
          </p:cNvSpPr>
          <p:nvPr>
            <p:ph idx="1"/>
          </p:nvPr>
        </p:nvSpPr>
        <p:spPr/>
        <p:txBody>
          <a:bodyPr/>
          <a:lstStyle/>
          <a:p>
            <a:pPr marL="0" indent="0">
              <a:buNone/>
            </a:pPr>
            <a:r>
              <a:rPr lang="en-US" b="1" dirty="0">
                <a:solidFill>
                  <a:srgbClr val="FF0000"/>
                </a:solidFill>
                <a:latin typeface="Abadi" panose="020B0604020104020204" pitchFamily="34" charset="0"/>
                <a:cs typeface="Arial Black" panose="020B0604020202020204" pitchFamily="34" charset="0"/>
              </a:rPr>
              <a:t>SB 1232</a:t>
            </a:r>
            <a:r>
              <a:rPr lang="en-US" dirty="0">
                <a:latin typeface="Abadi" panose="020B0604020104020204" pitchFamily="34" charset="0"/>
              </a:rPr>
              <a:t> – </a:t>
            </a:r>
          </a:p>
          <a:p>
            <a:r>
              <a:rPr lang="en-US" dirty="0">
                <a:latin typeface="Abadi" panose="020B0604020104020204" pitchFamily="34" charset="0"/>
              </a:rPr>
              <a:t>Assessment is only done to identify barriers, such as mental health, substance abuse or domestic violence;</a:t>
            </a:r>
          </a:p>
          <a:p>
            <a:r>
              <a:rPr lang="en-US" dirty="0">
                <a:latin typeface="Abadi" panose="020B0604020104020204" pitchFamily="34" charset="0"/>
              </a:rPr>
              <a:t>The assessment is done by mail, unless the students want to do an in-person assessment.</a:t>
            </a:r>
          </a:p>
          <a:p>
            <a:pPr marL="0" indent="0">
              <a:buNone/>
            </a:pPr>
            <a:endParaRPr lang="en-US" dirty="0">
              <a:latin typeface="Abadi" panose="020B0604020104020204" pitchFamily="34" charset="0"/>
            </a:endParaRPr>
          </a:p>
          <a:p>
            <a:pPr marL="0" indent="0">
              <a:buNone/>
            </a:pPr>
            <a:r>
              <a:rPr lang="en-US" b="1" dirty="0">
                <a:solidFill>
                  <a:srgbClr val="FF0000"/>
                </a:solidFill>
                <a:latin typeface="Abadi" panose="020B0604020104020204" pitchFamily="34" charset="0"/>
                <a:cs typeface="Arial Black" panose="020B0604020202020204" pitchFamily="34" charset="0"/>
              </a:rPr>
              <a:t>Before </a:t>
            </a:r>
            <a:r>
              <a:rPr lang="en-US" dirty="0">
                <a:latin typeface="Abadi" panose="020B0604020104020204" pitchFamily="34" charset="0"/>
              </a:rPr>
              <a:t>- Non-SIP Students had to do an in-person assessment that in some cases could take several days. </a:t>
            </a:r>
          </a:p>
        </p:txBody>
      </p:sp>
      <p:sp>
        <p:nvSpPr>
          <p:cNvPr id="4" name="Title 1">
            <a:extLst>
              <a:ext uri="{FF2B5EF4-FFF2-40B4-BE49-F238E27FC236}">
                <a16:creationId xmlns:a16="http://schemas.microsoft.com/office/drawing/2014/main" id="{50E8834D-7B96-2640-89C8-BAFCF2277A23}"/>
              </a:ext>
            </a:extLst>
          </p:cNvPr>
          <p:cNvSpPr txBox="1">
            <a:spLocks/>
          </p:cNvSpPr>
          <p:nvPr/>
        </p:nvSpPr>
        <p:spPr>
          <a:xfrm>
            <a:off x="1235765" y="533401"/>
            <a:ext cx="9906000" cy="1382156"/>
          </a:xfrm>
          <a:prstGeom prst="rect">
            <a:avLst/>
          </a:prstGeom>
          <a:solidFill>
            <a:schemeClr val="accent1">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r>
              <a:rPr lang="en-US" sz="3600" b="1" dirty="0">
                <a:solidFill>
                  <a:srgbClr val="FF0000"/>
                </a:solidFill>
              </a:rPr>
              <a:t>CalWORKs </a:t>
            </a:r>
            <a:r>
              <a:rPr lang="en-US" sz="3600" b="1" dirty="0" err="1">
                <a:solidFill>
                  <a:srgbClr val="FF0000"/>
                </a:solidFill>
              </a:rPr>
              <a:t>WtW</a:t>
            </a:r>
            <a:r>
              <a:rPr lang="en-US" sz="3600" b="1" dirty="0">
                <a:solidFill>
                  <a:srgbClr val="FF0000"/>
                </a:solidFill>
              </a:rPr>
              <a:t> student Reform of 2021</a:t>
            </a:r>
          </a:p>
        </p:txBody>
      </p:sp>
      <p:sp>
        <p:nvSpPr>
          <p:cNvPr id="5" name="Title 1">
            <a:extLst>
              <a:ext uri="{FF2B5EF4-FFF2-40B4-BE49-F238E27FC236}">
                <a16:creationId xmlns:a16="http://schemas.microsoft.com/office/drawing/2014/main" id="{29B853DC-5FEE-264B-AEAC-350278086576}"/>
              </a:ext>
            </a:extLst>
          </p:cNvPr>
          <p:cNvSpPr txBox="1">
            <a:spLocks/>
          </p:cNvSpPr>
          <p:nvPr/>
        </p:nvSpPr>
        <p:spPr>
          <a:xfrm>
            <a:off x="1189383" y="533401"/>
            <a:ext cx="9906000" cy="1382156"/>
          </a:xfrm>
          <a:prstGeom prst="rect">
            <a:avLst/>
          </a:prstGeom>
          <a:solidFill>
            <a:schemeClr val="accent1">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rgbClr val="FF0000"/>
                </a:solidFill>
              </a:rPr>
              <a:t>CalWORKs </a:t>
            </a:r>
            <a:r>
              <a:rPr lang="en-US" sz="3600" b="1" dirty="0" err="1">
                <a:solidFill>
                  <a:srgbClr val="FF0000"/>
                </a:solidFill>
              </a:rPr>
              <a:t>WtW</a:t>
            </a:r>
            <a:r>
              <a:rPr lang="en-US" sz="3600" b="1" dirty="0">
                <a:solidFill>
                  <a:srgbClr val="FF0000"/>
                </a:solidFill>
              </a:rPr>
              <a:t> student Reform of 2021 – </a:t>
            </a:r>
            <a:r>
              <a:rPr lang="en-US" sz="3600" b="1" i="0" dirty="0">
                <a:solidFill>
                  <a:srgbClr val="FF0000"/>
                </a:solidFill>
                <a:latin typeface="Arial Black" panose="020B0604020202020204" pitchFamily="34" charset="0"/>
                <a:cs typeface="Arial Black" panose="020B0604020202020204" pitchFamily="34" charset="0"/>
              </a:rPr>
              <a:t>Study Time</a:t>
            </a:r>
          </a:p>
        </p:txBody>
      </p:sp>
      <p:sp>
        <p:nvSpPr>
          <p:cNvPr id="6" name="Title 1">
            <a:extLst>
              <a:ext uri="{FF2B5EF4-FFF2-40B4-BE49-F238E27FC236}">
                <a16:creationId xmlns:a16="http://schemas.microsoft.com/office/drawing/2014/main" id="{B06FA21F-79A3-0D40-9991-43AFFAEFA55B}"/>
              </a:ext>
            </a:extLst>
          </p:cNvPr>
          <p:cNvSpPr txBox="1">
            <a:spLocks/>
          </p:cNvSpPr>
          <p:nvPr/>
        </p:nvSpPr>
        <p:spPr>
          <a:xfrm>
            <a:off x="785191" y="533401"/>
            <a:ext cx="10585174" cy="1382156"/>
          </a:xfrm>
          <a:prstGeom prst="rect">
            <a:avLst/>
          </a:prstGeom>
          <a:solidFill>
            <a:schemeClr val="accent2">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chemeClr val="tx1"/>
                </a:solidFill>
                <a:latin typeface="Abadi" panose="020B0604020104020204" pitchFamily="34" charset="0"/>
              </a:rPr>
              <a:t>CalWORKs </a:t>
            </a:r>
            <a:r>
              <a:rPr lang="en-US" sz="3600" b="1" dirty="0" err="1">
                <a:solidFill>
                  <a:schemeClr val="tx1"/>
                </a:solidFill>
                <a:latin typeface="Abadi" panose="020B0604020104020204" pitchFamily="34" charset="0"/>
              </a:rPr>
              <a:t>WtW</a:t>
            </a:r>
            <a:r>
              <a:rPr lang="en-US" sz="3600" b="1" dirty="0">
                <a:solidFill>
                  <a:schemeClr val="tx1"/>
                </a:solidFill>
                <a:latin typeface="Abadi" panose="020B0604020104020204" pitchFamily="34" charset="0"/>
              </a:rPr>
              <a:t> student Reform of 2021 </a:t>
            </a:r>
            <a:r>
              <a:rPr lang="en-US" sz="3600" b="1" i="0" dirty="0">
                <a:solidFill>
                  <a:srgbClr val="FF0000"/>
                </a:solidFill>
                <a:latin typeface="Abadi" panose="020B0604020104020204" pitchFamily="34" charset="0"/>
                <a:cs typeface="Arial Black" panose="020B0604020202020204" pitchFamily="34" charset="0"/>
              </a:rPr>
              <a:t>Assessment</a:t>
            </a:r>
          </a:p>
        </p:txBody>
      </p:sp>
    </p:spTree>
    <p:extLst>
      <p:ext uri="{BB962C8B-B14F-4D97-AF65-F5344CB8AC3E}">
        <p14:creationId xmlns:p14="http://schemas.microsoft.com/office/powerpoint/2010/main" val="3903375540"/>
      </p:ext>
    </p:extLst>
  </p:cSld>
  <p:clrMapOvr>
    <a:masterClrMapping/>
  </p:clrMapOvr>
</p:sld>
</file>

<file path=ppt/theme/theme1.xml><?xml version="1.0" encoding="utf-8"?>
<a:theme xmlns:a="http://schemas.openxmlformats.org/drawingml/2006/main" name="AngleLinesVTI">
  <a:themeElements>
    <a:clrScheme name="AnalogousFromRegularSeedRightStep">
      <a:dk1>
        <a:srgbClr val="000000"/>
      </a:dk1>
      <a:lt1>
        <a:srgbClr val="FFFFFF"/>
      </a:lt1>
      <a:dk2>
        <a:srgbClr val="1B2830"/>
      </a:dk2>
      <a:lt2>
        <a:srgbClr val="F3F0F0"/>
      </a:lt2>
      <a:accent1>
        <a:srgbClr val="20B3AB"/>
      </a:accent1>
      <a:accent2>
        <a:srgbClr val="1790D5"/>
      </a:accent2>
      <a:accent3>
        <a:srgbClr val="2953E7"/>
      </a:accent3>
      <a:accent4>
        <a:srgbClr val="5231DA"/>
      </a:accent4>
      <a:accent5>
        <a:srgbClr val="9D29E7"/>
      </a:accent5>
      <a:accent6>
        <a:srgbClr val="D517D0"/>
      </a:accent6>
      <a:hlink>
        <a:srgbClr val="BF3F46"/>
      </a:hlink>
      <a:folHlink>
        <a:srgbClr val="7F7F7F"/>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docProps/app.xml><?xml version="1.0" encoding="utf-8"?>
<Properties xmlns="http://schemas.openxmlformats.org/officeDocument/2006/extended-properties" xmlns:vt="http://schemas.openxmlformats.org/officeDocument/2006/docPropsVTypes">
  <TotalTime>864</TotalTime>
  <Words>1614</Words>
  <Application>Microsoft Macintosh PowerPoint</Application>
  <PresentationFormat>Widescreen</PresentationFormat>
  <Paragraphs>168</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Abadi</vt:lpstr>
      <vt:lpstr>Arial</vt:lpstr>
      <vt:lpstr>Arial Black</vt:lpstr>
      <vt:lpstr>Univers Condensed Light</vt:lpstr>
      <vt:lpstr>Walbaum Display Light</vt:lpstr>
      <vt:lpstr>AngleLinesVTI</vt:lpstr>
      <vt:lpstr>SB 232   \                     CalWORKs WtW  student  Bill SB 1232 (Glazer) Chapter 366     Statutes of 2020  </vt:lpstr>
      <vt:lpstr>PowerPoint Presentation</vt:lpstr>
      <vt:lpstr>State and County Policy Contacts</vt:lpstr>
      <vt:lpstr>CalWORKs WtW student FREEDOM of 2021</vt:lpstr>
      <vt:lpstr>CalWORKs WtW student Reform of 2021   what postsecondary education institutions qualify for SB 1232 BENEFITS?</vt:lpstr>
      <vt:lpstr>CalWORKs WtW student Reform of 2021  Study Time</vt:lpstr>
      <vt:lpstr>PowerPoint Presentation</vt:lpstr>
      <vt:lpstr>CalWORKs WtW student Reform of 2021</vt:lpstr>
      <vt:lpstr>PowerPoint Presentation</vt:lpstr>
      <vt:lpstr>CalWORKs WtW student Reform of 2021 Satisfactory progress</vt:lpstr>
      <vt:lpstr>CalWORKs WtW student Reform of 2021  WtW Plan</vt:lpstr>
      <vt:lpstr>CalWORKs WtW student Reform of 2021 Books for students</vt:lpstr>
      <vt:lpstr>CalWORKs WtW student Reform of 2021 Books for student During Winter &amp; SUMMER intersessions – ACL 22-31</vt:lpstr>
      <vt:lpstr>CalWORKs WtW student Reform of 2021  Timelines for ISSUING STANDARD PAYMENTS FOR COLLEGE BOOKS</vt:lpstr>
      <vt:lpstr>CalWORKs WtW student Reform of 2021  Payment for books over the amount of the advance payment </vt:lpstr>
      <vt:lpstr>CalWORKs WtW student Reform of 2021  timeline for issuing Payment for books over the advance payment</vt:lpstr>
      <vt:lpstr>CalWORKs WtW student Reform of 2021 college BOOK VOUCHERS</vt:lpstr>
      <vt:lpstr>CalWORKs WtW student Reform of 2021  New Forms</vt:lpstr>
      <vt:lpstr>CalWORKs WtW student Reform of 2021 issues raised by Registrants</vt:lpstr>
      <vt:lpstr>CalWORKs WtW student Reform of 2021  Yslas form WtW 8</vt:lpstr>
      <vt:lpstr>CalWORKs WtW student Reform of 2021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SB 232   \                   CalWORKs Student Bill SB 1232 (Glazer) 232 CalWORKs Student Bill</dc:title>
  <dc:creator>Kevin Aslanian</dc:creator>
  <cp:lastModifiedBy>David Aslanian</cp:lastModifiedBy>
  <cp:revision>33</cp:revision>
  <cp:lastPrinted>2020-12-29T15:25:32Z</cp:lastPrinted>
  <dcterms:created xsi:type="dcterms:W3CDTF">2020-11-07T13:10:04Z</dcterms:created>
  <dcterms:modified xsi:type="dcterms:W3CDTF">2022-09-07T18:33:47Z</dcterms:modified>
</cp:coreProperties>
</file>