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256" r:id="rId2"/>
    <p:sldId id="259" r:id="rId3"/>
    <p:sldId id="289" r:id="rId4"/>
    <p:sldId id="257" r:id="rId5"/>
    <p:sldId id="290" r:id="rId6"/>
    <p:sldId id="262" r:id="rId7"/>
    <p:sldId id="269" r:id="rId8"/>
    <p:sldId id="261" r:id="rId9"/>
    <p:sldId id="260" r:id="rId10"/>
    <p:sldId id="263" r:id="rId11"/>
    <p:sldId id="292" r:id="rId12"/>
    <p:sldId id="264" r:id="rId13"/>
    <p:sldId id="271" r:id="rId14"/>
    <p:sldId id="272" r:id="rId15"/>
    <p:sldId id="277" r:id="rId16"/>
    <p:sldId id="274" r:id="rId17"/>
    <p:sldId id="298" r:id="rId18"/>
    <p:sldId id="265" r:id="rId19"/>
    <p:sldId id="283" r:id="rId20"/>
    <p:sldId id="280" r:id="rId21"/>
    <p:sldId id="284" r:id="rId22"/>
    <p:sldId id="282" r:id="rId23"/>
    <p:sldId id="301" r:id="rId24"/>
    <p:sldId id="279" r:id="rId25"/>
    <p:sldId id="266" r:id="rId26"/>
    <p:sldId id="286" r:id="rId27"/>
    <p:sldId id="275" r:id="rId28"/>
    <p:sldId id="297" r:id="rId29"/>
    <p:sldId id="287" r:id="rId30"/>
    <p:sldId id="273" r:id="rId31"/>
    <p:sldId id="300" r:id="rId32"/>
    <p:sldId id="278" r:id="rId33"/>
    <p:sldId id="267" r:id="rId34"/>
    <p:sldId id="288" r:id="rId35"/>
    <p:sldId id="293" r:id="rId36"/>
    <p:sldId id="294" r:id="rId37"/>
    <p:sldId id="296" r:id="rId38"/>
    <p:sldId id="299" r:id="rId39"/>
    <p:sldId id="295" r:id="rId40"/>
    <p:sldId id="268"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091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557C361-9119-48A4-8B8F-329AB687EEEA}" v="1968" dt="2022-09-21T22:49:33.3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0" autoAdjust="0"/>
    <p:restoredTop sz="94712" autoAdjust="0"/>
  </p:normalViewPr>
  <p:slideViewPr>
    <p:cSldViewPr snapToGrid="0">
      <p:cViewPr varScale="1">
        <p:scale>
          <a:sx n="105" d="100"/>
          <a:sy n="105" d="100"/>
        </p:scale>
        <p:origin x="328" y="192"/>
      </p:cViewPr>
      <p:guideLst/>
    </p:cSldViewPr>
  </p:slideViewPr>
  <p:notesTextViewPr>
    <p:cViewPr>
      <p:scale>
        <a:sx n="1" d="1"/>
        <a:sy n="1" d="1"/>
      </p:scale>
      <p:origin x="0" y="0"/>
    </p:cViewPr>
  </p:notesTextViewPr>
  <p:notesViewPr>
    <p:cSldViewPr snapToGrid="0" showGuides="1">
      <p:cViewPr varScale="1">
        <p:scale>
          <a:sx n="60" d="100"/>
          <a:sy n="60" d="100"/>
        </p:scale>
        <p:origin x="3187" y="43"/>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iagrams/_rels/data3.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_rels/drawing3.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92402E-D48E-4A20-9102-455829196172}" type="doc">
      <dgm:prSet loTypeId="urn:microsoft.com/office/officeart/2005/8/layout/vList2" loCatId="list" qsTypeId="urn:microsoft.com/office/officeart/2005/8/quickstyle/simple1" qsCatId="simple" csTypeId="urn:microsoft.com/office/officeart/2005/8/colors/accent2_4" csCatId="accent2" phldr="1"/>
      <dgm:spPr/>
      <dgm:t>
        <a:bodyPr/>
        <a:lstStyle/>
        <a:p>
          <a:endParaRPr lang="en-US"/>
        </a:p>
      </dgm:t>
    </dgm:pt>
    <dgm:pt modelId="{7A49DF98-867D-48FD-8C6A-11619CC54E26}">
      <dgm:prSet custT="1">
        <dgm:style>
          <a:lnRef idx="0">
            <a:scrgbClr r="0" g="0" b="0"/>
          </a:lnRef>
          <a:fillRef idx="0">
            <a:scrgbClr r="0" g="0" b="0"/>
          </a:fillRef>
          <a:effectRef idx="0">
            <a:scrgbClr r="0" g="0" b="0"/>
          </a:effectRef>
          <a:fontRef idx="minor">
            <a:schemeClr val="lt1"/>
          </a:fontRef>
        </dgm:style>
      </dgm:prSet>
      <dgm:spPr>
        <a:gradFill flip="none" rotWithShape="1">
          <a:gsLst>
            <a:gs pos="0">
              <a:schemeClr val="accent2">
                <a:lumMod val="50000"/>
                <a:shade val="30000"/>
                <a:satMod val="115000"/>
              </a:schemeClr>
            </a:gs>
            <a:gs pos="50000">
              <a:schemeClr val="accent2">
                <a:lumMod val="50000"/>
                <a:shade val="67500"/>
                <a:satMod val="115000"/>
              </a:schemeClr>
            </a:gs>
            <a:gs pos="100000">
              <a:schemeClr val="accent2">
                <a:lumMod val="50000"/>
                <a:shade val="100000"/>
                <a:satMod val="115000"/>
              </a:schemeClr>
            </a:gs>
          </a:gsLst>
          <a:lin ang="0" scaled="1"/>
          <a:tileRect/>
        </a:gradFill>
        <a:ln>
          <a:noFill/>
        </a:ln>
      </dgm:spPr>
      <dgm:t>
        <a:bodyPr/>
        <a:lstStyle/>
        <a:p>
          <a:pPr algn="ctr"/>
          <a:r>
            <a:rPr lang="en-US" sz="3200" b="1" dirty="0"/>
            <a:t>Welcome to Welfare Writ Practice 101!</a:t>
          </a:r>
        </a:p>
      </dgm:t>
    </dgm:pt>
    <dgm:pt modelId="{68E16295-5968-427D-8FEC-140904115879}" type="parTrans" cxnId="{1514D9C3-0364-4D35-B599-B493CBB9F80D}">
      <dgm:prSet/>
      <dgm:spPr/>
      <dgm:t>
        <a:bodyPr/>
        <a:lstStyle/>
        <a:p>
          <a:endParaRPr lang="en-US" sz="2800"/>
        </a:p>
      </dgm:t>
    </dgm:pt>
    <dgm:pt modelId="{C8FD5B74-EA17-4780-8EAB-5CC8C9F831ED}" type="sibTrans" cxnId="{1514D9C3-0364-4D35-B599-B493CBB9F80D}">
      <dgm:prSet/>
      <dgm:spPr/>
      <dgm:t>
        <a:bodyPr/>
        <a:lstStyle/>
        <a:p>
          <a:endParaRPr lang="en-US" sz="2800"/>
        </a:p>
      </dgm:t>
    </dgm:pt>
    <dgm:pt modelId="{5395F473-4B00-496B-B453-6451BF799B09}">
      <dgm:prSet custT="1"/>
      <dgm:spPr>
        <a:effectLst>
          <a:glow rad="228600">
            <a:schemeClr val="accent3">
              <a:satMod val="175000"/>
              <a:alpha val="40000"/>
            </a:schemeClr>
          </a:glow>
          <a:innerShdw blurRad="114300">
            <a:prstClr val="black"/>
          </a:innerShdw>
        </a:effectLst>
      </dgm:spPr>
      <dgm:t>
        <a:bodyPr/>
        <a:lstStyle/>
        <a:p>
          <a:pPr>
            <a:spcBef>
              <a:spcPts val="1800"/>
            </a:spcBef>
            <a:buClr>
              <a:schemeClr val="accent2"/>
            </a:buClr>
            <a:buFont typeface="Wingdings" panose="05000000000000000000" pitchFamily="2" charset="2"/>
            <a:buChar char="§"/>
          </a:pPr>
          <a:r>
            <a:rPr lang="en-ZA" sz="4000" b="1" dirty="0">
              <a:solidFill>
                <a:schemeClr val="bg2">
                  <a:lumMod val="10000"/>
                </a:schemeClr>
              </a:solidFill>
              <a:effectLst>
                <a:outerShdw blurRad="38100" dist="38100" dir="2700000" algn="tl">
                  <a:srgbClr val="000000">
                    <a:alpha val="43137"/>
                  </a:srgbClr>
                </a:outerShdw>
              </a:effectLst>
            </a:rPr>
            <a:t>Why so steep?</a:t>
          </a:r>
          <a:endParaRPr lang="en-US" sz="4000" b="1" dirty="0">
            <a:solidFill>
              <a:schemeClr val="bg2">
                <a:lumMod val="10000"/>
              </a:schemeClr>
            </a:solidFill>
            <a:effectLst>
              <a:outerShdw blurRad="38100" dist="38100" dir="2700000" algn="tl">
                <a:srgbClr val="000000">
                  <a:alpha val="43137"/>
                </a:srgbClr>
              </a:outerShdw>
            </a:effectLst>
          </a:endParaRPr>
        </a:p>
      </dgm:t>
    </dgm:pt>
    <dgm:pt modelId="{9C1152B7-4D34-4CA0-9DDC-F21FD4AEAD28}" type="parTrans" cxnId="{5982C12B-3881-4E5F-910B-CA265FD5E102}">
      <dgm:prSet/>
      <dgm:spPr/>
      <dgm:t>
        <a:bodyPr/>
        <a:lstStyle/>
        <a:p>
          <a:endParaRPr lang="en-US" sz="2800"/>
        </a:p>
      </dgm:t>
    </dgm:pt>
    <dgm:pt modelId="{169C7AF9-916F-47C4-A9C3-3ACADEA4D272}" type="sibTrans" cxnId="{5982C12B-3881-4E5F-910B-CA265FD5E102}">
      <dgm:prSet/>
      <dgm:spPr/>
      <dgm:t>
        <a:bodyPr/>
        <a:lstStyle/>
        <a:p>
          <a:endParaRPr lang="en-US" sz="2800"/>
        </a:p>
      </dgm:t>
    </dgm:pt>
    <dgm:pt modelId="{ED7BFBCA-85AB-470A-B757-1414C645E6DE}">
      <dgm:prSet custT="1"/>
      <dgm:spPr>
        <a:effectLst>
          <a:glow rad="228600">
            <a:schemeClr val="accent3">
              <a:satMod val="175000"/>
              <a:alpha val="40000"/>
            </a:schemeClr>
          </a:glow>
          <a:innerShdw blurRad="114300">
            <a:prstClr val="black"/>
          </a:innerShdw>
        </a:effectLst>
      </dgm:spPr>
      <dgm:t>
        <a:bodyPr/>
        <a:lstStyle/>
        <a:p>
          <a:pPr>
            <a:spcBef>
              <a:spcPct val="0"/>
            </a:spcBef>
            <a:buClr>
              <a:schemeClr val="accent2"/>
            </a:buClr>
            <a:buFont typeface="Wingdings" panose="05000000000000000000" pitchFamily="2" charset="2"/>
            <a:buChar char="§"/>
          </a:pPr>
          <a:r>
            <a:rPr lang="en-ZA" sz="4000" b="1" dirty="0">
              <a:solidFill>
                <a:schemeClr val="bg2">
                  <a:lumMod val="10000"/>
                </a:schemeClr>
              </a:solidFill>
              <a:effectLst>
                <a:outerShdw blurRad="38100" dist="38100" dir="2700000" algn="tl">
                  <a:srgbClr val="000000">
                    <a:alpha val="43137"/>
                  </a:srgbClr>
                </a:outerShdw>
              </a:effectLst>
            </a:rPr>
            <a:t>Writs are about FAIRNESS</a:t>
          </a:r>
          <a:endParaRPr lang="en-US" sz="4000" b="1" dirty="0">
            <a:solidFill>
              <a:schemeClr val="bg2">
                <a:lumMod val="10000"/>
              </a:schemeClr>
            </a:solidFill>
            <a:effectLst>
              <a:outerShdw blurRad="38100" dist="38100" dir="2700000" algn="tl">
                <a:srgbClr val="000000">
                  <a:alpha val="43137"/>
                </a:srgbClr>
              </a:outerShdw>
            </a:effectLst>
          </a:endParaRPr>
        </a:p>
      </dgm:t>
    </dgm:pt>
    <dgm:pt modelId="{B49CC6F4-1BCE-47E4-B510-CFFABFF8574B}" type="parTrans" cxnId="{CADA49E7-D7E4-4B04-9DDF-B5A55F3314AF}">
      <dgm:prSet/>
      <dgm:spPr/>
      <dgm:t>
        <a:bodyPr/>
        <a:lstStyle/>
        <a:p>
          <a:endParaRPr lang="en-US" sz="2800"/>
        </a:p>
      </dgm:t>
    </dgm:pt>
    <dgm:pt modelId="{C0C02030-8E95-4FBF-B65E-3B9A5576FA0F}" type="sibTrans" cxnId="{CADA49E7-D7E4-4B04-9DDF-B5A55F3314AF}">
      <dgm:prSet/>
      <dgm:spPr/>
      <dgm:t>
        <a:bodyPr/>
        <a:lstStyle/>
        <a:p>
          <a:endParaRPr lang="en-US" sz="2800"/>
        </a:p>
      </dgm:t>
    </dgm:pt>
    <dgm:pt modelId="{2904A716-59B7-4104-AC29-2F533F57D625}">
      <dgm:prSet custT="1"/>
      <dgm:spPr>
        <a:effectLst>
          <a:glow rad="228600">
            <a:schemeClr val="accent3">
              <a:satMod val="175000"/>
              <a:alpha val="40000"/>
            </a:schemeClr>
          </a:glow>
          <a:innerShdw blurRad="114300">
            <a:prstClr val="black"/>
          </a:innerShdw>
        </a:effectLst>
      </dgm:spPr>
      <dgm:t>
        <a:bodyPr/>
        <a:lstStyle/>
        <a:p>
          <a:pPr>
            <a:spcBef>
              <a:spcPct val="0"/>
            </a:spcBef>
            <a:buClr>
              <a:schemeClr val="accent2"/>
            </a:buClr>
            <a:buFont typeface="Wingdings" panose="05000000000000000000" pitchFamily="2" charset="2"/>
            <a:buNone/>
          </a:pPr>
          <a:endParaRPr lang="en-US" sz="2800" dirty="0">
            <a:solidFill>
              <a:schemeClr val="bg1"/>
            </a:solidFill>
          </a:endParaRPr>
        </a:p>
      </dgm:t>
    </dgm:pt>
    <dgm:pt modelId="{9B32CB96-1CE6-4CA6-98D9-C2203F6FCB19}" type="parTrans" cxnId="{769AC2E0-480D-41AB-BE4C-F01603F65A64}">
      <dgm:prSet/>
      <dgm:spPr/>
      <dgm:t>
        <a:bodyPr/>
        <a:lstStyle/>
        <a:p>
          <a:endParaRPr lang="en-US" sz="2800"/>
        </a:p>
      </dgm:t>
    </dgm:pt>
    <dgm:pt modelId="{14A70495-26CC-4CC9-BF87-1FC52EE50B35}" type="sibTrans" cxnId="{769AC2E0-480D-41AB-BE4C-F01603F65A64}">
      <dgm:prSet/>
      <dgm:spPr/>
      <dgm:t>
        <a:bodyPr/>
        <a:lstStyle/>
        <a:p>
          <a:endParaRPr lang="en-US" sz="2800"/>
        </a:p>
      </dgm:t>
    </dgm:pt>
    <dgm:pt modelId="{38BFD116-20DB-44B6-8FF6-5A8C4A15B712}">
      <dgm:prSet custT="1"/>
      <dgm:spPr>
        <a:effectLst>
          <a:glow rad="228600">
            <a:schemeClr val="accent3">
              <a:satMod val="175000"/>
              <a:alpha val="40000"/>
            </a:schemeClr>
          </a:glow>
          <a:innerShdw blurRad="114300">
            <a:prstClr val="black"/>
          </a:innerShdw>
        </a:effectLst>
      </dgm:spPr>
      <dgm:t>
        <a:bodyPr/>
        <a:lstStyle/>
        <a:p>
          <a:pPr>
            <a:spcBef>
              <a:spcPct val="0"/>
            </a:spcBef>
            <a:buClr>
              <a:schemeClr val="accent2"/>
            </a:buClr>
            <a:buFont typeface="Wingdings" panose="05000000000000000000" pitchFamily="2" charset="2"/>
            <a:buChar char="§"/>
          </a:pPr>
          <a:r>
            <a:rPr lang="en-US" sz="4000" b="1" dirty="0">
              <a:solidFill>
                <a:schemeClr val="bg2">
                  <a:lumMod val="10000"/>
                </a:schemeClr>
              </a:solidFill>
              <a:effectLst>
                <a:outerShdw blurRad="38100" dist="38100" dir="2700000" algn="tl">
                  <a:srgbClr val="000000">
                    <a:alpha val="43137"/>
                  </a:srgbClr>
                </a:outerShdw>
              </a:effectLst>
            </a:rPr>
            <a:t>Evidence limited to an imperfect record</a:t>
          </a:r>
        </a:p>
      </dgm:t>
    </dgm:pt>
    <dgm:pt modelId="{35270C62-F20F-4690-8EFA-B18F8BACC1EC}" type="parTrans" cxnId="{612A8B95-A4E2-42BF-92FC-61324108AB61}">
      <dgm:prSet/>
      <dgm:spPr/>
      <dgm:t>
        <a:bodyPr/>
        <a:lstStyle/>
        <a:p>
          <a:endParaRPr lang="en-US"/>
        </a:p>
      </dgm:t>
    </dgm:pt>
    <dgm:pt modelId="{891496FD-6EF1-4DDB-BD33-AC084F746358}" type="sibTrans" cxnId="{612A8B95-A4E2-42BF-92FC-61324108AB61}">
      <dgm:prSet/>
      <dgm:spPr/>
      <dgm:t>
        <a:bodyPr/>
        <a:lstStyle/>
        <a:p>
          <a:endParaRPr lang="en-US"/>
        </a:p>
      </dgm:t>
    </dgm:pt>
    <dgm:pt modelId="{DC5FAB23-95DD-4A46-8E79-1354492937AB}">
      <dgm:prSet custT="1"/>
      <dgm:spPr>
        <a:effectLst>
          <a:glow rad="228600">
            <a:schemeClr val="accent3">
              <a:satMod val="175000"/>
              <a:alpha val="40000"/>
            </a:schemeClr>
          </a:glow>
          <a:innerShdw blurRad="114300">
            <a:prstClr val="black"/>
          </a:innerShdw>
        </a:effectLst>
      </dgm:spPr>
      <dgm:t>
        <a:bodyPr/>
        <a:lstStyle/>
        <a:p>
          <a:pPr>
            <a:spcBef>
              <a:spcPct val="0"/>
            </a:spcBef>
            <a:buClr>
              <a:schemeClr val="accent2"/>
            </a:buClr>
            <a:buFont typeface="Wingdings" panose="05000000000000000000" pitchFamily="2" charset="2"/>
            <a:buChar char="§"/>
          </a:pPr>
          <a:r>
            <a:rPr lang="en-US" sz="4000" b="1" dirty="0">
              <a:solidFill>
                <a:schemeClr val="bg2">
                  <a:lumMod val="10000"/>
                </a:schemeClr>
              </a:solidFill>
              <a:effectLst>
                <a:outerShdw blurRad="38100" dist="38100" dir="2700000" algn="tl">
                  <a:srgbClr val="000000">
                    <a:alpha val="43137"/>
                  </a:srgbClr>
                </a:outerShdw>
              </a:effectLst>
            </a:rPr>
            <a:t>Judicial deference</a:t>
          </a:r>
        </a:p>
      </dgm:t>
    </dgm:pt>
    <dgm:pt modelId="{3C374936-C3E6-4CDD-B871-A1EF649C8556}" type="parTrans" cxnId="{646C6F79-6F87-426F-80A7-C121E055163E}">
      <dgm:prSet/>
      <dgm:spPr/>
      <dgm:t>
        <a:bodyPr/>
        <a:lstStyle/>
        <a:p>
          <a:endParaRPr lang="en-US"/>
        </a:p>
      </dgm:t>
    </dgm:pt>
    <dgm:pt modelId="{09A24E85-9568-494F-801C-A60D03E2F5A5}" type="sibTrans" cxnId="{646C6F79-6F87-426F-80A7-C121E055163E}">
      <dgm:prSet/>
      <dgm:spPr/>
      <dgm:t>
        <a:bodyPr/>
        <a:lstStyle/>
        <a:p>
          <a:endParaRPr lang="en-US"/>
        </a:p>
      </dgm:t>
    </dgm:pt>
    <dgm:pt modelId="{2901ECC4-1AC8-4B91-8547-1DCAD752BF14}">
      <dgm:prSet custT="1"/>
      <dgm:spPr>
        <a:effectLst>
          <a:glow rad="228600">
            <a:schemeClr val="accent3">
              <a:satMod val="175000"/>
              <a:alpha val="40000"/>
            </a:schemeClr>
          </a:glow>
          <a:innerShdw blurRad="114300">
            <a:prstClr val="black"/>
          </a:innerShdw>
        </a:effectLst>
      </dgm:spPr>
      <dgm:t>
        <a:bodyPr/>
        <a:lstStyle/>
        <a:p>
          <a:pPr>
            <a:spcBef>
              <a:spcPct val="0"/>
            </a:spcBef>
            <a:buClr>
              <a:schemeClr val="accent2"/>
            </a:buClr>
            <a:buFont typeface="Wingdings" panose="05000000000000000000" pitchFamily="2" charset="2"/>
            <a:buChar char="§"/>
          </a:pPr>
          <a:r>
            <a:rPr lang="en-US" sz="4000" b="1" dirty="0">
              <a:solidFill>
                <a:schemeClr val="bg2">
                  <a:lumMod val="10000"/>
                </a:schemeClr>
              </a:solidFill>
              <a:effectLst>
                <a:outerShdw blurRad="38100" dist="38100" dir="2700000" algn="tl">
                  <a:srgbClr val="000000">
                    <a:alpha val="43137"/>
                  </a:srgbClr>
                </a:outerShdw>
              </a:effectLst>
            </a:rPr>
            <a:t>Systemic prejudice</a:t>
          </a:r>
        </a:p>
      </dgm:t>
    </dgm:pt>
    <dgm:pt modelId="{6FCB90A6-B6B8-4044-A900-7BF086F7E305}" type="parTrans" cxnId="{4102183E-1959-488F-B8EB-5A2188281A80}">
      <dgm:prSet/>
      <dgm:spPr/>
      <dgm:t>
        <a:bodyPr/>
        <a:lstStyle/>
        <a:p>
          <a:endParaRPr lang="en-US"/>
        </a:p>
      </dgm:t>
    </dgm:pt>
    <dgm:pt modelId="{1EDD3106-6754-487F-9798-066C0B60C2F3}" type="sibTrans" cxnId="{4102183E-1959-488F-B8EB-5A2188281A80}">
      <dgm:prSet/>
      <dgm:spPr/>
      <dgm:t>
        <a:bodyPr/>
        <a:lstStyle/>
        <a:p>
          <a:endParaRPr lang="en-US"/>
        </a:p>
      </dgm:t>
    </dgm:pt>
    <dgm:pt modelId="{AFFDF074-E77B-4D5C-B9B0-2800665C38A0}">
      <dgm:prSet custT="1"/>
      <dgm:spPr>
        <a:effectLst>
          <a:glow rad="228600">
            <a:schemeClr val="accent3">
              <a:satMod val="175000"/>
              <a:alpha val="40000"/>
            </a:schemeClr>
          </a:glow>
          <a:innerShdw blurRad="114300">
            <a:prstClr val="black"/>
          </a:innerShdw>
        </a:effectLst>
      </dgm:spPr>
      <dgm:t>
        <a:bodyPr/>
        <a:lstStyle/>
        <a:p>
          <a:pPr>
            <a:spcBef>
              <a:spcPct val="0"/>
            </a:spcBef>
            <a:buClr>
              <a:schemeClr val="accent2"/>
            </a:buClr>
            <a:buFont typeface="Wingdings" panose="05000000000000000000" pitchFamily="2" charset="2"/>
            <a:buChar char="§"/>
          </a:pPr>
          <a:endParaRPr lang="en-US" sz="4000" b="1" dirty="0">
            <a:effectLst>
              <a:outerShdw blurRad="38100" dist="38100" dir="2700000" algn="tl">
                <a:srgbClr val="000000">
                  <a:alpha val="43137"/>
                </a:srgbClr>
              </a:outerShdw>
            </a:effectLst>
          </a:endParaRPr>
        </a:p>
      </dgm:t>
    </dgm:pt>
    <dgm:pt modelId="{4EBB4AFE-0B77-420B-A3F5-AEE2F054E8C5}" type="parTrans" cxnId="{235E7841-7E72-4BA9-B6DD-034B1D1DB3AD}">
      <dgm:prSet/>
      <dgm:spPr/>
      <dgm:t>
        <a:bodyPr/>
        <a:lstStyle/>
        <a:p>
          <a:endParaRPr lang="en-US"/>
        </a:p>
      </dgm:t>
    </dgm:pt>
    <dgm:pt modelId="{86456790-25BF-46B6-A399-E2CA74BA8A6A}" type="sibTrans" cxnId="{235E7841-7E72-4BA9-B6DD-034B1D1DB3AD}">
      <dgm:prSet/>
      <dgm:spPr/>
      <dgm:t>
        <a:bodyPr/>
        <a:lstStyle/>
        <a:p>
          <a:endParaRPr lang="en-US"/>
        </a:p>
      </dgm:t>
    </dgm:pt>
    <dgm:pt modelId="{F1CBE404-E12D-4C02-87BF-DBEBC12361E2}">
      <dgm:prSet custT="1"/>
      <dgm:spPr>
        <a:effectLst>
          <a:glow rad="228600">
            <a:schemeClr val="accent3">
              <a:satMod val="175000"/>
              <a:alpha val="40000"/>
            </a:schemeClr>
          </a:glow>
          <a:innerShdw blurRad="114300">
            <a:prstClr val="black"/>
          </a:innerShdw>
        </a:effectLst>
      </dgm:spPr>
      <dgm:t>
        <a:bodyPr/>
        <a:lstStyle/>
        <a:p>
          <a:pPr>
            <a:spcBef>
              <a:spcPct val="0"/>
            </a:spcBef>
            <a:buClr>
              <a:schemeClr val="accent2"/>
            </a:buClr>
            <a:buFont typeface="Wingdings" panose="05000000000000000000" pitchFamily="2" charset="2"/>
            <a:buChar char="§"/>
          </a:pPr>
          <a:r>
            <a:rPr lang="en-ZA" sz="4000" b="1" u="sng" dirty="0">
              <a:solidFill>
                <a:schemeClr val="bg2">
                  <a:lumMod val="10000"/>
                </a:schemeClr>
              </a:solidFill>
              <a:effectLst>
                <a:outerShdw blurRad="38100" dist="38100" dir="2700000" algn="tl">
                  <a:srgbClr val="000000">
                    <a:alpha val="43137"/>
                  </a:srgbClr>
                </a:outerShdw>
              </a:effectLst>
            </a:rPr>
            <a:t>Fundamental principles: due process and access to justice</a:t>
          </a:r>
          <a:endParaRPr lang="en-US" sz="4000" b="1" u="sng" dirty="0">
            <a:solidFill>
              <a:schemeClr val="bg2">
                <a:lumMod val="10000"/>
              </a:schemeClr>
            </a:solidFill>
            <a:effectLst>
              <a:outerShdw blurRad="38100" dist="38100" dir="2700000" algn="tl">
                <a:srgbClr val="000000">
                  <a:alpha val="43137"/>
                </a:srgbClr>
              </a:outerShdw>
            </a:effectLst>
          </a:endParaRPr>
        </a:p>
      </dgm:t>
    </dgm:pt>
    <dgm:pt modelId="{3FFD1DF8-F321-4196-995D-27C107CD8B21}" type="parTrans" cxnId="{5D362AED-3133-471A-A27A-40EE19B360C7}">
      <dgm:prSet/>
      <dgm:spPr/>
      <dgm:t>
        <a:bodyPr/>
        <a:lstStyle/>
        <a:p>
          <a:endParaRPr lang="en-US"/>
        </a:p>
      </dgm:t>
    </dgm:pt>
    <dgm:pt modelId="{5E01593A-F4F0-492B-9A80-1CA1B38E5742}" type="sibTrans" cxnId="{5D362AED-3133-471A-A27A-40EE19B360C7}">
      <dgm:prSet/>
      <dgm:spPr/>
      <dgm:t>
        <a:bodyPr/>
        <a:lstStyle/>
        <a:p>
          <a:endParaRPr lang="en-US"/>
        </a:p>
      </dgm:t>
    </dgm:pt>
    <dgm:pt modelId="{C8AB2814-0FAF-4B0E-AE7C-FE17016CF36B}">
      <dgm:prSet custT="1"/>
      <dgm:spPr>
        <a:effectLst>
          <a:glow rad="228600">
            <a:schemeClr val="accent3">
              <a:satMod val="175000"/>
              <a:alpha val="40000"/>
            </a:schemeClr>
          </a:glow>
          <a:innerShdw blurRad="114300">
            <a:prstClr val="black"/>
          </a:innerShdw>
        </a:effectLst>
      </dgm:spPr>
      <dgm:t>
        <a:bodyPr/>
        <a:lstStyle/>
        <a:p>
          <a:pPr>
            <a:spcBef>
              <a:spcPts val="1800"/>
            </a:spcBef>
            <a:buClr>
              <a:schemeClr val="accent2"/>
            </a:buClr>
            <a:buFont typeface="Wingdings" panose="05000000000000000000" pitchFamily="2" charset="2"/>
            <a:buChar char="§"/>
          </a:pPr>
          <a:endParaRPr lang="en-US" sz="1000" b="1" dirty="0">
            <a:solidFill>
              <a:schemeClr val="bg2">
                <a:lumMod val="10000"/>
              </a:schemeClr>
            </a:solidFill>
            <a:effectLst>
              <a:outerShdw blurRad="38100" dist="38100" dir="2700000" algn="tl">
                <a:srgbClr val="000000">
                  <a:alpha val="43137"/>
                </a:srgbClr>
              </a:outerShdw>
            </a:effectLst>
          </a:endParaRPr>
        </a:p>
      </dgm:t>
    </dgm:pt>
    <dgm:pt modelId="{0CA11FAF-EBF9-4FED-B891-67AFA172CD2F}" type="parTrans" cxnId="{0AFC183D-13BD-4789-8410-93925E46EB5D}">
      <dgm:prSet/>
      <dgm:spPr/>
      <dgm:t>
        <a:bodyPr/>
        <a:lstStyle/>
        <a:p>
          <a:endParaRPr lang="en-US"/>
        </a:p>
      </dgm:t>
    </dgm:pt>
    <dgm:pt modelId="{3A2950F3-E3CB-4381-B01C-7E068FBA986C}" type="sibTrans" cxnId="{0AFC183D-13BD-4789-8410-93925E46EB5D}">
      <dgm:prSet/>
      <dgm:spPr/>
      <dgm:t>
        <a:bodyPr/>
        <a:lstStyle/>
        <a:p>
          <a:endParaRPr lang="en-US"/>
        </a:p>
      </dgm:t>
    </dgm:pt>
    <dgm:pt modelId="{0DCDB68E-871D-493D-B6A0-E9C741DC4D88}" type="pres">
      <dgm:prSet presAssocID="{B192402E-D48E-4A20-9102-455829196172}" presName="linear" presStyleCnt="0">
        <dgm:presLayoutVars>
          <dgm:animLvl val="lvl"/>
          <dgm:resizeHandles val="exact"/>
        </dgm:presLayoutVars>
      </dgm:prSet>
      <dgm:spPr/>
    </dgm:pt>
    <dgm:pt modelId="{E87AE5DB-EAD5-4243-866E-055BB5A60C15}" type="pres">
      <dgm:prSet presAssocID="{7A49DF98-867D-48FD-8C6A-11619CC54E26}" presName="parentText" presStyleLbl="node1" presStyleIdx="0" presStyleCnt="1" custScaleX="103911" custScaleY="290164">
        <dgm:presLayoutVars>
          <dgm:chMax val="0"/>
          <dgm:bulletEnabled val="1"/>
        </dgm:presLayoutVars>
      </dgm:prSet>
      <dgm:spPr>
        <a:prstGeom prst="rect">
          <a:avLst/>
        </a:prstGeom>
      </dgm:spPr>
    </dgm:pt>
    <dgm:pt modelId="{DD643425-E6EA-4981-B8E7-781AD1B6D400}" type="pres">
      <dgm:prSet presAssocID="{7A49DF98-867D-48FD-8C6A-11619CC54E26}" presName="childText" presStyleLbl="revTx" presStyleIdx="0" presStyleCnt="1" custScaleY="2000000">
        <dgm:presLayoutVars>
          <dgm:bulletEnabled val="1"/>
        </dgm:presLayoutVars>
      </dgm:prSet>
      <dgm:spPr/>
    </dgm:pt>
  </dgm:ptLst>
  <dgm:cxnLst>
    <dgm:cxn modelId="{87DA9E05-A66D-4583-9DE1-E70F43F802C9}" type="presOf" srcId="{B192402E-D48E-4A20-9102-455829196172}" destId="{0DCDB68E-871D-493D-B6A0-E9C741DC4D88}" srcOrd="0" destOrd="0" presId="urn:microsoft.com/office/officeart/2005/8/layout/vList2"/>
    <dgm:cxn modelId="{E814CF0D-A5BB-4523-84F3-1F6F716D153D}" type="presOf" srcId="{7A49DF98-867D-48FD-8C6A-11619CC54E26}" destId="{E87AE5DB-EAD5-4243-866E-055BB5A60C15}" srcOrd="0" destOrd="0" presId="urn:microsoft.com/office/officeart/2005/8/layout/vList2"/>
    <dgm:cxn modelId="{C9C6441B-5984-444F-8A7A-B5E10D6C3E34}" type="presOf" srcId="{F1CBE404-E12D-4C02-87BF-DBEBC12361E2}" destId="{DD643425-E6EA-4981-B8E7-781AD1B6D400}" srcOrd="0" destOrd="6" presId="urn:microsoft.com/office/officeart/2005/8/layout/vList2"/>
    <dgm:cxn modelId="{5982C12B-3881-4E5F-910B-CA265FD5E102}" srcId="{7A49DF98-867D-48FD-8C6A-11619CC54E26}" destId="{5395F473-4B00-496B-B453-6451BF799B09}" srcOrd="1" destOrd="0" parTransId="{9C1152B7-4D34-4CA0-9DDC-F21FD4AEAD28}" sibTransId="{169C7AF9-916F-47C4-A9C3-3ACADEA4D272}"/>
    <dgm:cxn modelId="{75E5F52E-B941-4ABA-800B-C1ACB90E8B40}" type="presOf" srcId="{DC5FAB23-95DD-4A46-8E79-1354492937AB}" destId="{DD643425-E6EA-4981-B8E7-781AD1B6D400}" srcOrd="0" destOrd="3" presId="urn:microsoft.com/office/officeart/2005/8/layout/vList2"/>
    <dgm:cxn modelId="{0AFC183D-13BD-4789-8410-93925E46EB5D}" srcId="{7A49DF98-867D-48FD-8C6A-11619CC54E26}" destId="{C8AB2814-0FAF-4B0E-AE7C-FE17016CF36B}" srcOrd="0" destOrd="0" parTransId="{0CA11FAF-EBF9-4FED-B891-67AFA172CD2F}" sibTransId="{3A2950F3-E3CB-4381-B01C-7E068FBA986C}"/>
    <dgm:cxn modelId="{4102183E-1959-488F-B8EB-5A2188281A80}" srcId="{5395F473-4B00-496B-B453-6451BF799B09}" destId="{2901ECC4-1AC8-4B91-8547-1DCAD752BF14}" srcOrd="2" destOrd="0" parTransId="{6FCB90A6-B6B8-4044-A900-7BF086F7E305}" sibTransId="{1EDD3106-6754-487F-9798-066C0B60C2F3}"/>
    <dgm:cxn modelId="{235E7841-7E72-4BA9-B6DD-034B1D1DB3AD}" srcId="{7A49DF98-867D-48FD-8C6A-11619CC54E26}" destId="{AFFDF074-E77B-4D5C-B9B0-2800665C38A0}" srcOrd="4" destOrd="0" parTransId="{4EBB4AFE-0B77-420B-A3F5-AEE2F054E8C5}" sibTransId="{86456790-25BF-46B6-A399-E2CA74BA8A6A}"/>
    <dgm:cxn modelId="{CE2BA44A-854F-4106-9CC3-85ECA8F9B241}" type="presOf" srcId="{ED7BFBCA-85AB-470A-B757-1414C645E6DE}" destId="{DD643425-E6EA-4981-B8E7-781AD1B6D400}" srcOrd="0" destOrd="5" presId="urn:microsoft.com/office/officeart/2005/8/layout/vList2"/>
    <dgm:cxn modelId="{DDD05565-910B-4CE5-A978-A3D31BB53E0A}" type="presOf" srcId="{AFFDF074-E77B-4D5C-B9B0-2800665C38A0}" destId="{DD643425-E6EA-4981-B8E7-781AD1B6D400}" srcOrd="0" destOrd="7" presId="urn:microsoft.com/office/officeart/2005/8/layout/vList2"/>
    <dgm:cxn modelId="{9539F867-35FA-44D4-8711-1CD53FEA8F83}" type="presOf" srcId="{2901ECC4-1AC8-4B91-8547-1DCAD752BF14}" destId="{DD643425-E6EA-4981-B8E7-781AD1B6D400}" srcOrd="0" destOrd="4" presId="urn:microsoft.com/office/officeart/2005/8/layout/vList2"/>
    <dgm:cxn modelId="{646C6F79-6F87-426F-80A7-C121E055163E}" srcId="{5395F473-4B00-496B-B453-6451BF799B09}" destId="{DC5FAB23-95DD-4A46-8E79-1354492937AB}" srcOrd="1" destOrd="0" parTransId="{3C374936-C3E6-4CDD-B871-A1EF649C8556}" sibTransId="{09A24E85-9568-494F-801C-A60D03E2F5A5}"/>
    <dgm:cxn modelId="{348C5592-32ED-4ECA-B634-A96EB7D59402}" type="presOf" srcId="{C8AB2814-0FAF-4B0E-AE7C-FE17016CF36B}" destId="{DD643425-E6EA-4981-B8E7-781AD1B6D400}" srcOrd="0" destOrd="0" presId="urn:microsoft.com/office/officeart/2005/8/layout/vList2"/>
    <dgm:cxn modelId="{612A8B95-A4E2-42BF-92FC-61324108AB61}" srcId="{5395F473-4B00-496B-B453-6451BF799B09}" destId="{38BFD116-20DB-44B6-8FF6-5A8C4A15B712}" srcOrd="0" destOrd="0" parTransId="{35270C62-F20F-4690-8EFA-B18F8BACC1EC}" sibTransId="{891496FD-6EF1-4DDB-BD33-AC084F746358}"/>
    <dgm:cxn modelId="{1843F8A2-9CA1-459A-A62F-DF87F2DB604C}" type="presOf" srcId="{38BFD116-20DB-44B6-8FF6-5A8C4A15B712}" destId="{DD643425-E6EA-4981-B8E7-781AD1B6D400}" srcOrd="0" destOrd="2" presId="urn:microsoft.com/office/officeart/2005/8/layout/vList2"/>
    <dgm:cxn modelId="{1514D9C3-0364-4D35-B599-B493CBB9F80D}" srcId="{B192402E-D48E-4A20-9102-455829196172}" destId="{7A49DF98-867D-48FD-8C6A-11619CC54E26}" srcOrd="0" destOrd="0" parTransId="{68E16295-5968-427D-8FEC-140904115879}" sibTransId="{C8FD5B74-EA17-4780-8EAB-5CC8C9F831ED}"/>
    <dgm:cxn modelId="{BDB079D4-D3EE-497A-8CDB-D67CC3C07829}" type="presOf" srcId="{2904A716-59B7-4104-AC29-2F533F57D625}" destId="{DD643425-E6EA-4981-B8E7-781AD1B6D400}" srcOrd="0" destOrd="8" presId="urn:microsoft.com/office/officeart/2005/8/layout/vList2"/>
    <dgm:cxn modelId="{6B488BDB-480C-4D3D-A8C6-AF94460BC358}" type="presOf" srcId="{5395F473-4B00-496B-B453-6451BF799B09}" destId="{DD643425-E6EA-4981-B8E7-781AD1B6D400}" srcOrd="0" destOrd="1" presId="urn:microsoft.com/office/officeart/2005/8/layout/vList2"/>
    <dgm:cxn modelId="{769AC2E0-480D-41AB-BE4C-F01603F65A64}" srcId="{7A49DF98-867D-48FD-8C6A-11619CC54E26}" destId="{2904A716-59B7-4104-AC29-2F533F57D625}" srcOrd="5" destOrd="0" parTransId="{9B32CB96-1CE6-4CA6-98D9-C2203F6FCB19}" sibTransId="{14A70495-26CC-4CC9-BF87-1FC52EE50B35}"/>
    <dgm:cxn modelId="{CADA49E7-D7E4-4B04-9DDF-B5A55F3314AF}" srcId="{7A49DF98-867D-48FD-8C6A-11619CC54E26}" destId="{ED7BFBCA-85AB-470A-B757-1414C645E6DE}" srcOrd="2" destOrd="0" parTransId="{B49CC6F4-1BCE-47E4-B510-CFFABFF8574B}" sibTransId="{C0C02030-8E95-4FBF-B65E-3B9A5576FA0F}"/>
    <dgm:cxn modelId="{5D362AED-3133-471A-A27A-40EE19B360C7}" srcId="{7A49DF98-867D-48FD-8C6A-11619CC54E26}" destId="{F1CBE404-E12D-4C02-87BF-DBEBC12361E2}" srcOrd="3" destOrd="0" parTransId="{3FFD1DF8-F321-4196-995D-27C107CD8B21}" sibTransId="{5E01593A-F4F0-492B-9A80-1CA1B38E5742}"/>
    <dgm:cxn modelId="{59B4F0F9-DF25-46F0-B079-FC8F7D15F8C7}" type="presParOf" srcId="{0DCDB68E-871D-493D-B6A0-E9C741DC4D88}" destId="{E87AE5DB-EAD5-4243-866E-055BB5A60C15}" srcOrd="0" destOrd="0" presId="urn:microsoft.com/office/officeart/2005/8/layout/vList2"/>
    <dgm:cxn modelId="{2D3A994E-B0C3-418C-AB02-1BDC5694DB45}" type="presParOf" srcId="{0DCDB68E-871D-493D-B6A0-E9C741DC4D88}" destId="{DD643425-E6EA-4981-B8E7-781AD1B6D400}" srcOrd="1" destOrd="0" presId="urn:microsoft.com/office/officeart/2005/8/layout/vList2"/>
  </dgm:cxnLst>
  <dgm:bg>
    <a:noFill/>
    <a:effectLst>
      <a:glow rad="127000">
        <a:srgbClr val="6091BA"/>
      </a:glow>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192402E-D48E-4A20-9102-45582919617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7A49DF98-867D-48FD-8C6A-11619CC54E26}">
      <dgm:prSet custT="1"/>
      <dgm:spPr>
        <a:solidFill>
          <a:schemeClr val="accent2"/>
        </a:solidFill>
        <a:ln>
          <a:noFill/>
        </a:ln>
      </dgm:spPr>
      <dgm:t>
        <a:bodyPr/>
        <a:lstStyle/>
        <a:p>
          <a:r>
            <a:rPr lang="en-US" sz="2800" dirty="0">
              <a:solidFill>
                <a:schemeClr val="tx1"/>
              </a:solidFill>
            </a:rPr>
            <a:t>Issues to Watch For</a:t>
          </a:r>
        </a:p>
      </dgm:t>
    </dgm:pt>
    <dgm:pt modelId="{68E16295-5968-427D-8FEC-140904115879}" type="parTrans" cxnId="{1514D9C3-0364-4D35-B599-B493CBB9F80D}">
      <dgm:prSet/>
      <dgm:spPr/>
      <dgm:t>
        <a:bodyPr/>
        <a:lstStyle/>
        <a:p>
          <a:endParaRPr lang="en-US" sz="2800"/>
        </a:p>
      </dgm:t>
    </dgm:pt>
    <dgm:pt modelId="{C8FD5B74-EA17-4780-8EAB-5CC8C9F831ED}" type="sibTrans" cxnId="{1514D9C3-0364-4D35-B599-B493CBB9F80D}">
      <dgm:prSet/>
      <dgm:spPr/>
      <dgm:t>
        <a:bodyPr/>
        <a:lstStyle/>
        <a:p>
          <a:endParaRPr lang="en-US" sz="2800"/>
        </a:p>
      </dgm:t>
    </dgm:pt>
    <dgm:pt modelId="{5395F473-4B00-496B-B453-6451BF799B09}">
      <dgm:prSet custT="1"/>
      <dgm:spPr>
        <a:noFill/>
        <a:ln>
          <a:noFill/>
        </a:ln>
      </dgm:spPr>
      <dgm:t>
        <a:bodyPr/>
        <a:lstStyle/>
        <a:p>
          <a:pPr>
            <a:buClr>
              <a:schemeClr val="accent2"/>
            </a:buClr>
            <a:buFont typeface="Wingdings" panose="05000000000000000000" pitchFamily="2" charset="2"/>
            <a:buChar char="§"/>
          </a:pPr>
          <a:r>
            <a:rPr lang="en-ZA" sz="2800" dirty="0">
              <a:solidFill>
                <a:schemeClr val="bg1"/>
              </a:solidFill>
            </a:rPr>
            <a:t>Jurisdiction &amp; good cause</a:t>
          </a:r>
          <a:endParaRPr lang="en-US" sz="2800" dirty="0">
            <a:solidFill>
              <a:schemeClr val="bg1"/>
            </a:solidFill>
          </a:endParaRPr>
        </a:p>
      </dgm:t>
    </dgm:pt>
    <dgm:pt modelId="{9C1152B7-4D34-4CA0-9DDC-F21FD4AEAD28}" type="parTrans" cxnId="{5982C12B-3881-4E5F-910B-CA265FD5E102}">
      <dgm:prSet/>
      <dgm:spPr/>
      <dgm:t>
        <a:bodyPr/>
        <a:lstStyle/>
        <a:p>
          <a:endParaRPr lang="en-US" sz="2800"/>
        </a:p>
      </dgm:t>
    </dgm:pt>
    <dgm:pt modelId="{169C7AF9-916F-47C4-A9C3-3ACADEA4D272}" type="sibTrans" cxnId="{5982C12B-3881-4E5F-910B-CA265FD5E102}">
      <dgm:prSet/>
      <dgm:spPr/>
      <dgm:t>
        <a:bodyPr/>
        <a:lstStyle/>
        <a:p>
          <a:endParaRPr lang="en-US" sz="2800"/>
        </a:p>
      </dgm:t>
    </dgm:pt>
    <dgm:pt modelId="{2904A716-59B7-4104-AC29-2F533F57D625}">
      <dgm:prSet custT="1"/>
      <dgm:spPr>
        <a:noFill/>
        <a:ln>
          <a:noFill/>
        </a:ln>
      </dgm:spPr>
      <dgm:t>
        <a:bodyPr/>
        <a:lstStyle/>
        <a:p>
          <a:pPr>
            <a:buClr>
              <a:schemeClr val="accent2"/>
            </a:buClr>
            <a:buFont typeface="Wingdings" panose="05000000000000000000" pitchFamily="2" charset="2"/>
            <a:buChar char="§"/>
          </a:pPr>
          <a:r>
            <a:rPr lang="en-ZA" sz="2800" dirty="0">
              <a:solidFill>
                <a:schemeClr val="bg1"/>
              </a:solidFill>
            </a:rPr>
            <a:t>Equitable estoppel</a:t>
          </a:r>
          <a:endParaRPr lang="en-US" sz="2800" dirty="0">
            <a:solidFill>
              <a:schemeClr val="bg1"/>
            </a:solidFill>
          </a:endParaRPr>
        </a:p>
      </dgm:t>
    </dgm:pt>
    <dgm:pt modelId="{9B32CB96-1CE6-4CA6-98D9-C2203F6FCB19}" type="parTrans" cxnId="{769AC2E0-480D-41AB-BE4C-F01603F65A64}">
      <dgm:prSet/>
      <dgm:spPr/>
      <dgm:t>
        <a:bodyPr/>
        <a:lstStyle/>
        <a:p>
          <a:endParaRPr lang="en-US" sz="2800"/>
        </a:p>
      </dgm:t>
    </dgm:pt>
    <dgm:pt modelId="{14A70495-26CC-4CC9-BF87-1FC52EE50B35}" type="sibTrans" cxnId="{769AC2E0-480D-41AB-BE4C-F01603F65A64}">
      <dgm:prSet/>
      <dgm:spPr/>
      <dgm:t>
        <a:bodyPr/>
        <a:lstStyle/>
        <a:p>
          <a:endParaRPr lang="en-US" sz="2800"/>
        </a:p>
      </dgm:t>
    </dgm:pt>
    <dgm:pt modelId="{4190FFB7-5A23-4BA5-AAC9-D336B1E24DC1}">
      <dgm:prSet custT="1"/>
      <dgm:spPr>
        <a:noFill/>
        <a:ln>
          <a:noFill/>
        </a:ln>
      </dgm:spPr>
      <dgm:t>
        <a:bodyPr/>
        <a:lstStyle/>
        <a:p>
          <a:pPr>
            <a:buClr>
              <a:schemeClr val="accent2"/>
            </a:buClr>
            <a:buFont typeface="Wingdings" panose="05000000000000000000" pitchFamily="2" charset="2"/>
            <a:buChar char="§"/>
          </a:pPr>
          <a:r>
            <a:rPr lang="en-US" sz="2800" dirty="0">
              <a:solidFill>
                <a:schemeClr val="bg1"/>
              </a:solidFill>
            </a:rPr>
            <a:t>Adequate notice &amp; due process</a:t>
          </a:r>
        </a:p>
      </dgm:t>
    </dgm:pt>
    <dgm:pt modelId="{888C9402-BEEF-4E7D-A876-FB68B13B4576}" type="parTrans" cxnId="{A681D0FB-3D94-4E25-808A-A695F517491C}">
      <dgm:prSet/>
      <dgm:spPr/>
      <dgm:t>
        <a:bodyPr/>
        <a:lstStyle/>
        <a:p>
          <a:endParaRPr lang="en-US"/>
        </a:p>
      </dgm:t>
    </dgm:pt>
    <dgm:pt modelId="{3CA66A19-5911-4D4A-946E-306E3C8CBA05}" type="sibTrans" cxnId="{A681D0FB-3D94-4E25-808A-A695F517491C}">
      <dgm:prSet/>
      <dgm:spPr/>
      <dgm:t>
        <a:bodyPr/>
        <a:lstStyle/>
        <a:p>
          <a:endParaRPr lang="en-US"/>
        </a:p>
      </dgm:t>
    </dgm:pt>
    <dgm:pt modelId="{48838873-4431-4954-9171-1238775AC576}" type="pres">
      <dgm:prSet presAssocID="{B192402E-D48E-4A20-9102-455829196172}" presName="linear" presStyleCnt="0">
        <dgm:presLayoutVars>
          <dgm:dir/>
          <dgm:animLvl val="lvl"/>
          <dgm:resizeHandles val="exact"/>
        </dgm:presLayoutVars>
      </dgm:prSet>
      <dgm:spPr/>
    </dgm:pt>
    <dgm:pt modelId="{ADA60600-5F4A-49C6-91D8-2B4F4EF7F0C5}" type="pres">
      <dgm:prSet presAssocID="{7A49DF98-867D-48FD-8C6A-11619CC54E26}" presName="parentLin" presStyleCnt="0"/>
      <dgm:spPr/>
    </dgm:pt>
    <dgm:pt modelId="{47D332B7-C90F-4055-8376-68DED81340C7}" type="pres">
      <dgm:prSet presAssocID="{7A49DF98-867D-48FD-8C6A-11619CC54E26}" presName="parentLeftMargin" presStyleLbl="node1" presStyleIdx="0" presStyleCnt="1"/>
      <dgm:spPr/>
    </dgm:pt>
    <dgm:pt modelId="{8EFCDC49-2431-44A7-9E88-01190BAF5B19}" type="pres">
      <dgm:prSet presAssocID="{7A49DF98-867D-48FD-8C6A-11619CC54E26}" presName="parentText" presStyleLbl="node1" presStyleIdx="0" presStyleCnt="1" custScaleX="128291" custScaleY="33480">
        <dgm:presLayoutVars>
          <dgm:chMax val="0"/>
          <dgm:bulletEnabled val="1"/>
        </dgm:presLayoutVars>
      </dgm:prSet>
      <dgm:spPr>
        <a:prstGeom prst="rect">
          <a:avLst/>
        </a:prstGeom>
      </dgm:spPr>
    </dgm:pt>
    <dgm:pt modelId="{F95C0667-9363-47DF-A653-E9673BF14A41}" type="pres">
      <dgm:prSet presAssocID="{7A49DF98-867D-48FD-8C6A-11619CC54E26}" presName="negativeSpace" presStyleCnt="0"/>
      <dgm:spPr/>
    </dgm:pt>
    <dgm:pt modelId="{A7174219-EC9E-4267-A04D-B18EE847387A}" type="pres">
      <dgm:prSet presAssocID="{7A49DF98-867D-48FD-8C6A-11619CC54E26}" presName="childText" presStyleLbl="conFgAcc1" presStyleIdx="0" presStyleCnt="1">
        <dgm:presLayoutVars>
          <dgm:bulletEnabled val="1"/>
        </dgm:presLayoutVars>
      </dgm:prSet>
      <dgm:spPr/>
    </dgm:pt>
  </dgm:ptLst>
  <dgm:cxnLst>
    <dgm:cxn modelId="{260CC718-1C19-4A58-B25E-4613464E2BCD}" type="presOf" srcId="{B192402E-D48E-4A20-9102-455829196172}" destId="{48838873-4431-4954-9171-1238775AC576}" srcOrd="0" destOrd="0" presId="urn:microsoft.com/office/officeart/2005/8/layout/list1"/>
    <dgm:cxn modelId="{5982C12B-3881-4E5F-910B-CA265FD5E102}" srcId="{7A49DF98-867D-48FD-8C6A-11619CC54E26}" destId="{5395F473-4B00-496B-B453-6451BF799B09}" srcOrd="0" destOrd="0" parTransId="{9C1152B7-4D34-4CA0-9DDC-F21FD4AEAD28}" sibTransId="{169C7AF9-916F-47C4-A9C3-3ACADEA4D272}"/>
    <dgm:cxn modelId="{CB320593-46C1-4FC8-8468-03A17D67F5FF}" type="presOf" srcId="{4190FFB7-5A23-4BA5-AAC9-D336B1E24DC1}" destId="{A7174219-EC9E-4267-A04D-B18EE847387A}" srcOrd="0" destOrd="1" presId="urn:microsoft.com/office/officeart/2005/8/layout/list1"/>
    <dgm:cxn modelId="{323B659E-DBBB-459D-BAA9-704ADD5267A5}" type="presOf" srcId="{7A49DF98-867D-48FD-8C6A-11619CC54E26}" destId="{8EFCDC49-2431-44A7-9E88-01190BAF5B19}" srcOrd="1" destOrd="0" presId="urn:microsoft.com/office/officeart/2005/8/layout/list1"/>
    <dgm:cxn modelId="{90F473B2-165C-42F0-BB66-183652D2B743}" type="presOf" srcId="{5395F473-4B00-496B-B453-6451BF799B09}" destId="{A7174219-EC9E-4267-A04D-B18EE847387A}" srcOrd="0" destOrd="0" presId="urn:microsoft.com/office/officeart/2005/8/layout/list1"/>
    <dgm:cxn modelId="{1514D9C3-0364-4D35-B599-B493CBB9F80D}" srcId="{B192402E-D48E-4A20-9102-455829196172}" destId="{7A49DF98-867D-48FD-8C6A-11619CC54E26}" srcOrd="0" destOrd="0" parTransId="{68E16295-5968-427D-8FEC-140904115879}" sibTransId="{C8FD5B74-EA17-4780-8EAB-5CC8C9F831ED}"/>
    <dgm:cxn modelId="{1EC855D4-9949-4C99-AE73-64CD4259AB6C}" type="presOf" srcId="{2904A716-59B7-4104-AC29-2F533F57D625}" destId="{A7174219-EC9E-4267-A04D-B18EE847387A}" srcOrd="0" destOrd="2" presId="urn:microsoft.com/office/officeart/2005/8/layout/list1"/>
    <dgm:cxn modelId="{769AC2E0-480D-41AB-BE4C-F01603F65A64}" srcId="{7A49DF98-867D-48FD-8C6A-11619CC54E26}" destId="{2904A716-59B7-4104-AC29-2F533F57D625}" srcOrd="2" destOrd="0" parTransId="{9B32CB96-1CE6-4CA6-98D9-C2203F6FCB19}" sibTransId="{14A70495-26CC-4CC9-BF87-1FC52EE50B35}"/>
    <dgm:cxn modelId="{50E4AAED-ECDC-4575-BA45-A3C06AC70654}" type="presOf" srcId="{7A49DF98-867D-48FD-8C6A-11619CC54E26}" destId="{47D332B7-C90F-4055-8376-68DED81340C7}" srcOrd="0" destOrd="0" presId="urn:microsoft.com/office/officeart/2005/8/layout/list1"/>
    <dgm:cxn modelId="{A681D0FB-3D94-4E25-808A-A695F517491C}" srcId="{7A49DF98-867D-48FD-8C6A-11619CC54E26}" destId="{4190FFB7-5A23-4BA5-AAC9-D336B1E24DC1}" srcOrd="1" destOrd="0" parTransId="{888C9402-BEEF-4E7D-A876-FB68B13B4576}" sibTransId="{3CA66A19-5911-4D4A-946E-306E3C8CBA05}"/>
    <dgm:cxn modelId="{D78A3A74-3735-46A5-AE53-D5DBFCE60B3C}" type="presParOf" srcId="{48838873-4431-4954-9171-1238775AC576}" destId="{ADA60600-5F4A-49C6-91D8-2B4F4EF7F0C5}" srcOrd="0" destOrd="0" presId="urn:microsoft.com/office/officeart/2005/8/layout/list1"/>
    <dgm:cxn modelId="{0BA1AE4E-38D2-4A37-B0B8-E3322BED4927}" type="presParOf" srcId="{ADA60600-5F4A-49C6-91D8-2B4F4EF7F0C5}" destId="{47D332B7-C90F-4055-8376-68DED81340C7}" srcOrd="0" destOrd="0" presId="urn:microsoft.com/office/officeart/2005/8/layout/list1"/>
    <dgm:cxn modelId="{D5C3BD72-4785-4C45-A8D6-1E2106C5A127}" type="presParOf" srcId="{ADA60600-5F4A-49C6-91D8-2B4F4EF7F0C5}" destId="{8EFCDC49-2431-44A7-9E88-01190BAF5B19}" srcOrd="1" destOrd="0" presId="urn:microsoft.com/office/officeart/2005/8/layout/list1"/>
    <dgm:cxn modelId="{0EF623F6-C99C-4198-8F44-98A4197C3E57}" type="presParOf" srcId="{48838873-4431-4954-9171-1238775AC576}" destId="{F95C0667-9363-47DF-A653-E9673BF14A41}" srcOrd="1" destOrd="0" presId="urn:microsoft.com/office/officeart/2005/8/layout/list1"/>
    <dgm:cxn modelId="{FC6441F3-3646-434B-8813-D41E2442279A}" type="presParOf" srcId="{48838873-4431-4954-9171-1238775AC576}" destId="{A7174219-EC9E-4267-A04D-B18EE847387A}" srcOrd="2" destOrd="0" presId="urn:microsoft.com/office/officeart/2005/8/layout/list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192402E-D48E-4A20-9102-45582919617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7A49DF98-867D-48FD-8C6A-11619CC54E26}">
      <dgm:prSet custT="1"/>
      <dgm:spPr>
        <a:solidFill>
          <a:schemeClr val="accent2"/>
        </a:solidFill>
        <a:ln>
          <a:noFill/>
        </a:ln>
      </dgm:spPr>
      <dgm:t>
        <a:bodyPr/>
        <a:lstStyle/>
        <a:p>
          <a:r>
            <a:rPr lang="en-US" sz="2800" dirty="0">
              <a:solidFill>
                <a:schemeClr val="tx1"/>
              </a:solidFill>
            </a:rPr>
            <a:t>Final Notes</a:t>
          </a:r>
        </a:p>
      </dgm:t>
    </dgm:pt>
    <dgm:pt modelId="{68E16295-5968-427D-8FEC-140904115879}" type="parTrans" cxnId="{1514D9C3-0364-4D35-B599-B493CBB9F80D}">
      <dgm:prSet/>
      <dgm:spPr/>
      <dgm:t>
        <a:bodyPr/>
        <a:lstStyle/>
        <a:p>
          <a:endParaRPr lang="en-US" sz="2800"/>
        </a:p>
      </dgm:t>
    </dgm:pt>
    <dgm:pt modelId="{C8FD5B74-EA17-4780-8EAB-5CC8C9F831ED}" type="sibTrans" cxnId="{1514D9C3-0364-4D35-B599-B493CBB9F80D}">
      <dgm:prSet/>
      <dgm:spPr/>
      <dgm:t>
        <a:bodyPr/>
        <a:lstStyle/>
        <a:p>
          <a:endParaRPr lang="en-US" sz="2800"/>
        </a:p>
      </dgm:t>
    </dgm:pt>
    <dgm:pt modelId="{5395F473-4B00-496B-B453-6451BF799B09}">
      <dgm:prSet custT="1"/>
      <dgm:spPr>
        <a:noFill/>
        <a:ln>
          <a:noFill/>
        </a:ln>
      </dgm:spPr>
      <dgm:t>
        <a:bodyPr/>
        <a:lstStyle/>
        <a:p>
          <a:pPr>
            <a:buClr>
              <a:schemeClr val="accent2"/>
            </a:buClr>
            <a:buFont typeface="Wingdings" panose="05000000000000000000" pitchFamily="2" charset="2"/>
            <a:buChar char="§"/>
          </a:pPr>
          <a:r>
            <a:rPr lang="en-ZA" sz="2800" dirty="0">
              <a:solidFill>
                <a:schemeClr val="bg1"/>
              </a:solidFill>
            </a:rPr>
            <a:t>Procedural steps post-filing</a:t>
          </a:r>
          <a:endParaRPr lang="en-US" sz="2800" dirty="0">
            <a:solidFill>
              <a:schemeClr val="bg1"/>
            </a:solidFill>
          </a:endParaRPr>
        </a:p>
      </dgm:t>
    </dgm:pt>
    <dgm:pt modelId="{9C1152B7-4D34-4CA0-9DDC-F21FD4AEAD28}" type="parTrans" cxnId="{5982C12B-3881-4E5F-910B-CA265FD5E102}">
      <dgm:prSet/>
      <dgm:spPr/>
      <dgm:t>
        <a:bodyPr/>
        <a:lstStyle/>
        <a:p>
          <a:endParaRPr lang="en-US" sz="2800"/>
        </a:p>
      </dgm:t>
    </dgm:pt>
    <dgm:pt modelId="{169C7AF9-916F-47C4-A9C3-3ACADEA4D272}" type="sibTrans" cxnId="{5982C12B-3881-4E5F-910B-CA265FD5E102}">
      <dgm:prSet/>
      <dgm:spPr/>
      <dgm:t>
        <a:bodyPr/>
        <a:lstStyle/>
        <a:p>
          <a:endParaRPr lang="en-US" sz="2800"/>
        </a:p>
      </dgm:t>
    </dgm:pt>
    <dgm:pt modelId="{ED7BFBCA-85AB-470A-B757-1414C645E6DE}">
      <dgm:prSet custT="1"/>
      <dgm:spPr>
        <a:noFill/>
        <a:ln>
          <a:noFill/>
        </a:ln>
      </dgm:spPr>
      <dgm:t>
        <a:bodyPr/>
        <a:lstStyle/>
        <a:p>
          <a:pPr>
            <a:buClr>
              <a:schemeClr val="accent2"/>
            </a:buClr>
            <a:buFont typeface="Wingdings" panose="05000000000000000000" pitchFamily="2" charset="2"/>
            <a:buChar char="§"/>
          </a:pPr>
          <a:r>
            <a:rPr lang="en-US" sz="2800" dirty="0">
              <a:solidFill>
                <a:schemeClr val="bg1"/>
              </a:solidFill>
            </a:rPr>
            <a:t>Memorandums &amp; motions</a:t>
          </a:r>
        </a:p>
      </dgm:t>
    </dgm:pt>
    <dgm:pt modelId="{B49CC6F4-1BCE-47E4-B510-CFFABFF8574B}" type="parTrans" cxnId="{CADA49E7-D7E4-4B04-9DDF-B5A55F3314AF}">
      <dgm:prSet/>
      <dgm:spPr/>
      <dgm:t>
        <a:bodyPr/>
        <a:lstStyle/>
        <a:p>
          <a:endParaRPr lang="en-US" sz="2800"/>
        </a:p>
      </dgm:t>
    </dgm:pt>
    <dgm:pt modelId="{C0C02030-8E95-4FBF-B65E-3B9A5576FA0F}" type="sibTrans" cxnId="{CADA49E7-D7E4-4B04-9DDF-B5A55F3314AF}">
      <dgm:prSet/>
      <dgm:spPr/>
      <dgm:t>
        <a:bodyPr/>
        <a:lstStyle/>
        <a:p>
          <a:endParaRPr lang="en-US" sz="2800"/>
        </a:p>
      </dgm:t>
    </dgm:pt>
    <dgm:pt modelId="{4190FFB7-5A23-4BA5-AAC9-D336B1E24DC1}">
      <dgm:prSet custT="1"/>
      <dgm:spPr>
        <a:noFill/>
        <a:ln>
          <a:noFill/>
        </a:ln>
      </dgm:spPr>
      <dgm:t>
        <a:bodyPr/>
        <a:lstStyle/>
        <a:p>
          <a:pPr>
            <a:buClr>
              <a:schemeClr val="accent2"/>
            </a:buClr>
            <a:buFont typeface="Wingdings" panose="05000000000000000000" pitchFamily="2" charset="2"/>
            <a:buChar char="§"/>
          </a:pPr>
          <a:r>
            <a:rPr lang="en-US" sz="2800" dirty="0">
              <a:solidFill>
                <a:schemeClr val="bg1"/>
              </a:solidFill>
            </a:rPr>
            <a:t>Questions?</a:t>
          </a:r>
        </a:p>
      </dgm:t>
    </dgm:pt>
    <dgm:pt modelId="{888C9402-BEEF-4E7D-A876-FB68B13B4576}" type="parTrans" cxnId="{A681D0FB-3D94-4E25-808A-A695F517491C}">
      <dgm:prSet/>
      <dgm:spPr/>
      <dgm:t>
        <a:bodyPr/>
        <a:lstStyle/>
        <a:p>
          <a:endParaRPr lang="en-US"/>
        </a:p>
      </dgm:t>
    </dgm:pt>
    <dgm:pt modelId="{3CA66A19-5911-4D4A-946E-306E3C8CBA05}" type="sibTrans" cxnId="{A681D0FB-3D94-4E25-808A-A695F517491C}">
      <dgm:prSet/>
      <dgm:spPr/>
      <dgm:t>
        <a:bodyPr/>
        <a:lstStyle/>
        <a:p>
          <a:endParaRPr lang="en-US"/>
        </a:p>
      </dgm:t>
    </dgm:pt>
    <dgm:pt modelId="{48838873-4431-4954-9171-1238775AC576}" type="pres">
      <dgm:prSet presAssocID="{B192402E-D48E-4A20-9102-455829196172}" presName="linear" presStyleCnt="0">
        <dgm:presLayoutVars>
          <dgm:dir/>
          <dgm:animLvl val="lvl"/>
          <dgm:resizeHandles val="exact"/>
        </dgm:presLayoutVars>
      </dgm:prSet>
      <dgm:spPr/>
    </dgm:pt>
    <dgm:pt modelId="{ADA60600-5F4A-49C6-91D8-2B4F4EF7F0C5}" type="pres">
      <dgm:prSet presAssocID="{7A49DF98-867D-48FD-8C6A-11619CC54E26}" presName="parentLin" presStyleCnt="0"/>
      <dgm:spPr/>
    </dgm:pt>
    <dgm:pt modelId="{47D332B7-C90F-4055-8376-68DED81340C7}" type="pres">
      <dgm:prSet presAssocID="{7A49DF98-867D-48FD-8C6A-11619CC54E26}" presName="parentLeftMargin" presStyleLbl="node1" presStyleIdx="0" presStyleCnt="1"/>
      <dgm:spPr/>
    </dgm:pt>
    <dgm:pt modelId="{8EFCDC49-2431-44A7-9E88-01190BAF5B19}" type="pres">
      <dgm:prSet presAssocID="{7A49DF98-867D-48FD-8C6A-11619CC54E26}" presName="parentText" presStyleLbl="node1" presStyleIdx="0" presStyleCnt="1" custScaleX="128291" custScaleY="33480">
        <dgm:presLayoutVars>
          <dgm:chMax val="0"/>
          <dgm:bulletEnabled val="1"/>
        </dgm:presLayoutVars>
      </dgm:prSet>
      <dgm:spPr>
        <a:prstGeom prst="rect">
          <a:avLst/>
        </a:prstGeom>
      </dgm:spPr>
    </dgm:pt>
    <dgm:pt modelId="{F95C0667-9363-47DF-A653-E9673BF14A41}" type="pres">
      <dgm:prSet presAssocID="{7A49DF98-867D-48FD-8C6A-11619CC54E26}" presName="negativeSpace" presStyleCnt="0"/>
      <dgm:spPr/>
    </dgm:pt>
    <dgm:pt modelId="{A7174219-EC9E-4267-A04D-B18EE847387A}" type="pres">
      <dgm:prSet presAssocID="{7A49DF98-867D-48FD-8C6A-11619CC54E26}" presName="childText" presStyleLbl="conFgAcc1" presStyleIdx="0" presStyleCnt="1">
        <dgm:presLayoutVars>
          <dgm:bulletEnabled val="1"/>
        </dgm:presLayoutVars>
      </dgm:prSet>
      <dgm:spPr/>
    </dgm:pt>
  </dgm:ptLst>
  <dgm:cxnLst>
    <dgm:cxn modelId="{260CC718-1C19-4A58-B25E-4613464E2BCD}" type="presOf" srcId="{B192402E-D48E-4A20-9102-455829196172}" destId="{48838873-4431-4954-9171-1238775AC576}" srcOrd="0" destOrd="0" presId="urn:microsoft.com/office/officeart/2005/8/layout/list1"/>
    <dgm:cxn modelId="{5982C12B-3881-4E5F-910B-CA265FD5E102}" srcId="{7A49DF98-867D-48FD-8C6A-11619CC54E26}" destId="{5395F473-4B00-496B-B453-6451BF799B09}" srcOrd="0" destOrd="0" parTransId="{9C1152B7-4D34-4CA0-9DDC-F21FD4AEAD28}" sibTransId="{169C7AF9-916F-47C4-A9C3-3ACADEA4D272}"/>
    <dgm:cxn modelId="{CB320593-46C1-4FC8-8468-03A17D67F5FF}" type="presOf" srcId="{4190FFB7-5A23-4BA5-AAC9-D336B1E24DC1}" destId="{A7174219-EC9E-4267-A04D-B18EE847387A}" srcOrd="0" destOrd="2" presId="urn:microsoft.com/office/officeart/2005/8/layout/list1"/>
    <dgm:cxn modelId="{323B659E-DBBB-459D-BAA9-704ADD5267A5}" type="presOf" srcId="{7A49DF98-867D-48FD-8C6A-11619CC54E26}" destId="{8EFCDC49-2431-44A7-9E88-01190BAF5B19}" srcOrd="1" destOrd="0" presId="urn:microsoft.com/office/officeart/2005/8/layout/list1"/>
    <dgm:cxn modelId="{90F473B2-165C-42F0-BB66-183652D2B743}" type="presOf" srcId="{5395F473-4B00-496B-B453-6451BF799B09}" destId="{A7174219-EC9E-4267-A04D-B18EE847387A}" srcOrd="0" destOrd="0" presId="urn:microsoft.com/office/officeart/2005/8/layout/list1"/>
    <dgm:cxn modelId="{1514D9C3-0364-4D35-B599-B493CBB9F80D}" srcId="{B192402E-D48E-4A20-9102-455829196172}" destId="{7A49DF98-867D-48FD-8C6A-11619CC54E26}" srcOrd="0" destOrd="0" parTransId="{68E16295-5968-427D-8FEC-140904115879}" sibTransId="{C8FD5B74-EA17-4780-8EAB-5CC8C9F831ED}"/>
    <dgm:cxn modelId="{DF88DBE6-53D6-489E-9FE7-EDD2A1456E39}" type="presOf" srcId="{ED7BFBCA-85AB-470A-B757-1414C645E6DE}" destId="{A7174219-EC9E-4267-A04D-B18EE847387A}" srcOrd="0" destOrd="1" presId="urn:microsoft.com/office/officeart/2005/8/layout/list1"/>
    <dgm:cxn modelId="{CADA49E7-D7E4-4B04-9DDF-B5A55F3314AF}" srcId="{7A49DF98-867D-48FD-8C6A-11619CC54E26}" destId="{ED7BFBCA-85AB-470A-B757-1414C645E6DE}" srcOrd="1" destOrd="0" parTransId="{B49CC6F4-1BCE-47E4-B510-CFFABFF8574B}" sibTransId="{C0C02030-8E95-4FBF-B65E-3B9A5576FA0F}"/>
    <dgm:cxn modelId="{50E4AAED-ECDC-4575-BA45-A3C06AC70654}" type="presOf" srcId="{7A49DF98-867D-48FD-8C6A-11619CC54E26}" destId="{47D332B7-C90F-4055-8376-68DED81340C7}" srcOrd="0" destOrd="0" presId="urn:microsoft.com/office/officeart/2005/8/layout/list1"/>
    <dgm:cxn modelId="{A681D0FB-3D94-4E25-808A-A695F517491C}" srcId="{7A49DF98-867D-48FD-8C6A-11619CC54E26}" destId="{4190FFB7-5A23-4BA5-AAC9-D336B1E24DC1}" srcOrd="2" destOrd="0" parTransId="{888C9402-BEEF-4E7D-A876-FB68B13B4576}" sibTransId="{3CA66A19-5911-4D4A-946E-306E3C8CBA05}"/>
    <dgm:cxn modelId="{D78A3A74-3735-46A5-AE53-D5DBFCE60B3C}" type="presParOf" srcId="{48838873-4431-4954-9171-1238775AC576}" destId="{ADA60600-5F4A-49C6-91D8-2B4F4EF7F0C5}" srcOrd="0" destOrd="0" presId="urn:microsoft.com/office/officeart/2005/8/layout/list1"/>
    <dgm:cxn modelId="{0BA1AE4E-38D2-4A37-B0B8-E3322BED4927}" type="presParOf" srcId="{ADA60600-5F4A-49C6-91D8-2B4F4EF7F0C5}" destId="{47D332B7-C90F-4055-8376-68DED81340C7}" srcOrd="0" destOrd="0" presId="urn:microsoft.com/office/officeart/2005/8/layout/list1"/>
    <dgm:cxn modelId="{D5C3BD72-4785-4C45-A8D6-1E2106C5A127}" type="presParOf" srcId="{ADA60600-5F4A-49C6-91D8-2B4F4EF7F0C5}" destId="{8EFCDC49-2431-44A7-9E88-01190BAF5B19}" srcOrd="1" destOrd="0" presId="urn:microsoft.com/office/officeart/2005/8/layout/list1"/>
    <dgm:cxn modelId="{0EF623F6-C99C-4198-8F44-98A4197C3E57}" type="presParOf" srcId="{48838873-4431-4954-9171-1238775AC576}" destId="{F95C0667-9363-47DF-A653-E9673BF14A41}" srcOrd="1" destOrd="0" presId="urn:microsoft.com/office/officeart/2005/8/layout/list1"/>
    <dgm:cxn modelId="{FC6441F3-3646-434B-8813-D41E2442279A}" type="presParOf" srcId="{48838873-4431-4954-9171-1238775AC576}" destId="{A7174219-EC9E-4267-A04D-B18EE847387A}" srcOrd="2" destOrd="0" presId="urn:microsoft.com/office/officeart/2005/8/layout/list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192402E-D48E-4A20-9102-455829196172}"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US"/>
        </a:p>
      </dgm:t>
    </dgm:pt>
    <dgm:pt modelId="{7A49DF98-867D-48FD-8C6A-11619CC54E26}">
      <dgm:prSet custT="1"/>
      <dgm:spPr>
        <a:gradFill flip="none" rotWithShape="0">
          <a:gsLst>
            <a:gs pos="0">
              <a:schemeClr val="accent2">
                <a:lumMod val="50000"/>
                <a:shade val="30000"/>
                <a:satMod val="115000"/>
              </a:schemeClr>
            </a:gs>
            <a:gs pos="50000">
              <a:schemeClr val="accent2">
                <a:lumMod val="50000"/>
                <a:shade val="67500"/>
                <a:satMod val="115000"/>
              </a:schemeClr>
            </a:gs>
            <a:gs pos="100000">
              <a:schemeClr val="accent2">
                <a:lumMod val="50000"/>
                <a:shade val="100000"/>
                <a:satMod val="115000"/>
              </a:schemeClr>
            </a:gs>
          </a:gsLst>
          <a:path path="circle">
            <a:fillToRect t="100000" r="100000"/>
          </a:path>
          <a:tileRect l="-100000" b="-100000"/>
        </a:gradFill>
        <a:ln>
          <a:noFill/>
        </a:ln>
      </dgm:spPr>
      <dgm:t>
        <a:bodyPr/>
        <a:lstStyle/>
        <a:p>
          <a:r>
            <a:rPr lang="en-US" sz="2800" b="1" dirty="0">
              <a:solidFill>
                <a:schemeClr val="bg1"/>
              </a:solidFill>
            </a:rPr>
            <a:t>At the end of this training, you will be better equipped to:</a:t>
          </a:r>
        </a:p>
      </dgm:t>
    </dgm:pt>
    <dgm:pt modelId="{68E16295-5968-427D-8FEC-140904115879}" type="parTrans" cxnId="{1514D9C3-0364-4D35-B599-B493CBB9F80D}">
      <dgm:prSet/>
      <dgm:spPr/>
      <dgm:t>
        <a:bodyPr/>
        <a:lstStyle/>
        <a:p>
          <a:endParaRPr lang="en-US" sz="2800"/>
        </a:p>
      </dgm:t>
    </dgm:pt>
    <dgm:pt modelId="{C8FD5B74-EA17-4780-8EAB-5CC8C9F831ED}" type="sibTrans" cxnId="{1514D9C3-0364-4D35-B599-B493CBB9F80D}">
      <dgm:prSet/>
      <dgm:spPr/>
      <dgm:t>
        <a:bodyPr/>
        <a:lstStyle/>
        <a:p>
          <a:endParaRPr lang="en-US" sz="2800"/>
        </a:p>
      </dgm:t>
    </dgm:pt>
    <dgm:pt modelId="{5395F473-4B00-496B-B453-6451BF799B09}">
      <dgm:prSet custT="1"/>
      <dgm:spPr>
        <a:noFill/>
        <a:ln>
          <a:noFill/>
        </a:ln>
      </dgm:spPr>
      <dgm:t>
        <a:bodyPr/>
        <a:lstStyle/>
        <a:p>
          <a:pPr>
            <a:buClr>
              <a:schemeClr val="accent2"/>
            </a:buClr>
            <a:buFont typeface="Wingdings" panose="05000000000000000000" pitchFamily="2" charset="2"/>
            <a:buChar char="§"/>
          </a:pPr>
          <a:r>
            <a:rPr lang="en-ZA" sz="2800" dirty="0">
              <a:solidFill>
                <a:schemeClr val="bg1"/>
              </a:solidFill>
            </a:rPr>
            <a:t>Prepare and draft a complete 1094.5 petition for filing</a:t>
          </a:r>
          <a:endParaRPr lang="en-US" sz="2800" dirty="0">
            <a:solidFill>
              <a:schemeClr val="bg1"/>
            </a:solidFill>
          </a:endParaRPr>
        </a:p>
      </dgm:t>
    </dgm:pt>
    <dgm:pt modelId="{9C1152B7-4D34-4CA0-9DDC-F21FD4AEAD28}" type="parTrans" cxnId="{5982C12B-3881-4E5F-910B-CA265FD5E102}">
      <dgm:prSet/>
      <dgm:spPr/>
      <dgm:t>
        <a:bodyPr/>
        <a:lstStyle/>
        <a:p>
          <a:endParaRPr lang="en-US" sz="2800"/>
        </a:p>
      </dgm:t>
    </dgm:pt>
    <dgm:pt modelId="{169C7AF9-916F-47C4-A9C3-3ACADEA4D272}" type="sibTrans" cxnId="{5982C12B-3881-4E5F-910B-CA265FD5E102}">
      <dgm:prSet/>
      <dgm:spPr/>
      <dgm:t>
        <a:bodyPr/>
        <a:lstStyle/>
        <a:p>
          <a:endParaRPr lang="en-US" sz="2800"/>
        </a:p>
      </dgm:t>
    </dgm:pt>
    <dgm:pt modelId="{ED7BFBCA-85AB-470A-B757-1414C645E6DE}">
      <dgm:prSet custT="1"/>
      <dgm:spPr>
        <a:noFill/>
        <a:ln>
          <a:noFill/>
        </a:ln>
      </dgm:spPr>
      <dgm:t>
        <a:bodyPr/>
        <a:lstStyle/>
        <a:p>
          <a:pPr>
            <a:buClr>
              <a:schemeClr val="accent2"/>
            </a:buClr>
            <a:buFont typeface="Wingdings" panose="05000000000000000000" pitchFamily="2" charset="2"/>
            <a:buChar char="§"/>
          </a:pPr>
          <a:r>
            <a:rPr lang="en-ZA" sz="2800" dirty="0">
              <a:solidFill>
                <a:schemeClr val="bg1"/>
              </a:solidFill>
            </a:rPr>
            <a:t>Include all elements required for successful administrative appeal in the public benefits arena</a:t>
          </a:r>
          <a:endParaRPr lang="en-US" sz="2800" dirty="0">
            <a:solidFill>
              <a:schemeClr val="bg1"/>
            </a:solidFill>
          </a:endParaRPr>
        </a:p>
      </dgm:t>
    </dgm:pt>
    <dgm:pt modelId="{B49CC6F4-1BCE-47E4-B510-CFFABFF8574B}" type="parTrans" cxnId="{CADA49E7-D7E4-4B04-9DDF-B5A55F3314AF}">
      <dgm:prSet/>
      <dgm:spPr/>
      <dgm:t>
        <a:bodyPr/>
        <a:lstStyle/>
        <a:p>
          <a:endParaRPr lang="en-US" sz="2800"/>
        </a:p>
      </dgm:t>
    </dgm:pt>
    <dgm:pt modelId="{C0C02030-8E95-4FBF-B65E-3B9A5576FA0F}" type="sibTrans" cxnId="{CADA49E7-D7E4-4B04-9DDF-B5A55F3314AF}">
      <dgm:prSet/>
      <dgm:spPr/>
      <dgm:t>
        <a:bodyPr/>
        <a:lstStyle/>
        <a:p>
          <a:endParaRPr lang="en-US" sz="2800"/>
        </a:p>
      </dgm:t>
    </dgm:pt>
    <dgm:pt modelId="{2904A716-59B7-4104-AC29-2F533F57D625}">
      <dgm:prSet custT="1"/>
      <dgm:spPr>
        <a:noFill/>
        <a:ln>
          <a:noFill/>
        </a:ln>
      </dgm:spPr>
      <dgm:t>
        <a:bodyPr/>
        <a:lstStyle/>
        <a:p>
          <a:pPr>
            <a:buClr>
              <a:schemeClr val="accent2"/>
            </a:buClr>
            <a:buFont typeface="Wingdings" panose="05000000000000000000" pitchFamily="2" charset="2"/>
            <a:buChar char="§"/>
          </a:pPr>
          <a:r>
            <a:rPr lang="en-US" sz="2800" dirty="0">
              <a:solidFill>
                <a:schemeClr val="bg1"/>
              </a:solidFill>
            </a:rPr>
            <a:t>Tell your client’s story in terms of fairness and access to justice</a:t>
          </a:r>
        </a:p>
      </dgm:t>
    </dgm:pt>
    <dgm:pt modelId="{9B32CB96-1CE6-4CA6-98D9-C2203F6FCB19}" type="parTrans" cxnId="{769AC2E0-480D-41AB-BE4C-F01603F65A64}">
      <dgm:prSet/>
      <dgm:spPr/>
      <dgm:t>
        <a:bodyPr/>
        <a:lstStyle/>
        <a:p>
          <a:endParaRPr lang="en-US" sz="2800"/>
        </a:p>
      </dgm:t>
    </dgm:pt>
    <dgm:pt modelId="{14A70495-26CC-4CC9-BF87-1FC52EE50B35}" type="sibTrans" cxnId="{769AC2E0-480D-41AB-BE4C-F01603F65A64}">
      <dgm:prSet/>
      <dgm:spPr/>
      <dgm:t>
        <a:bodyPr/>
        <a:lstStyle/>
        <a:p>
          <a:endParaRPr lang="en-US" sz="2800"/>
        </a:p>
      </dgm:t>
    </dgm:pt>
    <dgm:pt modelId="{A42989E7-B195-49D2-8728-F8729DD7169B}" type="pres">
      <dgm:prSet presAssocID="{B192402E-D48E-4A20-9102-455829196172}" presName="theList" presStyleCnt="0">
        <dgm:presLayoutVars>
          <dgm:dir/>
          <dgm:animLvl val="lvl"/>
          <dgm:resizeHandles val="exact"/>
        </dgm:presLayoutVars>
      </dgm:prSet>
      <dgm:spPr/>
    </dgm:pt>
    <dgm:pt modelId="{C600CA23-1696-4EAD-8965-9C533EAAE548}" type="pres">
      <dgm:prSet presAssocID="{7A49DF98-867D-48FD-8C6A-11619CC54E26}" presName="compNode" presStyleCnt="0"/>
      <dgm:spPr/>
    </dgm:pt>
    <dgm:pt modelId="{20367F8F-FD81-428B-8EAE-09278553EC5B}" type="pres">
      <dgm:prSet presAssocID="{7A49DF98-867D-48FD-8C6A-11619CC54E26}" presName="aNode" presStyleLbl="bgShp" presStyleIdx="0" presStyleCnt="1" custLinFactNeighborX="91" custLinFactNeighborY="-2162"/>
      <dgm:spPr/>
    </dgm:pt>
    <dgm:pt modelId="{8256444E-2885-42A5-95BB-B006080826CA}" type="pres">
      <dgm:prSet presAssocID="{7A49DF98-867D-48FD-8C6A-11619CC54E26}" presName="textNode" presStyleLbl="bgShp" presStyleIdx="0" presStyleCnt="1"/>
      <dgm:spPr/>
    </dgm:pt>
    <dgm:pt modelId="{1FC7CBB0-CC57-4964-99B1-30C9DABD8565}" type="pres">
      <dgm:prSet presAssocID="{7A49DF98-867D-48FD-8C6A-11619CC54E26}" presName="compChildNode" presStyleCnt="0"/>
      <dgm:spPr/>
    </dgm:pt>
    <dgm:pt modelId="{877A04B2-B69B-44E0-9F9C-51073A6F62CF}" type="pres">
      <dgm:prSet presAssocID="{7A49DF98-867D-48FD-8C6A-11619CC54E26}" presName="theInnerList" presStyleCnt="0"/>
      <dgm:spPr/>
    </dgm:pt>
    <dgm:pt modelId="{6C2CB78F-EB84-498D-B4FB-2C0BC248953C}" type="pres">
      <dgm:prSet presAssocID="{5395F473-4B00-496B-B453-6451BF799B09}" presName="childNode" presStyleLbl="node1" presStyleIdx="0" presStyleCnt="3">
        <dgm:presLayoutVars>
          <dgm:bulletEnabled val="1"/>
        </dgm:presLayoutVars>
      </dgm:prSet>
      <dgm:spPr/>
    </dgm:pt>
    <dgm:pt modelId="{E73D1B6C-2454-4075-B492-9BED38939627}" type="pres">
      <dgm:prSet presAssocID="{5395F473-4B00-496B-B453-6451BF799B09}" presName="aSpace2" presStyleCnt="0"/>
      <dgm:spPr/>
    </dgm:pt>
    <dgm:pt modelId="{110F2B09-E25B-4E3C-8E01-64C0D4E9746B}" type="pres">
      <dgm:prSet presAssocID="{ED7BFBCA-85AB-470A-B757-1414C645E6DE}" presName="childNode" presStyleLbl="node1" presStyleIdx="1" presStyleCnt="3" custScaleY="96267">
        <dgm:presLayoutVars>
          <dgm:bulletEnabled val="1"/>
        </dgm:presLayoutVars>
      </dgm:prSet>
      <dgm:spPr/>
    </dgm:pt>
    <dgm:pt modelId="{ED4973BE-948A-483D-92EA-52AF75495A12}" type="pres">
      <dgm:prSet presAssocID="{ED7BFBCA-85AB-470A-B757-1414C645E6DE}" presName="aSpace2" presStyleCnt="0"/>
      <dgm:spPr/>
    </dgm:pt>
    <dgm:pt modelId="{64D39752-7FF4-4228-A191-5466299C901B}" type="pres">
      <dgm:prSet presAssocID="{2904A716-59B7-4104-AC29-2F533F57D625}" presName="childNode" presStyleLbl="node1" presStyleIdx="2" presStyleCnt="3">
        <dgm:presLayoutVars>
          <dgm:bulletEnabled val="1"/>
        </dgm:presLayoutVars>
      </dgm:prSet>
      <dgm:spPr/>
    </dgm:pt>
  </dgm:ptLst>
  <dgm:cxnLst>
    <dgm:cxn modelId="{22D98905-764D-463A-A191-338175DE8694}" type="presOf" srcId="{7A49DF98-867D-48FD-8C6A-11619CC54E26}" destId="{8256444E-2885-42A5-95BB-B006080826CA}" srcOrd="1" destOrd="0" presId="urn:microsoft.com/office/officeart/2005/8/layout/lProcess2"/>
    <dgm:cxn modelId="{07F25107-C29A-4605-BC48-B6C7D07F8E1C}" type="presOf" srcId="{7A49DF98-867D-48FD-8C6A-11619CC54E26}" destId="{20367F8F-FD81-428B-8EAE-09278553EC5B}" srcOrd="0" destOrd="0" presId="urn:microsoft.com/office/officeart/2005/8/layout/lProcess2"/>
    <dgm:cxn modelId="{9445361E-A738-404A-8E26-6A8D9F92B82C}" type="presOf" srcId="{5395F473-4B00-496B-B453-6451BF799B09}" destId="{6C2CB78F-EB84-498D-B4FB-2C0BC248953C}" srcOrd="0" destOrd="0" presId="urn:microsoft.com/office/officeart/2005/8/layout/lProcess2"/>
    <dgm:cxn modelId="{5982C12B-3881-4E5F-910B-CA265FD5E102}" srcId="{7A49DF98-867D-48FD-8C6A-11619CC54E26}" destId="{5395F473-4B00-496B-B453-6451BF799B09}" srcOrd="0" destOrd="0" parTransId="{9C1152B7-4D34-4CA0-9DDC-F21FD4AEAD28}" sibTransId="{169C7AF9-916F-47C4-A9C3-3ACADEA4D272}"/>
    <dgm:cxn modelId="{E11A5466-DB7E-4A67-A232-F90D5A7EBF7F}" type="presOf" srcId="{2904A716-59B7-4104-AC29-2F533F57D625}" destId="{64D39752-7FF4-4228-A191-5466299C901B}" srcOrd="0" destOrd="0" presId="urn:microsoft.com/office/officeart/2005/8/layout/lProcess2"/>
    <dgm:cxn modelId="{AE31DA66-D136-4580-B8E9-1C50162B812F}" type="presOf" srcId="{ED7BFBCA-85AB-470A-B757-1414C645E6DE}" destId="{110F2B09-E25B-4E3C-8E01-64C0D4E9746B}" srcOrd="0" destOrd="0" presId="urn:microsoft.com/office/officeart/2005/8/layout/lProcess2"/>
    <dgm:cxn modelId="{C9D8AE7E-68CC-4EB7-8909-4076F39FD10F}" type="presOf" srcId="{B192402E-D48E-4A20-9102-455829196172}" destId="{A42989E7-B195-49D2-8728-F8729DD7169B}" srcOrd="0" destOrd="0" presId="urn:microsoft.com/office/officeart/2005/8/layout/lProcess2"/>
    <dgm:cxn modelId="{1514D9C3-0364-4D35-B599-B493CBB9F80D}" srcId="{B192402E-D48E-4A20-9102-455829196172}" destId="{7A49DF98-867D-48FD-8C6A-11619CC54E26}" srcOrd="0" destOrd="0" parTransId="{68E16295-5968-427D-8FEC-140904115879}" sibTransId="{C8FD5B74-EA17-4780-8EAB-5CC8C9F831ED}"/>
    <dgm:cxn modelId="{769AC2E0-480D-41AB-BE4C-F01603F65A64}" srcId="{7A49DF98-867D-48FD-8C6A-11619CC54E26}" destId="{2904A716-59B7-4104-AC29-2F533F57D625}" srcOrd="2" destOrd="0" parTransId="{9B32CB96-1CE6-4CA6-98D9-C2203F6FCB19}" sibTransId="{14A70495-26CC-4CC9-BF87-1FC52EE50B35}"/>
    <dgm:cxn modelId="{CADA49E7-D7E4-4B04-9DDF-B5A55F3314AF}" srcId="{7A49DF98-867D-48FD-8C6A-11619CC54E26}" destId="{ED7BFBCA-85AB-470A-B757-1414C645E6DE}" srcOrd="1" destOrd="0" parTransId="{B49CC6F4-1BCE-47E4-B510-CFFABFF8574B}" sibTransId="{C0C02030-8E95-4FBF-B65E-3B9A5576FA0F}"/>
    <dgm:cxn modelId="{C6E7EB37-6AA9-485B-951D-07CAD80C2C0A}" type="presParOf" srcId="{A42989E7-B195-49D2-8728-F8729DD7169B}" destId="{C600CA23-1696-4EAD-8965-9C533EAAE548}" srcOrd="0" destOrd="0" presId="urn:microsoft.com/office/officeart/2005/8/layout/lProcess2"/>
    <dgm:cxn modelId="{0B0DA9C9-E90F-402C-A8FB-7083AA456FF4}" type="presParOf" srcId="{C600CA23-1696-4EAD-8965-9C533EAAE548}" destId="{20367F8F-FD81-428B-8EAE-09278553EC5B}" srcOrd="0" destOrd="0" presId="urn:microsoft.com/office/officeart/2005/8/layout/lProcess2"/>
    <dgm:cxn modelId="{B8414A8D-6336-46F4-840C-567D85A23B9D}" type="presParOf" srcId="{C600CA23-1696-4EAD-8965-9C533EAAE548}" destId="{8256444E-2885-42A5-95BB-B006080826CA}" srcOrd="1" destOrd="0" presId="urn:microsoft.com/office/officeart/2005/8/layout/lProcess2"/>
    <dgm:cxn modelId="{8287A5A9-5479-47A3-AA3B-655865260A8A}" type="presParOf" srcId="{C600CA23-1696-4EAD-8965-9C533EAAE548}" destId="{1FC7CBB0-CC57-4964-99B1-30C9DABD8565}" srcOrd="2" destOrd="0" presId="urn:microsoft.com/office/officeart/2005/8/layout/lProcess2"/>
    <dgm:cxn modelId="{FC084940-90A2-4F01-B258-174771EB2324}" type="presParOf" srcId="{1FC7CBB0-CC57-4964-99B1-30C9DABD8565}" destId="{877A04B2-B69B-44E0-9F9C-51073A6F62CF}" srcOrd="0" destOrd="0" presId="urn:microsoft.com/office/officeart/2005/8/layout/lProcess2"/>
    <dgm:cxn modelId="{A740AB57-81EB-4726-A5D8-7C7F9A3E6AB2}" type="presParOf" srcId="{877A04B2-B69B-44E0-9F9C-51073A6F62CF}" destId="{6C2CB78F-EB84-498D-B4FB-2C0BC248953C}" srcOrd="0" destOrd="0" presId="urn:microsoft.com/office/officeart/2005/8/layout/lProcess2"/>
    <dgm:cxn modelId="{3C2EA11E-0A74-4BED-9397-B284011E37DA}" type="presParOf" srcId="{877A04B2-B69B-44E0-9F9C-51073A6F62CF}" destId="{E73D1B6C-2454-4075-B492-9BED38939627}" srcOrd="1" destOrd="0" presId="urn:microsoft.com/office/officeart/2005/8/layout/lProcess2"/>
    <dgm:cxn modelId="{651B805A-5B32-4D5C-9E2C-8FAEA649A83F}" type="presParOf" srcId="{877A04B2-B69B-44E0-9F9C-51073A6F62CF}" destId="{110F2B09-E25B-4E3C-8E01-64C0D4E9746B}" srcOrd="2" destOrd="0" presId="urn:microsoft.com/office/officeart/2005/8/layout/lProcess2"/>
    <dgm:cxn modelId="{972ADB05-0871-4A99-9E9E-9003C347BD18}" type="presParOf" srcId="{877A04B2-B69B-44E0-9F9C-51073A6F62CF}" destId="{ED4973BE-948A-483D-92EA-52AF75495A12}" srcOrd="3" destOrd="0" presId="urn:microsoft.com/office/officeart/2005/8/layout/lProcess2"/>
    <dgm:cxn modelId="{D3512B43-32AF-4F9B-80B0-BC9AA2FFD4E2}" type="presParOf" srcId="{877A04B2-B69B-44E0-9F9C-51073A6F62CF}" destId="{64D39752-7FF4-4228-A191-5466299C901B}" srcOrd="4" destOrd="0" presId="urn:microsoft.com/office/officeart/2005/8/layout/lProcess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62F69A6-0780-49EA-A6A8-3965C12489B2}"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30269CC2-8DD6-4402-82F3-18F164A732FF}">
      <dgm:prSet/>
      <dgm:spPr/>
      <dgm:t>
        <a:bodyPr/>
        <a:lstStyle/>
        <a:p>
          <a:r>
            <a:rPr lang="en-US" dirty="0">
              <a:solidFill>
                <a:schemeClr val="bg1"/>
              </a:solidFill>
            </a:rPr>
            <a:t>Fundamentals</a:t>
          </a:r>
        </a:p>
      </dgm:t>
    </dgm:pt>
    <dgm:pt modelId="{4A8A3B18-A3DE-475C-8BF1-FB4B84DDA43B}" type="parTrans" cxnId="{813C1BD6-5A4A-43F4-8BF7-0645F72381AA}">
      <dgm:prSet/>
      <dgm:spPr/>
      <dgm:t>
        <a:bodyPr/>
        <a:lstStyle/>
        <a:p>
          <a:endParaRPr lang="en-US"/>
        </a:p>
      </dgm:t>
    </dgm:pt>
    <dgm:pt modelId="{2DAA2C1D-14F6-4BCA-B047-0B53ADD46F43}" type="sibTrans" cxnId="{813C1BD6-5A4A-43F4-8BF7-0645F72381AA}">
      <dgm:prSet/>
      <dgm:spPr/>
      <dgm:t>
        <a:bodyPr/>
        <a:lstStyle/>
        <a:p>
          <a:endParaRPr lang="en-US"/>
        </a:p>
      </dgm:t>
    </dgm:pt>
    <dgm:pt modelId="{2B87ECDB-C552-42F6-9B52-6548A18B206B}">
      <dgm:prSet/>
      <dgm:spPr/>
      <dgm:t>
        <a:bodyPr/>
        <a:lstStyle/>
        <a:p>
          <a:r>
            <a:rPr lang="en-US" dirty="0">
              <a:solidFill>
                <a:schemeClr val="bg1"/>
              </a:solidFill>
            </a:rPr>
            <a:t>Preparing for Litigation</a:t>
          </a:r>
        </a:p>
      </dgm:t>
    </dgm:pt>
    <dgm:pt modelId="{0DC560D9-C62C-41BA-8D68-CB78933BFF0C}" type="parTrans" cxnId="{91AFA996-5E3B-401C-B400-E70DBD4A4AB6}">
      <dgm:prSet/>
      <dgm:spPr/>
      <dgm:t>
        <a:bodyPr/>
        <a:lstStyle/>
        <a:p>
          <a:endParaRPr lang="en-US"/>
        </a:p>
      </dgm:t>
    </dgm:pt>
    <dgm:pt modelId="{80EFB54F-1AC8-40D9-981D-4C85160A5799}" type="sibTrans" cxnId="{91AFA996-5E3B-401C-B400-E70DBD4A4AB6}">
      <dgm:prSet/>
      <dgm:spPr/>
      <dgm:t>
        <a:bodyPr/>
        <a:lstStyle/>
        <a:p>
          <a:endParaRPr lang="en-US"/>
        </a:p>
      </dgm:t>
    </dgm:pt>
    <dgm:pt modelId="{419DF63C-9792-4EF5-9125-1EEF4D07C33F}">
      <dgm:prSet/>
      <dgm:spPr/>
      <dgm:t>
        <a:bodyPr/>
        <a:lstStyle/>
        <a:p>
          <a:r>
            <a:rPr lang="en-US" dirty="0">
              <a:solidFill>
                <a:schemeClr val="bg1"/>
              </a:solidFill>
            </a:rPr>
            <a:t>Evidence &amp; the Administrative Record</a:t>
          </a:r>
        </a:p>
      </dgm:t>
    </dgm:pt>
    <dgm:pt modelId="{2B95E8EF-82FE-4F54-970D-D55C9AD8EC00}" type="parTrans" cxnId="{024B121E-3EE5-42C9-97D1-5E0D27C29DC3}">
      <dgm:prSet/>
      <dgm:spPr/>
      <dgm:t>
        <a:bodyPr/>
        <a:lstStyle/>
        <a:p>
          <a:endParaRPr lang="en-US"/>
        </a:p>
      </dgm:t>
    </dgm:pt>
    <dgm:pt modelId="{EA8773AB-BB82-4BF6-944E-80CD2086CE93}" type="sibTrans" cxnId="{024B121E-3EE5-42C9-97D1-5E0D27C29DC3}">
      <dgm:prSet/>
      <dgm:spPr/>
      <dgm:t>
        <a:bodyPr/>
        <a:lstStyle/>
        <a:p>
          <a:endParaRPr lang="en-US"/>
        </a:p>
      </dgm:t>
    </dgm:pt>
    <dgm:pt modelId="{1B1E513F-BEB7-483A-8F12-A8210AEF19E9}">
      <dgm:prSet/>
      <dgm:spPr/>
      <dgm:t>
        <a:bodyPr/>
        <a:lstStyle/>
        <a:p>
          <a:r>
            <a:rPr lang="en-US" dirty="0">
              <a:solidFill>
                <a:schemeClr val="bg1"/>
              </a:solidFill>
            </a:rPr>
            <a:t>The Petition</a:t>
          </a:r>
        </a:p>
      </dgm:t>
    </dgm:pt>
    <dgm:pt modelId="{DB284026-3063-4705-B72C-ADE04469BE6D}" type="parTrans" cxnId="{9CD469EF-CF99-411A-B4B3-5B2C59AF684C}">
      <dgm:prSet/>
      <dgm:spPr/>
      <dgm:t>
        <a:bodyPr/>
        <a:lstStyle/>
        <a:p>
          <a:endParaRPr lang="en-US"/>
        </a:p>
      </dgm:t>
    </dgm:pt>
    <dgm:pt modelId="{D99C9B80-BA48-46B7-8B67-372E2AFD9E86}" type="sibTrans" cxnId="{9CD469EF-CF99-411A-B4B3-5B2C59AF684C}">
      <dgm:prSet/>
      <dgm:spPr/>
      <dgm:t>
        <a:bodyPr/>
        <a:lstStyle/>
        <a:p>
          <a:endParaRPr lang="en-US"/>
        </a:p>
      </dgm:t>
    </dgm:pt>
    <dgm:pt modelId="{F4A56385-3827-49D1-B533-953BA75136B7}">
      <dgm:prSet/>
      <dgm:spPr/>
      <dgm:t>
        <a:bodyPr/>
        <a:lstStyle/>
        <a:p>
          <a:r>
            <a:rPr lang="en-US" dirty="0">
              <a:solidFill>
                <a:schemeClr val="bg1"/>
              </a:solidFill>
            </a:rPr>
            <a:t>Special Considerations</a:t>
          </a:r>
        </a:p>
      </dgm:t>
    </dgm:pt>
    <dgm:pt modelId="{5C6E35C5-B6D6-42D4-9FF2-63E3FEC1E45F}" type="parTrans" cxnId="{D572C096-14C8-487B-ABCD-6354192B80BA}">
      <dgm:prSet/>
      <dgm:spPr/>
      <dgm:t>
        <a:bodyPr/>
        <a:lstStyle/>
        <a:p>
          <a:endParaRPr lang="en-US"/>
        </a:p>
      </dgm:t>
    </dgm:pt>
    <dgm:pt modelId="{E866DA3A-B427-429E-A892-4812B432ED79}" type="sibTrans" cxnId="{D572C096-14C8-487B-ABCD-6354192B80BA}">
      <dgm:prSet/>
      <dgm:spPr/>
      <dgm:t>
        <a:bodyPr/>
        <a:lstStyle/>
        <a:p>
          <a:endParaRPr lang="en-US"/>
        </a:p>
      </dgm:t>
    </dgm:pt>
    <dgm:pt modelId="{05261D3E-3CC7-4C85-9E09-D67FC777908C}" type="pres">
      <dgm:prSet presAssocID="{162F69A6-0780-49EA-A6A8-3965C12489B2}" presName="root" presStyleCnt="0">
        <dgm:presLayoutVars>
          <dgm:dir/>
          <dgm:resizeHandles val="exact"/>
        </dgm:presLayoutVars>
      </dgm:prSet>
      <dgm:spPr/>
    </dgm:pt>
    <dgm:pt modelId="{25C6FE9B-AED9-47D9-807F-76A517615FC1}" type="pres">
      <dgm:prSet presAssocID="{30269CC2-8DD6-4402-82F3-18F164A732FF}" presName="compNode" presStyleCnt="0"/>
      <dgm:spPr/>
    </dgm:pt>
    <dgm:pt modelId="{99698387-9DF3-4127-A7DE-FCE3F05A3470}" type="pres">
      <dgm:prSet presAssocID="{30269CC2-8DD6-4402-82F3-18F164A732FF}" presName="bgRect" presStyleLbl="bgShp" presStyleIdx="0" presStyleCnt="5"/>
      <dgm:spPr>
        <a:prstGeom prst="rect">
          <a:avLst/>
        </a:prstGeom>
        <a:gradFill rotWithShape="0">
          <a:gsLst>
            <a:gs pos="0">
              <a:schemeClr val="tx1">
                <a:lumMod val="75000"/>
                <a:lumOff val="25000"/>
              </a:schemeClr>
            </a:gs>
            <a:gs pos="15929">
              <a:schemeClr val="tx1">
                <a:lumMod val="85000"/>
                <a:lumOff val="15000"/>
              </a:schemeClr>
            </a:gs>
            <a:gs pos="97000">
              <a:schemeClr val="tx1">
                <a:lumMod val="85000"/>
                <a:lumOff val="15000"/>
              </a:schemeClr>
            </a:gs>
            <a:gs pos="100000">
              <a:schemeClr val="accent2">
                <a:lumMod val="75000"/>
              </a:schemeClr>
            </a:gs>
          </a:gsLst>
          <a:lin ang="10800000" scaled="0"/>
        </a:gradFill>
      </dgm:spPr>
    </dgm:pt>
    <dgm:pt modelId="{B52E1101-E263-4511-8D8F-5A215C912C41}" type="pres">
      <dgm:prSet presAssocID="{30269CC2-8DD6-4402-82F3-18F164A732FF}" presName="iconRect" presStyleLbl="node1" presStyleIdx="0" presStyleCnt="5"/>
      <dgm:spPr>
        <a:blipFill>
          <a:blip xmlns:r="http://schemas.openxmlformats.org/officeDocument/2006/relationships" r:embed="rId1">
            <a:extLs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Idea with solid fill"/>
        </a:ext>
      </dgm:extLst>
    </dgm:pt>
    <dgm:pt modelId="{18EFBBAF-BD9F-4030-B8A4-57CCEB350921}" type="pres">
      <dgm:prSet presAssocID="{30269CC2-8DD6-4402-82F3-18F164A732FF}" presName="spaceRect" presStyleCnt="0"/>
      <dgm:spPr/>
    </dgm:pt>
    <dgm:pt modelId="{F113ED77-1650-49A8-987A-A13C2A50CEA5}" type="pres">
      <dgm:prSet presAssocID="{30269CC2-8DD6-4402-82F3-18F164A732FF}" presName="parTx" presStyleLbl="revTx" presStyleIdx="0" presStyleCnt="5">
        <dgm:presLayoutVars>
          <dgm:chMax val="0"/>
          <dgm:chPref val="0"/>
        </dgm:presLayoutVars>
      </dgm:prSet>
      <dgm:spPr/>
    </dgm:pt>
    <dgm:pt modelId="{084D1940-F8FF-48AA-A0CA-908C7645C951}" type="pres">
      <dgm:prSet presAssocID="{2DAA2C1D-14F6-4BCA-B047-0B53ADD46F43}" presName="sibTrans" presStyleCnt="0"/>
      <dgm:spPr/>
    </dgm:pt>
    <dgm:pt modelId="{922A9066-91F0-4494-8CF8-01F8511B6028}" type="pres">
      <dgm:prSet presAssocID="{2B87ECDB-C552-42F6-9B52-6548A18B206B}" presName="compNode" presStyleCnt="0"/>
      <dgm:spPr/>
    </dgm:pt>
    <dgm:pt modelId="{FA3369E0-5B38-4FDD-A9F5-22B9810A03F7}" type="pres">
      <dgm:prSet presAssocID="{2B87ECDB-C552-42F6-9B52-6548A18B206B}" presName="bgRect" presStyleLbl="bgShp" presStyleIdx="1" presStyleCnt="5"/>
      <dgm:spPr>
        <a:xfrm>
          <a:off x="0" y="1249576"/>
          <a:ext cx="6791323" cy="995920"/>
        </a:xfrm>
        <a:prstGeom prst="rect">
          <a:avLst/>
        </a:prstGeom>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a:noFill/>
        </a:ln>
        <a:effectLst/>
      </dgm:spPr>
    </dgm:pt>
    <dgm:pt modelId="{FADE9C4E-BFE3-4374-BE2C-676ED238ACF2}" type="pres">
      <dgm:prSet presAssocID="{2B87ECDB-C552-42F6-9B52-6548A18B206B}" presName="iconRect" presStyleLbl="node1" presStyleIdx="1" presStyleCnt="5"/>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Checklist with solid fill"/>
        </a:ext>
      </dgm:extLst>
    </dgm:pt>
    <dgm:pt modelId="{7000F0F2-143F-4CAE-BA6B-E9C401E5437A}" type="pres">
      <dgm:prSet presAssocID="{2B87ECDB-C552-42F6-9B52-6548A18B206B}" presName="spaceRect" presStyleCnt="0"/>
      <dgm:spPr/>
    </dgm:pt>
    <dgm:pt modelId="{AC018808-9CEA-4C61-8875-3E922AA167D7}" type="pres">
      <dgm:prSet presAssocID="{2B87ECDB-C552-42F6-9B52-6548A18B206B}" presName="parTx" presStyleLbl="revTx" presStyleIdx="1" presStyleCnt="5">
        <dgm:presLayoutVars>
          <dgm:chMax val="0"/>
          <dgm:chPref val="0"/>
        </dgm:presLayoutVars>
      </dgm:prSet>
      <dgm:spPr/>
    </dgm:pt>
    <dgm:pt modelId="{CE46B6BD-FA9F-4C65-8E75-D8C24C71657B}" type="pres">
      <dgm:prSet presAssocID="{80EFB54F-1AC8-40D9-981D-4C85160A5799}" presName="sibTrans" presStyleCnt="0"/>
      <dgm:spPr/>
    </dgm:pt>
    <dgm:pt modelId="{B12160B6-4EC8-4B4D-A1B2-F7F5F2795F75}" type="pres">
      <dgm:prSet presAssocID="{419DF63C-9792-4EF5-9125-1EEF4D07C33F}" presName="compNode" presStyleCnt="0"/>
      <dgm:spPr/>
    </dgm:pt>
    <dgm:pt modelId="{DB8ABDAA-976A-4A84-A3C3-277080E19DCA}" type="pres">
      <dgm:prSet presAssocID="{419DF63C-9792-4EF5-9125-1EEF4D07C33F}" presName="bgRect" presStyleLbl="bgShp" presStyleIdx="2" presStyleCnt="5"/>
      <dgm:spPr>
        <a:xfrm>
          <a:off x="0" y="2494477"/>
          <a:ext cx="6791323" cy="995920"/>
        </a:xfrm>
        <a:prstGeom prst="rect">
          <a:avLst/>
        </a:prstGeom>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a:noFill/>
        </a:ln>
        <a:effectLst/>
      </dgm:spPr>
    </dgm:pt>
    <dgm:pt modelId="{D335376E-740A-4A47-BC5B-3381DE731CE0}" type="pres">
      <dgm:prSet presAssocID="{419DF63C-9792-4EF5-9125-1EEF4D07C33F}" presName="iconRect" presStyleLbl="node1" presStyleIdx="2" presStyleCnt="5"/>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Open folder with solid fill"/>
        </a:ext>
      </dgm:extLst>
    </dgm:pt>
    <dgm:pt modelId="{BCDE90E0-E45B-4C79-BE60-A53702208276}" type="pres">
      <dgm:prSet presAssocID="{419DF63C-9792-4EF5-9125-1EEF4D07C33F}" presName="spaceRect" presStyleCnt="0"/>
      <dgm:spPr/>
    </dgm:pt>
    <dgm:pt modelId="{8409F791-340A-4625-9294-3E680D66DB63}" type="pres">
      <dgm:prSet presAssocID="{419DF63C-9792-4EF5-9125-1EEF4D07C33F}" presName="parTx" presStyleLbl="revTx" presStyleIdx="2" presStyleCnt="5">
        <dgm:presLayoutVars>
          <dgm:chMax val="0"/>
          <dgm:chPref val="0"/>
        </dgm:presLayoutVars>
      </dgm:prSet>
      <dgm:spPr/>
    </dgm:pt>
    <dgm:pt modelId="{D4892BA4-47FA-499C-84FA-3A971E9AFE41}" type="pres">
      <dgm:prSet presAssocID="{EA8773AB-BB82-4BF6-944E-80CD2086CE93}" presName="sibTrans" presStyleCnt="0"/>
      <dgm:spPr/>
    </dgm:pt>
    <dgm:pt modelId="{390D1410-0CB7-44D5-903C-C35615DE86E1}" type="pres">
      <dgm:prSet presAssocID="{1B1E513F-BEB7-483A-8F12-A8210AEF19E9}" presName="compNode" presStyleCnt="0"/>
      <dgm:spPr/>
    </dgm:pt>
    <dgm:pt modelId="{C2FCE80A-DCA0-4D7F-8F72-19CB2337E588}" type="pres">
      <dgm:prSet presAssocID="{1B1E513F-BEB7-483A-8F12-A8210AEF19E9}" presName="bgRect" presStyleLbl="bgShp" presStyleIdx="3" presStyleCnt="5"/>
      <dgm:spPr>
        <a:xfrm>
          <a:off x="0" y="3739377"/>
          <a:ext cx="6791323" cy="995920"/>
        </a:xfrm>
        <a:prstGeom prst="rect">
          <a:avLst/>
        </a:prstGeom>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a:noFill/>
        </a:ln>
        <a:effectLst/>
      </dgm:spPr>
    </dgm:pt>
    <dgm:pt modelId="{1B0B9210-632F-4BB5-B140-1FA20D3CF123}" type="pres">
      <dgm:prSet presAssocID="{1B1E513F-BEB7-483A-8F12-A8210AEF19E9}" presName="iconRect" presStyleLbl="node1" presStyleIdx="3" presStyleCnt="5"/>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Printer with solid fill"/>
        </a:ext>
      </dgm:extLst>
    </dgm:pt>
    <dgm:pt modelId="{E9B85894-F3EF-4216-9DD4-962DCF409217}" type="pres">
      <dgm:prSet presAssocID="{1B1E513F-BEB7-483A-8F12-A8210AEF19E9}" presName="spaceRect" presStyleCnt="0"/>
      <dgm:spPr/>
    </dgm:pt>
    <dgm:pt modelId="{3CBA7321-E2AC-48FD-B351-CE3C9A4CE924}" type="pres">
      <dgm:prSet presAssocID="{1B1E513F-BEB7-483A-8F12-A8210AEF19E9}" presName="parTx" presStyleLbl="revTx" presStyleIdx="3" presStyleCnt="5">
        <dgm:presLayoutVars>
          <dgm:chMax val="0"/>
          <dgm:chPref val="0"/>
        </dgm:presLayoutVars>
      </dgm:prSet>
      <dgm:spPr/>
    </dgm:pt>
    <dgm:pt modelId="{5E25F319-BBA5-4820-B2FC-14F8D56BF078}" type="pres">
      <dgm:prSet presAssocID="{D99C9B80-BA48-46B7-8B67-372E2AFD9E86}" presName="sibTrans" presStyleCnt="0"/>
      <dgm:spPr/>
    </dgm:pt>
    <dgm:pt modelId="{A9DA4473-F7AD-4D05-A89E-4317469C9CAC}" type="pres">
      <dgm:prSet presAssocID="{F4A56385-3827-49D1-B533-953BA75136B7}" presName="compNode" presStyleCnt="0"/>
      <dgm:spPr/>
    </dgm:pt>
    <dgm:pt modelId="{343A76ED-9DD6-4B0A-830E-16ED952B3D06}" type="pres">
      <dgm:prSet presAssocID="{F4A56385-3827-49D1-B533-953BA75136B7}" presName="bgRect" presStyleLbl="bgShp" presStyleIdx="4" presStyleCnt="5"/>
      <dgm:spPr>
        <a:xfrm>
          <a:off x="0" y="4984278"/>
          <a:ext cx="6791323" cy="995920"/>
        </a:xfrm>
        <a:prstGeom prst="rect">
          <a:avLst/>
        </a:prstGeom>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a:noFill/>
        </a:ln>
        <a:effectLst/>
      </dgm:spPr>
    </dgm:pt>
    <dgm:pt modelId="{C21BED67-1F13-4312-815B-B5C34DAA27F9}" type="pres">
      <dgm:prSet presAssocID="{F4A56385-3827-49D1-B533-953BA75136B7}" presName="iconRect" presStyleLbl="node1" presStyleIdx="4" presStyleCnt="5"/>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a:noFill/>
        </a:ln>
      </dgm:spPr>
      <dgm:extLst>
        <a:ext uri="{E40237B7-FDA0-4F09-8148-C483321AD2D9}">
          <dgm14:cNvPr xmlns:dgm14="http://schemas.microsoft.com/office/drawing/2010/diagram" id="0" name="" descr="Warning with solid fill"/>
        </a:ext>
      </dgm:extLst>
    </dgm:pt>
    <dgm:pt modelId="{8854FDB6-04FD-4DEB-9AB6-DDB7E532A353}" type="pres">
      <dgm:prSet presAssocID="{F4A56385-3827-49D1-B533-953BA75136B7}" presName="spaceRect" presStyleCnt="0"/>
      <dgm:spPr/>
    </dgm:pt>
    <dgm:pt modelId="{9260EF14-C09B-4543-88B7-7F45704CBA36}" type="pres">
      <dgm:prSet presAssocID="{F4A56385-3827-49D1-B533-953BA75136B7}" presName="parTx" presStyleLbl="revTx" presStyleIdx="4" presStyleCnt="5">
        <dgm:presLayoutVars>
          <dgm:chMax val="0"/>
          <dgm:chPref val="0"/>
        </dgm:presLayoutVars>
      </dgm:prSet>
      <dgm:spPr/>
    </dgm:pt>
  </dgm:ptLst>
  <dgm:cxnLst>
    <dgm:cxn modelId="{024B121E-3EE5-42C9-97D1-5E0D27C29DC3}" srcId="{162F69A6-0780-49EA-A6A8-3965C12489B2}" destId="{419DF63C-9792-4EF5-9125-1EEF4D07C33F}" srcOrd="2" destOrd="0" parTransId="{2B95E8EF-82FE-4F54-970D-D55C9AD8EC00}" sibTransId="{EA8773AB-BB82-4BF6-944E-80CD2086CE93}"/>
    <dgm:cxn modelId="{D7E7903A-483E-4876-8C77-EEB10661B95B}" type="presOf" srcId="{1B1E513F-BEB7-483A-8F12-A8210AEF19E9}" destId="{3CBA7321-E2AC-48FD-B351-CE3C9A4CE924}" srcOrd="0" destOrd="0" presId="urn:microsoft.com/office/officeart/2018/2/layout/IconVerticalSolidList"/>
    <dgm:cxn modelId="{C9B7BD43-67DC-4CD4-86B0-92B8BFA59068}" type="presOf" srcId="{2B87ECDB-C552-42F6-9B52-6548A18B206B}" destId="{AC018808-9CEA-4C61-8875-3E922AA167D7}" srcOrd="0" destOrd="0" presId="urn:microsoft.com/office/officeart/2018/2/layout/IconVerticalSolidList"/>
    <dgm:cxn modelId="{92648A4D-7D0D-48F5-96E4-BF8EC541B3A9}" type="presOf" srcId="{419DF63C-9792-4EF5-9125-1EEF4D07C33F}" destId="{8409F791-340A-4625-9294-3E680D66DB63}" srcOrd="0" destOrd="0" presId="urn:microsoft.com/office/officeart/2018/2/layout/IconVerticalSolidList"/>
    <dgm:cxn modelId="{DF18896F-7F42-4500-8AD0-6181E8694E28}" type="presOf" srcId="{F4A56385-3827-49D1-B533-953BA75136B7}" destId="{9260EF14-C09B-4543-88B7-7F45704CBA36}" srcOrd="0" destOrd="0" presId="urn:microsoft.com/office/officeart/2018/2/layout/IconVerticalSolidList"/>
    <dgm:cxn modelId="{91AFA996-5E3B-401C-B400-E70DBD4A4AB6}" srcId="{162F69A6-0780-49EA-A6A8-3965C12489B2}" destId="{2B87ECDB-C552-42F6-9B52-6548A18B206B}" srcOrd="1" destOrd="0" parTransId="{0DC560D9-C62C-41BA-8D68-CB78933BFF0C}" sibTransId="{80EFB54F-1AC8-40D9-981D-4C85160A5799}"/>
    <dgm:cxn modelId="{D572C096-14C8-487B-ABCD-6354192B80BA}" srcId="{162F69A6-0780-49EA-A6A8-3965C12489B2}" destId="{F4A56385-3827-49D1-B533-953BA75136B7}" srcOrd="4" destOrd="0" parTransId="{5C6E35C5-B6D6-42D4-9FF2-63E3FEC1E45F}" sibTransId="{E866DA3A-B427-429E-A892-4812B432ED79}"/>
    <dgm:cxn modelId="{813C1BD6-5A4A-43F4-8BF7-0645F72381AA}" srcId="{162F69A6-0780-49EA-A6A8-3965C12489B2}" destId="{30269CC2-8DD6-4402-82F3-18F164A732FF}" srcOrd="0" destOrd="0" parTransId="{4A8A3B18-A3DE-475C-8BF1-FB4B84DDA43B}" sibTransId="{2DAA2C1D-14F6-4BCA-B047-0B53ADD46F43}"/>
    <dgm:cxn modelId="{7F77D1ED-2343-4635-9FDF-CF5C9D2B3315}" type="presOf" srcId="{162F69A6-0780-49EA-A6A8-3965C12489B2}" destId="{05261D3E-3CC7-4C85-9E09-D67FC777908C}" srcOrd="0" destOrd="0" presId="urn:microsoft.com/office/officeart/2018/2/layout/IconVerticalSolidList"/>
    <dgm:cxn modelId="{9CD469EF-CF99-411A-B4B3-5B2C59AF684C}" srcId="{162F69A6-0780-49EA-A6A8-3965C12489B2}" destId="{1B1E513F-BEB7-483A-8F12-A8210AEF19E9}" srcOrd="3" destOrd="0" parTransId="{DB284026-3063-4705-B72C-ADE04469BE6D}" sibTransId="{D99C9B80-BA48-46B7-8B67-372E2AFD9E86}"/>
    <dgm:cxn modelId="{175EB5FF-CD0E-4495-8FA8-F19D1233730A}" type="presOf" srcId="{30269CC2-8DD6-4402-82F3-18F164A732FF}" destId="{F113ED77-1650-49A8-987A-A13C2A50CEA5}" srcOrd="0" destOrd="0" presId="urn:microsoft.com/office/officeart/2018/2/layout/IconVerticalSolidList"/>
    <dgm:cxn modelId="{B6784D09-C55E-4568-A257-9A4C076E72A2}" type="presParOf" srcId="{05261D3E-3CC7-4C85-9E09-D67FC777908C}" destId="{25C6FE9B-AED9-47D9-807F-76A517615FC1}" srcOrd="0" destOrd="0" presId="urn:microsoft.com/office/officeart/2018/2/layout/IconVerticalSolidList"/>
    <dgm:cxn modelId="{918FF3CA-876D-40FA-841A-AB5A28A77ED2}" type="presParOf" srcId="{25C6FE9B-AED9-47D9-807F-76A517615FC1}" destId="{99698387-9DF3-4127-A7DE-FCE3F05A3470}" srcOrd="0" destOrd="0" presId="urn:microsoft.com/office/officeart/2018/2/layout/IconVerticalSolidList"/>
    <dgm:cxn modelId="{9E8C0B32-A7B3-460A-83CF-493652F6403A}" type="presParOf" srcId="{25C6FE9B-AED9-47D9-807F-76A517615FC1}" destId="{B52E1101-E263-4511-8D8F-5A215C912C41}" srcOrd="1" destOrd="0" presId="urn:microsoft.com/office/officeart/2018/2/layout/IconVerticalSolidList"/>
    <dgm:cxn modelId="{BF3562AE-51B6-4827-AC2A-02A6C7EE6F5E}" type="presParOf" srcId="{25C6FE9B-AED9-47D9-807F-76A517615FC1}" destId="{18EFBBAF-BD9F-4030-B8A4-57CCEB350921}" srcOrd="2" destOrd="0" presId="urn:microsoft.com/office/officeart/2018/2/layout/IconVerticalSolidList"/>
    <dgm:cxn modelId="{04E3ADEA-CCED-42DB-834F-C02041D4F81B}" type="presParOf" srcId="{25C6FE9B-AED9-47D9-807F-76A517615FC1}" destId="{F113ED77-1650-49A8-987A-A13C2A50CEA5}" srcOrd="3" destOrd="0" presId="urn:microsoft.com/office/officeart/2018/2/layout/IconVerticalSolidList"/>
    <dgm:cxn modelId="{F6438E6C-D016-4A64-9005-13CAA2685ADD}" type="presParOf" srcId="{05261D3E-3CC7-4C85-9E09-D67FC777908C}" destId="{084D1940-F8FF-48AA-A0CA-908C7645C951}" srcOrd="1" destOrd="0" presId="urn:microsoft.com/office/officeart/2018/2/layout/IconVerticalSolidList"/>
    <dgm:cxn modelId="{CEB88A46-381C-4FB3-B5C2-36F0205865FC}" type="presParOf" srcId="{05261D3E-3CC7-4C85-9E09-D67FC777908C}" destId="{922A9066-91F0-4494-8CF8-01F8511B6028}" srcOrd="2" destOrd="0" presId="urn:microsoft.com/office/officeart/2018/2/layout/IconVerticalSolidList"/>
    <dgm:cxn modelId="{D1B45BFC-BE7D-41A5-ACF1-DDC855C4E453}" type="presParOf" srcId="{922A9066-91F0-4494-8CF8-01F8511B6028}" destId="{FA3369E0-5B38-4FDD-A9F5-22B9810A03F7}" srcOrd="0" destOrd="0" presId="urn:microsoft.com/office/officeart/2018/2/layout/IconVerticalSolidList"/>
    <dgm:cxn modelId="{4643A976-3E27-4CAA-B7FC-B0B83CAF8B1F}" type="presParOf" srcId="{922A9066-91F0-4494-8CF8-01F8511B6028}" destId="{FADE9C4E-BFE3-4374-BE2C-676ED238ACF2}" srcOrd="1" destOrd="0" presId="urn:microsoft.com/office/officeart/2018/2/layout/IconVerticalSolidList"/>
    <dgm:cxn modelId="{D766C06F-7B8D-459C-9FB9-C58229C29760}" type="presParOf" srcId="{922A9066-91F0-4494-8CF8-01F8511B6028}" destId="{7000F0F2-143F-4CAE-BA6B-E9C401E5437A}" srcOrd="2" destOrd="0" presId="urn:microsoft.com/office/officeart/2018/2/layout/IconVerticalSolidList"/>
    <dgm:cxn modelId="{150742EF-413B-4B94-8C6E-7E0DC782FB81}" type="presParOf" srcId="{922A9066-91F0-4494-8CF8-01F8511B6028}" destId="{AC018808-9CEA-4C61-8875-3E922AA167D7}" srcOrd="3" destOrd="0" presId="urn:microsoft.com/office/officeart/2018/2/layout/IconVerticalSolidList"/>
    <dgm:cxn modelId="{8C73B2A2-55AA-4BE8-A101-760B33AD8140}" type="presParOf" srcId="{05261D3E-3CC7-4C85-9E09-D67FC777908C}" destId="{CE46B6BD-FA9F-4C65-8E75-D8C24C71657B}" srcOrd="3" destOrd="0" presId="urn:microsoft.com/office/officeart/2018/2/layout/IconVerticalSolidList"/>
    <dgm:cxn modelId="{18BE3019-0E90-4C32-A988-157009864AD2}" type="presParOf" srcId="{05261D3E-3CC7-4C85-9E09-D67FC777908C}" destId="{B12160B6-4EC8-4B4D-A1B2-F7F5F2795F75}" srcOrd="4" destOrd="0" presId="urn:microsoft.com/office/officeart/2018/2/layout/IconVerticalSolidList"/>
    <dgm:cxn modelId="{2EEC68C7-29BF-4C02-91C1-17C5C78737B5}" type="presParOf" srcId="{B12160B6-4EC8-4B4D-A1B2-F7F5F2795F75}" destId="{DB8ABDAA-976A-4A84-A3C3-277080E19DCA}" srcOrd="0" destOrd="0" presId="urn:microsoft.com/office/officeart/2018/2/layout/IconVerticalSolidList"/>
    <dgm:cxn modelId="{F1D89C2A-76D1-4569-963D-1C92D0A16E1C}" type="presParOf" srcId="{B12160B6-4EC8-4B4D-A1B2-F7F5F2795F75}" destId="{D335376E-740A-4A47-BC5B-3381DE731CE0}" srcOrd="1" destOrd="0" presId="urn:microsoft.com/office/officeart/2018/2/layout/IconVerticalSolidList"/>
    <dgm:cxn modelId="{4E76AE4D-E418-463B-994D-6DDD4BE738C0}" type="presParOf" srcId="{B12160B6-4EC8-4B4D-A1B2-F7F5F2795F75}" destId="{BCDE90E0-E45B-4C79-BE60-A53702208276}" srcOrd="2" destOrd="0" presId="urn:microsoft.com/office/officeart/2018/2/layout/IconVerticalSolidList"/>
    <dgm:cxn modelId="{A3104C94-C425-4DC0-8A01-7FDFF0F35AAA}" type="presParOf" srcId="{B12160B6-4EC8-4B4D-A1B2-F7F5F2795F75}" destId="{8409F791-340A-4625-9294-3E680D66DB63}" srcOrd="3" destOrd="0" presId="urn:microsoft.com/office/officeart/2018/2/layout/IconVerticalSolidList"/>
    <dgm:cxn modelId="{605473B3-8AA5-4EE0-BFBA-3AB749038A35}" type="presParOf" srcId="{05261D3E-3CC7-4C85-9E09-D67FC777908C}" destId="{D4892BA4-47FA-499C-84FA-3A971E9AFE41}" srcOrd="5" destOrd="0" presId="urn:microsoft.com/office/officeart/2018/2/layout/IconVerticalSolidList"/>
    <dgm:cxn modelId="{CC9F31C5-774B-4FC3-9646-7E0EFDB54727}" type="presParOf" srcId="{05261D3E-3CC7-4C85-9E09-D67FC777908C}" destId="{390D1410-0CB7-44D5-903C-C35615DE86E1}" srcOrd="6" destOrd="0" presId="urn:microsoft.com/office/officeart/2018/2/layout/IconVerticalSolidList"/>
    <dgm:cxn modelId="{34A9E1BF-6D83-4701-9E7B-CBCD8074AEAA}" type="presParOf" srcId="{390D1410-0CB7-44D5-903C-C35615DE86E1}" destId="{C2FCE80A-DCA0-4D7F-8F72-19CB2337E588}" srcOrd="0" destOrd="0" presId="urn:microsoft.com/office/officeart/2018/2/layout/IconVerticalSolidList"/>
    <dgm:cxn modelId="{2682A58B-536A-49D1-A507-E48E245F1609}" type="presParOf" srcId="{390D1410-0CB7-44D5-903C-C35615DE86E1}" destId="{1B0B9210-632F-4BB5-B140-1FA20D3CF123}" srcOrd="1" destOrd="0" presId="urn:microsoft.com/office/officeart/2018/2/layout/IconVerticalSolidList"/>
    <dgm:cxn modelId="{59D669F7-8B16-4888-95F6-5986C0AFE631}" type="presParOf" srcId="{390D1410-0CB7-44D5-903C-C35615DE86E1}" destId="{E9B85894-F3EF-4216-9DD4-962DCF409217}" srcOrd="2" destOrd="0" presId="urn:microsoft.com/office/officeart/2018/2/layout/IconVerticalSolidList"/>
    <dgm:cxn modelId="{BD8D7B70-D5A5-475A-9EAE-2DF74A65E7A7}" type="presParOf" srcId="{390D1410-0CB7-44D5-903C-C35615DE86E1}" destId="{3CBA7321-E2AC-48FD-B351-CE3C9A4CE924}" srcOrd="3" destOrd="0" presId="urn:microsoft.com/office/officeart/2018/2/layout/IconVerticalSolidList"/>
    <dgm:cxn modelId="{A54D5403-F787-4964-8489-63C75BE2EFB6}" type="presParOf" srcId="{05261D3E-3CC7-4C85-9E09-D67FC777908C}" destId="{5E25F319-BBA5-4820-B2FC-14F8D56BF078}" srcOrd="7" destOrd="0" presId="urn:microsoft.com/office/officeart/2018/2/layout/IconVerticalSolidList"/>
    <dgm:cxn modelId="{B5AAF852-AE2E-40BE-BC22-1382A2AD5A44}" type="presParOf" srcId="{05261D3E-3CC7-4C85-9E09-D67FC777908C}" destId="{A9DA4473-F7AD-4D05-A89E-4317469C9CAC}" srcOrd="8" destOrd="0" presId="urn:microsoft.com/office/officeart/2018/2/layout/IconVerticalSolidList"/>
    <dgm:cxn modelId="{80161854-1670-4BD7-9912-A0DFE5201001}" type="presParOf" srcId="{A9DA4473-F7AD-4D05-A89E-4317469C9CAC}" destId="{343A76ED-9DD6-4B0A-830E-16ED952B3D06}" srcOrd="0" destOrd="0" presId="urn:microsoft.com/office/officeart/2018/2/layout/IconVerticalSolidList"/>
    <dgm:cxn modelId="{17AEC66B-BBFF-4EF5-B894-6B5A992F362F}" type="presParOf" srcId="{A9DA4473-F7AD-4D05-A89E-4317469C9CAC}" destId="{C21BED67-1F13-4312-815B-B5C34DAA27F9}" srcOrd="1" destOrd="0" presId="urn:microsoft.com/office/officeart/2018/2/layout/IconVerticalSolidList"/>
    <dgm:cxn modelId="{D35FF1B4-6B78-4ECE-976F-17DFD749DB9F}" type="presParOf" srcId="{A9DA4473-F7AD-4D05-A89E-4317469C9CAC}" destId="{8854FDB6-04FD-4DEB-9AB6-DDB7E532A353}" srcOrd="2" destOrd="0" presId="urn:microsoft.com/office/officeart/2018/2/layout/IconVerticalSolidList"/>
    <dgm:cxn modelId="{00C148E5-B634-4CBF-973D-0F5A3C5E09C8}" type="presParOf" srcId="{A9DA4473-F7AD-4D05-A89E-4317469C9CAC}" destId="{9260EF14-C09B-4543-88B7-7F45704CBA3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192402E-D48E-4A20-9102-45582919617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7A49DF98-867D-48FD-8C6A-11619CC54E26}">
      <dgm:prSet custT="1"/>
      <dgm:spPr>
        <a:solidFill>
          <a:schemeClr val="accent2"/>
        </a:solidFill>
        <a:ln>
          <a:noFill/>
        </a:ln>
      </dgm:spPr>
      <dgm:t>
        <a:bodyPr/>
        <a:lstStyle/>
        <a:p>
          <a:r>
            <a:rPr lang="en-US" sz="2800" dirty="0">
              <a:solidFill>
                <a:schemeClr val="tx1"/>
              </a:solidFill>
            </a:rPr>
            <a:t>Administrative Mandamus 101</a:t>
          </a:r>
        </a:p>
      </dgm:t>
    </dgm:pt>
    <dgm:pt modelId="{68E16295-5968-427D-8FEC-140904115879}" type="parTrans" cxnId="{1514D9C3-0364-4D35-B599-B493CBB9F80D}">
      <dgm:prSet/>
      <dgm:spPr/>
      <dgm:t>
        <a:bodyPr/>
        <a:lstStyle/>
        <a:p>
          <a:endParaRPr lang="en-US" sz="2800"/>
        </a:p>
      </dgm:t>
    </dgm:pt>
    <dgm:pt modelId="{C8FD5B74-EA17-4780-8EAB-5CC8C9F831ED}" type="sibTrans" cxnId="{1514D9C3-0364-4D35-B599-B493CBB9F80D}">
      <dgm:prSet/>
      <dgm:spPr/>
      <dgm:t>
        <a:bodyPr/>
        <a:lstStyle/>
        <a:p>
          <a:endParaRPr lang="en-US" sz="2800"/>
        </a:p>
      </dgm:t>
    </dgm:pt>
    <dgm:pt modelId="{5395F473-4B00-496B-B453-6451BF799B09}">
      <dgm:prSet custT="1"/>
      <dgm:spPr>
        <a:noFill/>
        <a:ln>
          <a:noFill/>
        </a:ln>
      </dgm:spPr>
      <dgm:t>
        <a:bodyPr/>
        <a:lstStyle/>
        <a:p>
          <a:pPr>
            <a:buClr>
              <a:schemeClr val="accent2"/>
            </a:buClr>
            <a:buFont typeface="Wingdings" panose="05000000000000000000" pitchFamily="2" charset="2"/>
            <a:buChar char="§"/>
          </a:pPr>
          <a:r>
            <a:rPr lang="en-ZA" sz="2800" dirty="0">
              <a:solidFill>
                <a:schemeClr val="bg1"/>
              </a:solidFill>
            </a:rPr>
            <a:t>What is an administrative writ of mandate?</a:t>
          </a:r>
          <a:endParaRPr lang="en-US" sz="2800" dirty="0">
            <a:solidFill>
              <a:schemeClr val="bg1"/>
            </a:solidFill>
          </a:endParaRPr>
        </a:p>
      </dgm:t>
    </dgm:pt>
    <dgm:pt modelId="{9C1152B7-4D34-4CA0-9DDC-F21FD4AEAD28}" type="parTrans" cxnId="{5982C12B-3881-4E5F-910B-CA265FD5E102}">
      <dgm:prSet/>
      <dgm:spPr/>
      <dgm:t>
        <a:bodyPr/>
        <a:lstStyle/>
        <a:p>
          <a:endParaRPr lang="en-US" sz="2800"/>
        </a:p>
      </dgm:t>
    </dgm:pt>
    <dgm:pt modelId="{169C7AF9-916F-47C4-A9C3-3ACADEA4D272}" type="sibTrans" cxnId="{5982C12B-3881-4E5F-910B-CA265FD5E102}">
      <dgm:prSet/>
      <dgm:spPr/>
      <dgm:t>
        <a:bodyPr/>
        <a:lstStyle/>
        <a:p>
          <a:endParaRPr lang="en-US" sz="2800"/>
        </a:p>
      </dgm:t>
    </dgm:pt>
    <dgm:pt modelId="{ED7BFBCA-85AB-470A-B757-1414C645E6DE}">
      <dgm:prSet custT="1"/>
      <dgm:spPr>
        <a:noFill/>
        <a:ln>
          <a:noFill/>
        </a:ln>
      </dgm:spPr>
      <dgm:t>
        <a:bodyPr/>
        <a:lstStyle/>
        <a:p>
          <a:pPr>
            <a:buClr>
              <a:schemeClr val="accent2"/>
            </a:buClr>
            <a:buFont typeface="Wingdings" panose="05000000000000000000" pitchFamily="2" charset="2"/>
            <a:buChar char="§"/>
          </a:pPr>
          <a:r>
            <a:rPr lang="en-ZA" sz="2800" dirty="0">
              <a:solidFill>
                <a:schemeClr val="bg1"/>
              </a:solidFill>
            </a:rPr>
            <a:t>What recovery is available?</a:t>
          </a:r>
          <a:endParaRPr lang="en-US" sz="2800" dirty="0">
            <a:solidFill>
              <a:schemeClr val="bg1"/>
            </a:solidFill>
          </a:endParaRPr>
        </a:p>
      </dgm:t>
    </dgm:pt>
    <dgm:pt modelId="{B49CC6F4-1BCE-47E4-B510-CFFABFF8574B}" type="parTrans" cxnId="{CADA49E7-D7E4-4B04-9DDF-B5A55F3314AF}">
      <dgm:prSet/>
      <dgm:spPr/>
      <dgm:t>
        <a:bodyPr/>
        <a:lstStyle/>
        <a:p>
          <a:endParaRPr lang="en-US" sz="2800"/>
        </a:p>
      </dgm:t>
    </dgm:pt>
    <dgm:pt modelId="{C0C02030-8E95-4FBF-B65E-3B9A5576FA0F}" type="sibTrans" cxnId="{CADA49E7-D7E4-4B04-9DDF-B5A55F3314AF}">
      <dgm:prSet/>
      <dgm:spPr/>
      <dgm:t>
        <a:bodyPr/>
        <a:lstStyle/>
        <a:p>
          <a:endParaRPr lang="en-US" sz="2800"/>
        </a:p>
      </dgm:t>
    </dgm:pt>
    <dgm:pt modelId="{2904A716-59B7-4104-AC29-2F533F57D625}">
      <dgm:prSet custT="1"/>
      <dgm:spPr>
        <a:noFill/>
        <a:ln>
          <a:noFill/>
        </a:ln>
      </dgm:spPr>
      <dgm:t>
        <a:bodyPr/>
        <a:lstStyle/>
        <a:p>
          <a:pPr>
            <a:buClr>
              <a:schemeClr val="accent2"/>
            </a:buClr>
            <a:buFont typeface="Wingdings" panose="05000000000000000000" pitchFamily="2" charset="2"/>
            <a:buChar char="§"/>
          </a:pPr>
          <a:r>
            <a:rPr lang="en-ZA" sz="2800" dirty="0">
              <a:solidFill>
                <a:schemeClr val="bg1"/>
              </a:solidFill>
            </a:rPr>
            <a:t>1094.5 vs. 1085 actions</a:t>
          </a:r>
          <a:endParaRPr lang="en-US" sz="2800" dirty="0">
            <a:solidFill>
              <a:schemeClr val="bg1"/>
            </a:solidFill>
          </a:endParaRPr>
        </a:p>
      </dgm:t>
    </dgm:pt>
    <dgm:pt modelId="{9B32CB96-1CE6-4CA6-98D9-C2203F6FCB19}" type="parTrans" cxnId="{769AC2E0-480D-41AB-BE4C-F01603F65A64}">
      <dgm:prSet/>
      <dgm:spPr/>
      <dgm:t>
        <a:bodyPr/>
        <a:lstStyle/>
        <a:p>
          <a:endParaRPr lang="en-US" sz="2800"/>
        </a:p>
      </dgm:t>
    </dgm:pt>
    <dgm:pt modelId="{14A70495-26CC-4CC9-BF87-1FC52EE50B35}" type="sibTrans" cxnId="{769AC2E0-480D-41AB-BE4C-F01603F65A64}">
      <dgm:prSet/>
      <dgm:spPr/>
      <dgm:t>
        <a:bodyPr/>
        <a:lstStyle/>
        <a:p>
          <a:endParaRPr lang="en-US" sz="2800"/>
        </a:p>
      </dgm:t>
    </dgm:pt>
    <dgm:pt modelId="{48838873-4431-4954-9171-1238775AC576}" type="pres">
      <dgm:prSet presAssocID="{B192402E-D48E-4A20-9102-455829196172}" presName="linear" presStyleCnt="0">
        <dgm:presLayoutVars>
          <dgm:dir/>
          <dgm:animLvl val="lvl"/>
          <dgm:resizeHandles val="exact"/>
        </dgm:presLayoutVars>
      </dgm:prSet>
      <dgm:spPr/>
    </dgm:pt>
    <dgm:pt modelId="{ADA60600-5F4A-49C6-91D8-2B4F4EF7F0C5}" type="pres">
      <dgm:prSet presAssocID="{7A49DF98-867D-48FD-8C6A-11619CC54E26}" presName="parentLin" presStyleCnt="0"/>
      <dgm:spPr/>
    </dgm:pt>
    <dgm:pt modelId="{47D332B7-C90F-4055-8376-68DED81340C7}" type="pres">
      <dgm:prSet presAssocID="{7A49DF98-867D-48FD-8C6A-11619CC54E26}" presName="parentLeftMargin" presStyleLbl="node1" presStyleIdx="0" presStyleCnt="1"/>
      <dgm:spPr/>
    </dgm:pt>
    <dgm:pt modelId="{8EFCDC49-2431-44A7-9E88-01190BAF5B19}" type="pres">
      <dgm:prSet presAssocID="{7A49DF98-867D-48FD-8C6A-11619CC54E26}" presName="parentText" presStyleLbl="node1" presStyleIdx="0" presStyleCnt="1" custScaleX="128291" custScaleY="33480">
        <dgm:presLayoutVars>
          <dgm:chMax val="0"/>
          <dgm:bulletEnabled val="1"/>
        </dgm:presLayoutVars>
      </dgm:prSet>
      <dgm:spPr>
        <a:prstGeom prst="rect">
          <a:avLst/>
        </a:prstGeom>
      </dgm:spPr>
    </dgm:pt>
    <dgm:pt modelId="{F95C0667-9363-47DF-A653-E9673BF14A41}" type="pres">
      <dgm:prSet presAssocID="{7A49DF98-867D-48FD-8C6A-11619CC54E26}" presName="negativeSpace" presStyleCnt="0"/>
      <dgm:spPr/>
    </dgm:pt>
    <dgm:pt modelId="{A7174219-EC9E-4267-A04D-B18EE847387A}" type="pres">
      <dgm:prSet presAssocID="{7A49DF98-867D-48FD-8C6A-11619CC54E26}" presName="childText" presStyleLbl="conFgAcc1" presStyleIdx="0" presStyleCnt="1">
        <dgm:presLayoutVars>
          <dgm:bulletEnabled val="1"/>
        </dgm:presLayoutVars>
      </dgm:prSet>
      <dgm:spPr/>
    </dgm:pt>
  </dgm:ptLst>
  <dgm:cxnLst>
    <dgm:cxn modelId="{260CC718-1C19-4A58-B25E-4613464E2BCD}" type="presOf" srcId="{B192402E-D48E-4A20-9102-455829196172}" destId="{48838873-4431-4954-9171-1238775AC576}" srcOrd="0" destOrd="0" presId="urn:microsoft.com/office/officeart/2005/8/layout/list1"/>
    <dgm:cxn modelId="{5982C12B-3881-4E5F-910B-CA265FD5E102}" srcId="{7A49DF98-867D-48FD-8C6A-11619CC54E26}" destId="{5395F473-4B00-496B-B453-6451BF799B09}" srcOrd="0" destOrd="0" parTransId="{9C1152B7-4D34-4CA0-9DDC-F21FD4AEAD28}" sibTransId="{169C7AF9-916F-47C4-A9C3-3ACADEA4D272}"/>
    <dgm:cxn modelId="{323B659E-DBBB-459D-BAA9-704ADD5267A5}" type="presOf" srcId="{7A49DF98-867D-48FD-8C6A-11619CC54E26}" destId="{8EFCDC49-2431-44A7-9E88-01190BAF5B19}" srcOrd="1" destOrd="0" presId="urn:microsoft.com/office/officeart/2005/8/layout/list1"/>
    <dgm:cxn modelId="{90F473B2-165C-42F0-BB66-183652D2B743}" type="presOf" srcId="{5395F473-4B00-496B-B453-6451BF799B09}" destId="{A7174219-EC9E-4267-A04D-B18EE847387A}" srcOrd="0" destOrd="0" presId="urn:microsoft.com/office/officeart/2005/8/layout/list1"/>
    <dgm:cxn modelId="{1514D9C3-0364-4D35-B599-B493CBB9F80D}" srcId="{B192402E-D48E-4A20-9102-455829196172}" destId="{7A49DF98-867D-48FD-8C6A-11619CC54E26}" srcOrd="0" destOrd="0" parTransId="{68E16295-5968-427D-8FEC-140904115879}" sibTransId="{C8FD5B74-EA17-4780-8EAB-5CC8C9F831ED}"/>
    <dgm:cxn modelId="{1EC855D4-9949-4C99-AE73-64CD4259AB6C}" type="presOf" srcId="{2904A716-59B7-4104-AC29-2F533F57D625}" destId="{A7174219-EC9E-4267-A04D-B18EE847387A}" srcOrd="0" destOrd="2" presId="urn:microsoft.com/office/officeart/2005/8/layout/list1"/>
    <dgm:cxn modelId="{769AC2E0-480D-41AB-BE4C-F01603F65A64}" srcId="{7A49DF98-867D-48FD-8C6A-11619CC54E26}" destId="{2904A716-59B7-4104-AC29-2F533F57D625}" srcOrd="2" destOrd="0" parTransId="{9B32CB96-1CE6-4CA6-98D9-C2203F6FCB19}" sibTransId="{14A70495-26CC-4CC9-BF87-1FC52EE50B35}"/>
    <dgm:cxn modelId="{DF88DBE6-53D6-489E-9FE7-EDD2A1456E39}" type="presOf" srcId="{ED7BFBCA-85AB-470A-B757-1414C645E6DE}" destId="{A7174219-EC9E-4267-A04D-B18EE847387A}" srcOrd="0" destOrd="1" presId="urn:microsoft.com/office/officeart/2005/8/layout/list1"/>
    <dgm:cxn modelId="{CADA49E7-D7E4-4B04-9DDF-B5A55F3314AF}" srcId="{7A49DF98-867D-48FD-8C6A-11619CC54E26}" destId="{ED7BFBCA-85AB-470A-B757-1414C645E6DE}" srcOrd="1" destOrd="0" parTransId="{B49CC6F4-1BCE-47E4-B510-CFFABFF8574B}" sibTransId="{C0C02030-8E95-4FBF-B65E-3B9A5576FA0F}"/>
    <dgm:cxn modelId="{50E4AAED-ECDC-4575-BA45-A3C06AC70654}" type="presOf" srcId="{7A49DF98-867D-48FD-8C6A-11619CC54E26}" destId="{47D332B7-C90F-4055-8376-68DED81340C7}" srcOrd="0" destOrd="0" presId="urn:microsoft.com/office/officeart/2005/8/layout/list1"/>
    <dgm:cxn modelId="{D78A3A74-3735-46A5-AE53-D5DBFCE60B3C}" type="presParOf" srcId="{48838873-4431-4954-9171-1238775AC576}" destId="{ADA60600-5F4A-49C6-91D8-2B4F4EF7F0C5}" srcOrd="0" destOrd="0" presId="urn:microsoft.com/office/officeart/2005/8/layout/list1"/>
    <dgm:cxn modelId="{0BA1AE4E-38D2-4A37-B0B8-E3322BED4927}" type="presParOf" srcId="{ADA60600-5F4A-49C6-91D8-2B4F4EF7F0C5}" destId="{47D332B7-C90F-4055-8376-68DED81340C7}" srcOrd="0" destOrd="0" presId="urn:microsoft.com/office/officeart/2005/8/layout/list1"/>
    <dgm:cxn modelId="{D5C3BD72-4785-4C45-A8D6-1E2106C5A127}" type="presParOf" srcId="{ADA60600-5F4A-49C6-91D8-2B4F4EF7F0C5}" destId="{8EFCDC49-2431-44A7-9E88-01190BAF5B19}" srcOrd="1" destOrd="0" presId="urn:microsoft.com/office/officeart/2005/8/layout/list1"/>
    <dgm:cxn modelId="{0EF623F6-C99C-4198-8F44-98A4197C3E57}" type="presParOf" srcId="{48838873-4431-4954-9171-1238775AC576}" destId="{F95C0667-9363-47DF-A653-E9673BF14A41}" srcOrd="1" destOrd="0" presId="urn:microsoft.com/office/officeart/2005/8/layout/list1"/>
    <dgm:cxn modelId="{FC6441F3-3646-434B-8813-D41E2442279A}" type="presParOf" srcId="{48838873-4431-4954-9171-1238775AC576}" destId="{A7174219-EC9E-4267-A04D-B18EE847387A}" srcOrd="2" destOrd="0" presId="urn:microsoft.com/office/officeart/2005/8/layout/list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B0ECF89-2783-4E78-A209-A16EF114A1AA}" type="doc">
      <dgm:prSet loTypeId="urn:microsoft.com/office/officeart/2016/7/layout/LinProcess3" loCatId="list" qsTypeId="urn:microsoft.com/office/officeart/2005/8/quickstyle/simple1" qsCatId="simple" csTypeId="urn:microsoft.com/office/officeart/2018/5/colors/Iconchunking_neutralicontext_colorful1" csCatId="colorful" phldr="1"/>
      <dgm:spPr/>
      <dgm:t>
        <a:bodyPr/>
        <a:lstStyle/>
        <a:p>
          <a:endParaRPr lang="en-US"/>
        </a:p>
      </dgm:t>
    </dgm:pt>
    <dgm:pt modelId="{FFB58190-E438-47AF-86F3-FAEC2813ACF1}">
      <dgm:prSet custT="1"/>
      <dgm:spPr>
        <a:gradFill rotWithShape="0">
          <a:gsLst>
            <a:gs pos="1000">
              <a:schemeClr val="tx1">
                <a:lumMod val="85000"/>
                <a:lumOff val="15000"/>
              </a:schemeClr>
            </a:gs>
            <a:gs pos="100000">
              <a:schemeClr val="accent2">
                <a:lumMod val="50000"/>
              </a:schemeClr>
            </a:gs>
          </a:gsLst>
          <a:lin ang="12600000" scaled="0"/>
        </a:gradFill>
        <a:ln>
          <a:noFill/>
        </a:ln>
      </dgm:spPr>
      <dgm:t>
        <a:bodyPr/>
        <a:lstStyle/>
        <a:p>
          <a:r>
            <a:rPr lang="en-US" sz="2000" b="1" dirty="0">
              <a:solidFill>
                <a:schemeClr val="bg1"/>
              </a:solidFill>
            </a:rPr>
            <a:t>Reverse Hearing Division</a:t>
          </a:r>
          <a:br>
            <a:rPr lang="en-US" sz="1600" dirty="0">
              <a:solidFill>
                <a:schemeClr val="bg1"/>
              </a:solidFill>
            </a:rPr>
          </a:br>
          <a:r>
            <a:rPr lang="en-US" sz="1800" dirty="0">
              <a:solidFill>
                <a:schemeClr val="bg1"/>
              </a:solidFill>
            </a:rPr>
            <a:t>The Superior Court judge may order the agency (CDSS State Hearing Division) to set aside the decision or order that is at issue in the appeal.</a:t>
          </a:r>
          <a:endParaRPr lang="en-US" sz="1800" noProof="1">
            <a:solidFill>
              <a:schemeClr val="bg1"/>
            </a:solidFill>
          </a:endParaRPr>
        </a:p>
      </dgm:t>
    </dgm:pt>
    <dgm:pt modelId="{A40BCF22-228C-4E6F-A028-7BBDE5C12E5A}" type="parTrans" cxnId="{8FB3CA80-DD34-4F68-B118-EAE12645570F}">
      <dgm:prSet/>
      <dgm:spPr/>
      <dgm:t>
        <a:bodyPr/>
        <a:lstStyle/>
        <a:p>
          <a:endParaRPr lang="en-US"/>
        </a:p>
      </dgm:t>
    </dgm:pt>
    <dgm:pt modelId="{547F8894-C324-4B84-95BE-A51E4FE0FA16}" type="sibTrans" cxnId="{8FB3CA80-DD34-4F68-B118-EAE12645570F}">
      <dgm:prSet/>
      <dgm:spPr>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a:noFill/>
        </a:ln>
        <a:effectLst/>
      </dgm:spPr>
      <dgm:t>
        <a:bodyPr/>
        <a:lstStyle/>
        <a:p>
          <a:endParaRPr lang="en-US" dirty="0"/>
        </a:p>
      </dgm:t>
    </dgm:pt>
    <dgm:pt modelId="{CE11A269-561D-4BA1-BC45-87F6759FD368}">
      <dgm:prSet custT="1"/>
      <dgm:spPr>
        <a:gradFill rotWithShape="0">
          <a:gsLst>
            <a:gs pos="1000">
              <a:srgbClr val="000000">
                <a:lumMod val="85000"/>
                <a:lumOff val="15000"/>
              </a:srgbClr>
            </a:gs>
            <a:gs pos="100000">
              <a:srgbClr val="17B2D1">
                <a:lumMod val="50000"/>
              </a:srgbClr>
            </a:gs>
          </a:gsLst>
          <a:lin ang="12600000" scaled="0"/>
        </a:gradFill>
        <a:ln w="12700" cap="flat" cmpd="sng" algn="ctr">
          <a:noFill/>
          <a:prstDash val="solid"/>
          <a:miter lim="800000"/>
        </a:ln>
        <a:effectLst/>
      </dgm:spPr>
      <dgm:t>
        <a:bodyPr spcFirstLastPara="0" vert="horz" wrap="square" lIns="256199" tIns="330200" rIns="256199" bIns="330200" numCol="1" spcCol="1270" anchor="t" anchorCtr="0"/>
        <a:lstStyle/>
        <a:p>
          <a:pPr marL="0" lvl="0" indent="0" algn="l" defTabSz="711200">
            <a:lnSpc>
              <a:spcPct val="90000"/>
            </a:lnSpc>
            <a:spcBef>
              <a:spcPct val="0"/>
            </a:spcBef>
            <a:spcAft>
              <a:spcPct val="35000"/>
            </a:spcAft>
            <a:buNone/>
          </a:pPr>
          <a:r>
            <a:rPr lang="en-US" sz="2000" b="1" kern="1200" dirty="0">
              <a:solidFill>
                <a:srgbClr val="FFFFFF"/>
              </a:solidFill>
              <a:latin typeface="Calibri"/>
              <a:ea typeface="+mn-ea"/>
              <a:cs typeface="+mn-cs"/>
            </a:rPr>
            <a:t>Remand for New Hearing</a:t>
          </a:r>
          <a:br>
            <a:rPr lang="en-US" sz="1600" kern="1200" dirty="0">
              <a:solidFill>
                <a:srgbClr val="FFFFFF"/>
              </a:solidFill>
              <a:latin typeface="Calibri"/>
              <a:ea typeface="+mn-ea"/>
              <a:cs typeface="+mn-cs"/>
            </a:rPr>
          </a:br>
          <a:r>
            <a:rPr lang="en-US" sz="1800" kern="1200" dirty="0">
              <a:solidFill>
                <a:srgbClr val="FFFFFF"/>
              </a:solidFill>
              <a:latin typeface="Calibri"/>
              <a:ea typeface="+mn-ea"/>
              <a:cs typeface="+mn-cs"/>
            </a:rPr>
            <a:t>The judge may order the State Hearing Division to reconsider the case and issue a new decision in light of the Court’s opinion and judgment.</a:t>
          </a:r>
          <a:endParaRPr lang="en-US" sz="1800" kern="1200" noProof="1">
            <a:solidFill>
              <a:srgbClr val="FFFFFF"/>
            </a:solidFill>
            <a:latin typeface="Calibri"/>
            <a:ea typeface="+mn-ea"/>
            <a:cs typeface="+mn-cs"/>
          </a:endParaRPr>
        </a:p>
        <a:p>
          <a:pPr marL="0" lvl="0" indent="0" algn="l" defTabSz="711200">
            <a:lnSpc>
              <a:spcPct val="90000"/>
            </a:lnSpc>
            <a:spcBef>
              <a:spcPct val="0"/>
            </a:spcBef>
            <a:spcAft>
              <a:spcPct val="35000"/>
            </a:spcAft>
            <a:buNone/>
          </a:pPr>
          <a:endParaRPr lang="en-US" sz="1600" kern="1200" dirty="0">
            <a:solidFill>
              <a:srgbClr val="FFFFFF"/>
            </a:solidFill>
            <a:latin typeface="Calibri"/>
            <a:ea typeface="+mn-ea"/>
            <a:cs typeface="+mn-cs"/>
          </a:endParaRPr>
        </a:p>
      </dgm:t>
    </dgm:pt>
    <dgm:pt modelId="{4A66CBC3-2E89-46E5-B2EA-1705F05E6FDD}" type="parTrans" cxnId="{2E9E5A02-0CE8-4569-9B67-05EE24CE2438}">
      <dgm:prSet/>
      <dgm:spPr/>
      <dgm:t>
        <a:bodyPr/>
        <a:lstStyle/>
        <a:p>
          <a:endParaRPr lang="en-US"/>
        </a:p>
      </dgm:t>
    </dgm:pt>
    <dgm:pt modelId="{C9DED455-19B5-45BA-AEF1-572CA46E947B}" type="sibTrans" cxnId="{2E9E5A02-0CE8-4569-9B67-05EE24CE2438}">
      <dgm:prSet/>
      <dgm:spPr>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a:noFill/>
        </a:ln>
        <a:effectLst/>
      </dgm:spPr>
      <dgm:t>
        <a:bodyPr/>
        <a:lstStyle/>
        <a:p>
          <a:endParaRPr lang="en-US" dirty="0"/>
        </a:p>
      </dgm:t>
    </dgm:pt>
    <dgm:pt modelId="{C2A3EC29-44BC-4E51-92DE-E27BF9CD4489}">
      <dgm:prSet custT="1"/>
      <dgm:spPr>
        <a:gradFill rotWithShape="0">
          <a:gsLst>
            <a:gs pos="1000">
              <a:srgbClr val="000000">
                <a:lumMod val="85000"/>
                <a:lumOff val="15000"/>
              </a:srgbClr>
            </a:gs>
            <a:gs pos="100000">
              <a:srgbClr val="17B2D1">
                <a:lumMod val="50000"/>
              </a:srgbClr>
            </a:gs>
          </a:gsLst>
          <a:lin ang="12600000" scaled="0"/>
        </a:gradFill>
        <a:ln w="12700" cap="flat" cmpd="sng" algn="ctr">
          <a:noFill/>
          <a:prstDash val="solid"/>
          <a:miter lim="800000"/>
        </a:ln>
        <a:effectLst/>
      </dgm:spPr>
      <dgm:t>
        <a:bodyPr spcFirstLastPara="0" vert="horz" wrap="square" lIns="256199" tIns="330200" rIns="256199" bIns="330200" numCol="1" spcCol="1270" anchor="t" anchorCtr="0"/>
        <a:lstStyle/>
        <a:p>
          <a:pPr marL="0" lvl="0" indent="0" algn="l" defTabSz="711200">
            <a:lnSpc>
              <a:spcPct val="90000"/>
            </a:lnSpc>
            <a:spcBef>
              <a:spcPct val="0"/>
            </a:spcBef>
            <a:spcAft>
              <a:spcPct val="35000"/>
            </a:spcAft>
            <a:buNone/>
          </a:pPr>
          <a:r>
            <a:rPr lang="en-US" sz="2000" b="1" kern="1200" dirty="0">
              <a:solidFill>
                <a:srgbClr val="FFFFFF"/>
              </a:solidFill>
              <a:latin typeface="Calibri"/>
              <a:ea typeface="+mn-ea"/>
              <a:cs typeface="+mn-cs"/>
            </a:rPr>
            <a:t>Direct Relief (Rare)</a:t>
          </a:r>
          <a:br>
            <a:rPr lang="en-US" sz="1600" kern="1200" dirty="0">
              <a:solidFill>
                <a:srgbClr val="FFFFFF"/>
              </a:solidFill>
              <a:latin typeface="Calibri"/>
              <a:ea typeface="+mn-ea"/>
              <a:cs typeface="+mn-cs"/>
            </a:rPr>
          </a:br>
          <a:r>
            <a:rPr lang="en-US" sz="1800" kern="1200" dirty="0">
              <a:solidFill>
                <a:srgbClr val="FFFFFF"/>
              </a:solidFill>
              <a:latin typeface="Calibri"/>
              <a:ea typeface="+mn-ea"/>
              <a:cs typeface="+mn-cs"/>
            </a:rPr>
            <a:t>If appropriate, the Superior Court may directly order the county agency to take action enjoined by law, e.g. payment of illegally denied benefits or performance of a new case assessment (in IHSS cases)</a:t>
          </a:r>
          <a:r>
            <a:rPr lang="en-US" sz="1800" kern="1200" noProof="1">
              <a:solidFill>
                <a:srgbClr val="FFFFFF"/>
              </a:solidFill>
              <a:latin typeface="Calibri"/>
              <a:ea typeface="+mn-ea"/>
              <a:cs typeface="+mn-cs"/>
            </a:rPr>
            <a:t>.</a:t>
          </a:r>
        </a:p>
        <a:p>
          <a:pPr marL="0" lvl="0" indent="0" algn="l" defTabSz="711200">
            <a:lnSpc>
              <a:spcPct val="90000"/>
            </a:lnSpc>
            <a:spcBef>
              <a:spcPct val="0"/>
            </a:spcBef>
            <a:spcAft>
              <a:spcPct val="35000"/>
            </a:spcAft>
            <a:buNone/>
          </a:pPr>
          <a:endParaRPr lang="en-US" sz="1600" kern="1200" dirty="0">
            <a:solidFill>
              <a:srgbClr val="FFFFFF"/>
            </a:solidFill>
            <a:latin typeface="Calibri"/>
            <a:ea typeface="+mn-ea"/>
            <a:cs typeface="+mn-cs"/>
          </a:endParaRPr>
        </a:p>
      </dgm:t>
    </dgm:pt>
    <dgm:pt modelId="{CE6B5045-A42D-4562-9588-2342D0E47934}" type="parTrans" cxnId="{B49FD08F-C9D7-4FC0-B446-ED9717719A00}">
      <dgm:prSet/>
      <dgm:spPr/>
      <dgm:t>
        <a:bodyPr/>
        <a:lstStyle/>
        <a:p>
          <a:endParaRPr lang="en-US"/>
        </a:p>
      </dgm:t>
    </dgm:pt>
    <dgm:pt modelId="{10254594-A53F-49FE-B0F2-BC233EE7109F}" type="sibTrans" cxnId="{B49FD08F-C9D7-4FC0-B446-ED9717719A00}">
      <dgm:prSet/>
      <dgm:spPr>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a:noFill/>
        </a:ln>
        <a:effectLst/>
      </dgm:spPr>
      <dgm:t>
        <a:bodyPr/>
        <a:lstStyle/>
        <a:p>
          <a:endParaRPr lang="en-US" dirty="0"/>
        </a:p>
      </dgm:t>
    </dgm:pt>
    <dgm:pt modelId="{ACE795D8-4182-4DF1-B098-DD0AD48044C8}" type="pres">
      <dgm:prSet presAssocID="{BB0ECF89-2783-4E78-A209-A16EF114A1AA}" presName="Name0" presStyleCnt="0">
        <dgm:presLayoutVars>
          <dgm:animLvl val="lvl"/>
          <dgm:resizeHandles val="exact"/>
        </dgm:presLayoutVars>
      </dgm:prSet>
      <dgm:spPr/>
    </dgm:pt>
    <dgm:pt modelId="{01457034-7B47-4E8B-B040-E0565D08290C}" type="pres">
      <dgm:prSet presAssocID="{FFB58190-E438-47AF-86F3-FAEC2813ACF1}" presName="compositeNode" presStyleCnt="0">
        <dgm:presLayoutVars>
          <dgm:bulletEnabled val="1"/>
        </dgm:presLayoutVars>
      </dgm:prSet>
      <dgm:spPr/>
    </dgm:pt>
    <dgm:pt modelId="{39A872F9-A5B8-4211-9FCD-79722E167124}" type="pres">
      <dgm:prSet presAssocID="{FFB58190-E438-47AF-86F3-FAEC2813ACF1}" presName="bgRect" presStyleLbl="bgAccFollowNode1" presStyleIdx="0" presStyleCnt="3"/>
      <dgm:spPr/>
    </dgm:pt>
    <dgm:pt modelId="{8157E768-0524-44F1-8F00-7DF53576D2D6}" type="pres">
      <dgm:prSet presAssocID="{547F8894-C324-4B84-95BE-A51E4FE0FA16}" presName="sibTransNodeCircle" presStyleLbl="alignNode1" presStyleIdx="0" presStyleCnt="6">
        <dgm:presLayoutVars>
          <dgm:chMax val="0"/>
          <dgm:bulletEnabled/>
        </dgm:presLayoutVars>
      </dgm:prSet>
      <dgm:spPr>
        <a:xfrm>
          <a:off x="990361" y="435133"/>
          <a:ext cx="1305401" cy="1305401"/>
        </a:xfrm>
        <a:prstGeom prst="rect">
          <a:avLst/>
        </a:prstGeom>
      </dgm:spPr>
    </dgm:pt>
    <dgm:pt modelId="{676D607A-85D2-4EAF-B264-A9D94B61A4FF}" type="pres">
      <dgm:prSet presAssocID="{FFB58190-E438-47AF-86F3-FAEC2813ACF1}" presName="bottomLine" presStyleLbl="alignNode1" presStyleIdx="1" presStyleCnt="6">
        <dgm:presLayoutVars/>
      </dgm:prSet>
      <dgm:spPr/>
    </dgm:pt>
    <dgm:pt modelId="{3DFCE59B-AEDE-4DE2-8B09-D05F047AB42F}" type="pres">
      <dgm:prSet presAssocID="{FFB58190-E438-47AF-86F3-FAEC2813ACF1}" presName="nodeText" presStyleLbl="bgAccFollowNode1" presStyleIdx="0" presStyleCnt="3">
        <dgm:presLayoutVars>
          <dgm:bulletEnabled val="1"/>
        </dgm:presLayoutVars>
      </dgm:prSet>
      <dgm:spPr/>
    </dgm:pt>
    <dgm:pt modelId="{AD65492C-54BB-4101-B1E0-86F57716A25E}" type="pres">
      <dgm:prSet presAssocID="{547F8894-C324-4B84-95BE-A51E4FE0FA16}" presName="sibTrans" presStyleCnt="0"/>
      <dgm:spPr/>
    </dgm:pt>
    <dgm:pt modelId="{9A0277E3-55B2-4FAA-BDD3-FFC27311B05B}" type="pres">
      <dgm:prSet presAssocID="{CE11A269-561D-4BA1-BC45-87F6759FD368}" presName="compositeNode" presStyleCnt="0">
        <dgm:presLayoutVars>
          <dgm:bulletEnabled val="1"/>
        </dgm:presLayoutVars>
      </dgm:prSet>
      <dgm:spPr/>
    </dgm:pt>
    <dgm:pt modelId="{AE95CEBE-1AD7-41D4-9CEE-5BA77CA8C01E}" type="pres">
      <dgm:prSet presAssocID="{CE11A269-561D-4BA1-BC45-87F6759FD368}" presName="bgRect" presStyleLbl="bgAccFollowNode1" presStyleIdx="1" presStyleCnt="3"/>
      <dgm:spPr>
        <a:xfrm>
          <a:off x="3614737" y="0"/>
          <a:ext cx="3286125" cy="4351338"/>
        </a:xfrm>
        <a:prstGeom prst="rect">
          <a:avLst/>
        </a:prstGeom>
      </dgm:spPr>
    </dgm:pt>
    <dgm:pt modelId="{AFA09309-0DCE-4477-82D3-AAF980A85A37}" type="pres">
      <dgm:prSet presAssocID="{C9DED455-19B5-45BA-AEF1-572CA46E947B}" presName="sibTransNodeCircle" presStyleLbl="alignNode1" presStyleIdx="2" presStyleCnt="6">
        <dgm:presLayoutVars>
          <dgm:chMax val="0"/>
          <dgm:bulletEnabled/>
        </dgm:presLayoutVars>
      </dgm:prSet>
      <dgm:spPr>
        <a:xfrm>
          <a:off x="4605099" y="435133"/>
          <a:ext cx="1305401" cy="1305401"/>
        </a:xfrm>
        <a:prstGeom prst="rect">
          <a:avLst/>
        </a:prstGeom>
      </dgm:spPr>
    </dgm:pt>
    <dgm:pt modelId="{70685E0F-5EC9-4D84-80D5-F2F78DC3CFFC}" type="pres">
      <dgm:prSet presAssocID="{CE11A269-561D-4BA1-BC45-87F6759FD368}" presName="bottomLine" presStyleLbl="alignNode1" presStyleIdx="3" presStyleCnt="6">
        <dgm:presLayoutVars/>
      </dgm:prSet>
      <dgm:spPr/>
    </dgm:pt>
    <dgm:pt modelId="{E8E0C55E-232A-41CA-87BA-45B86ABED6ED}" type="pres">
      <dgm:prSet presAssocID="{CE11A269-561D-4BA1-BC45-87F6759FD368}" presName="nodeText" presStyleLbl="bgAccFollowNode1" presStyleIdx="1" presStyleCnt="3">
        <dgm:presLayoutVars>
          <dgm:bulletEnabled val="1"/>
        </dgm:presLayoutVars>
      </dgm:prSet>
      <dgm:spPr/>
    </dgm:pt>
    <dgm:pt modelId="{556726A2-0416-41E0-99B4-BCA6885784BC}" type="pres">
      <dgm:prSet presAssocID="{C9DED455-19B5-45BA-AEF1-572CA46E947B}" presName="sibTrans" presStyleCnt="0"/>
      <dgm:spPr/>
    </dgm:pt>
    <dgm:pt modelId="{F4C4AEC7-6D64-4C71-ADC5-0F5CC45360C6}" type="pres">
      <dgm:prSet presAssocID="{C2A3EC29-44BC-4E51-92DE-E27BF9CD4489}" presName="compositeNode" presStyleCnt="0">
        <dgm:presLayoutVars>
          <dgm:bulletEnabled val="1"/>
        </dgm:presLayoutVars>
      </dgm:prSet>
      <dgm:spPr/>
    </dgm:pt>
    <dgm:pt modelId="{3AF3868F-681F-4EF9-8B83-F3B0F354A4C4}" type="pres">
      <dgm:prSet presAssocID="{C2A3EC29-44BC-4E51-92DE-E27BF9CD4489}" presName="bgRect" presStyleLbl="bgAccFollowNode1" presStyleIdx="2" presStyleCnt="3"/>
      <dgm:spPr>
        <a:xfrm>
          <a:off x="7229475" y="0"/>
          <a:ext cx="3286125" cy="4351338"/>
        </a:xfrm>
        <a:prstGeom prst="rect">
          <a:avLst/>
        </a:prstGeom>
      </dgm:spPr>
    </dgm:pt>
    <dgm:pt modelId="{9718E67E-2C8C-4093-AB5F-E3BEFAAEA31B}" type="pres">
      <dgm:prSet presAssocID="{10254594-A53F-49FE-B0F2-BC233EE7109F}" presName="sibTransNodeCircle" presStyleLbl="alignNode1" presStyleIdx="4" presStyleCnt="6">
        <dgm:presLayoutVars>
          <dgm:chMax val="0"/>
          <dgm:bulletEnabled/>
        </dgm:presLayoutVars>
      </dgm:prSet>
      <dgm:spPr>
        <a:xfrm>
          <a:off x="8219836" y="435133"/>
          <a:ext cx="1305401" cy="1305401"/>
        </a:xfrm>
        <a:prstGeom prst="rect">
          <a:avLst/>
        </a:prstGeom>
      </dgm:spPr>
    </dgm:pt>
    <dgm:pt modelId="{13CAC05E-7817-4F00-94BF-9DC0F20DF1D8}" type="pres">
      <dgm:prSet presAssocID="{C2A3EC29-44BC-4E51-92DE-E27BF9CD4489}" presName="bottomLine" presStyleLbl="alignNode1" presStyleIdx="5" presStyleCnt="6">
        <dgm:presLayoutVars/>
      </dgm:prSet>
      <dgm:spPr/>
    </dgm:pt>
    <dgm:pt modelId="{90A7E684-CAA3-435E-B654-85F1BA7D2B87}" type="pres">
      <dgm:prSet presAssocID="{C2A3EC29-44BC-4E51-92DE-E27BF9CD4489}" presName="nodeText" presStyleLbl="bgAccFollowNode1" presStyleIdx="2" presStyleCnt="3">
        <dgm:presLayoutVars>
          <dgm:bulletEnabled val="1"/>
        </dgm:presLayoutVars>
      </dgm:prSet>
      <dgm:spPr/>
    </dgm:pt>
  </dgm:ptLst>
  <dgm:cxnLst>
    <dgm:cxn modelId="{2E9E5A02-0CE8-4569-9B67-05EE24CE2438}" srcId="{BB0ECF89-2783-4E78-A209-A16EF114A1AA}" destId="{CE11A269-561D-4BA1-BC45-87F6759FD368}" srcOrd="1" destOrd="0" parTransId="{4A66CBC3-2E89-46E5-B2EA-1705F05E6FDD}" sibTransId="{C9DED455-19B5-45BA-AEF1-572CA46E947B}"/>
    <dgm:cxn modelId="{D2545B17-F0FC-41C0-8AE6-C63C564398B0}" type="presOf" srcId="{CE11A269-561D-4BA1-BC45-87F6759FD368}" destId="{AE95CEBE-1AD7-41D4-9CEE-5BA77CA8C01E}" srcOrd="0" destOrd="0" presId="urn:microsoft.com/office/officeart/2016/7/layout/LinProcess3"/>
    <dgm:cxn modelId="{36884E1A-39D3-4491-AFD6-BCBC6392A59E}" type="presOf" srcId="{CE11A269-561D-4BA1-BC45-87F6759FD368}" destId="{E8E0C55E-232A-41CA-87BA-45B86ABED6ED}" srcOrd="1" destOrd="0" presId="urn:microsoft.com/office/officeart/2016/7/layout/LinProcess3"/>
    <dgm:cxn modelId="{2229DB1B-DE4F-469E-8FA0-07BEC5B5F9D6}" type="presOf" srcId="{10254594-A53F-49FE-B0F2-BC233EE7109F}" destId="{9718E67E-2C8C-4093-AB5F-E3BEFAAEA31B}" srcOrd="0" destOrd="0" presId="urn:microsoft.com/office/officeart/2016/7/layout/LinProcess3"/>
    <dgm:cxn modelId="{025C3756-4F90-42F6-B826-13223FDABED0}" type="presOf" srcId="{547F8894-C324-4B84-95BE-A51E4FE0FA16}" destId="{8157E768-0524-44F1-8F00-7DF53576D2D6}" srcOrd="0" destOrd="0" presId="urn:microsoft.com/office/officeart/2016/7/layout/LinProcess3"/>
    <dgm:cxn modelId="{0C140A6B-1B4A-4553-81FF-5591D9487696}" type="presOf" srcId="{C2A3EC29-44BC-4E51-92DE-E27BF9CD4489}" destId="{3AF3868F-681F-4EF9-8B83-F3B0F354A4C4}" srcOrd="0" destOrd="0" presId="urn:microsoft.com/office/officeart/2016/7/layout/LinProcess3"/>
    <dgm:cxn modelId="{8FB3CA80-DD34-4F68-B118-EAE12645570F}" srcId="{BB0ECF89-2783-4E78-A209-A16EF114A1AA}" destId="{FFB58190-E438-47AF-86F3-FAEC2813ACF1}" srcOrd="0" destOrd="0" parTransId="{A40BCF22-228C-4E6F-A028-7BBDE5C12E5A}" sibTransId="{547F8894-C324-4B84-95BE-A51E4FE0FA16}"/>
    <dgm:cxn modelId="{B49FD08F-C9D7-4FC0-B446-ED9717719A00}" srcId="{BB0ECF89-2783-4E78-A209-A16EF114A1AA}" destId="{C2A3EC29-44BC-4E51-92DE-E27BF9CD4489}" srcOrd="2" destOrd="0" parTransId="{CE6B5045-A42D-4562-9588-2342D0E47934}" sibTransId="{10254594-A53F-49FE-B0F2-BC233EE7109F}"/>
    <dgm:cxn modelId="{469CA3A1-2EC0-458C-B828-8121A2D4750A}" type="presOf" srcId="{BB0ECF89-2783-4E78-A209-A16EF114A1AA}" destId="{ACE795D8-4182-4DF1-B098-DD0AD48044C8}" srcOrd="0" destOrd="0" presId="urn:microsoft.com/office/officeart/2016/7/layout/LinProcess3"/>
    <dgm:cxn modelId="{C8A4ECC3-0B95-497F-8D57-1124DFD9842C}" type="presOf" srcId="{C2A3EC29-44BC-4E51-92DE-E27BF9CD4489}" destId="{90A7E684-CAA3-435E-B654-85F1BA7D2B87}" srcOrd="1" destOrd="0" presId="urn:microsoft.com/office/officeart/2016/7/layout/LinProcess3"/>
    <dgm:cxn modelId="{13094BE1-4993-450F-9A18-CF0E62019EF7}" type="presOf" srcId="{FFB58190-E438-47AF-86F3-FAEC2813ACF1}" destId="{39A872F9-A5B8-4211-9FCD-79722E167124}" srcOrd="0" destOrd="0" presId="urn:microsoft.com/office/officeart/2016/7/layout/LinProcess3"/>
    <dgm:cxn modelId="{8A5C10EE-3A87-49FC-9945-C0118988EF8D}" type="presOf" srcId="{C9DED455-19B5-45BA-AEF1-572CA46E947B}" destId="{AFA09309-0DCE-4477-82D3-AAF980A85A37}" srcOrd="0" destOrd="0" presId="urn:microsoft.com/office/officeart/2016/7/layout/LinProcess3"/>
    <dgm:cxn modelId="{D24113F0-9FAB-4A26-B7AA-17C02606FE1D}" type="presOf" srcId="{FFB58190-E438-47AF-86F3-FAEC2813ACF1}" destId="{3DFCE59B-AEDE-4DE2-8B09-D05F047AB42F}" srcOrd="1" destOrd="0" presId="urn:microsoft.com/office/officeart/2016/7/layout/LinProcess3"/>
    <dgm:cxn modelId="{76481A27-79A5-48E5-BA29-16004448893C}" type="presParOf" srcId="{ACE795D8-4182-4DF1-B098-DD0AD48044C8}" destId="{01457034-7B47-4E8B-B040-E0565D08290C}" srcOrd="0" destOrd="0" presId="urn:microsoft.com/office/officeart/2016/7/layout/LinProcess3"/>
    <dgm:cxn modelId="{86BEA9C1-5DDA-42C2-937D-A7130110FF74}" type="presParOf" srcId="{01457034-7B47-4E8B-B040-E0565D08290C}" destId="{39A872F9-A5B8-4211-9FCD-79722E167124}" srcOrd="0" destOrd="0" presId="urn:microsoft.com/office/officeart/2016/7/layout/LinProcess3"/>
    <dgm:cxn modelId="{7DC5639C-5BDF-4F6D-A737-811AEFB16C12}" type="presParOf" srcId="{01457034-7B47-4E8B-B040-E0565D08290C}" destId="{8157E768-0524-44F1-8F00-7DF53576D2D6}" srcOrd="1" destOrd="0" presId="urn:microsoft.com/office/officeart/2016/7/layout/LinProcess3"/>
    <dgm:cxn modelId="{9BE7A881-53AA-46A4-B4D9-5952CA3DDD83}" type="presParOf" srcId="{01457034-7B47-4E8B-B040-E0565D08290C}" destId="{676D607A-85D2-4EAF-B264-A9D94B61A4FF}" srcOrd="2" destOrd="0" presId="urn:microsoft.com/office/officeart/2016/7/layout/LinProcess3"/>
    <dgm:cxn modelId="{3CDC6E8B-95DF-4144-9A43-8F1F01D9B5EA}" type="presParOf" srcId="{01457034-7B47-4E8B-B040-E0565D08290C}" destId="{3DFCE59B-AEDE-4DE2-8B09-D05F047AB42F}" srcOrd="3" destOrd="0" presId="urn:microsoft.com/office/officeart/2016/7/layout/LinProcess3"/>
    <dgm:cxn modelId="{050D0D46-967C-45EE-A82A-AD10E04485C1}" type="presParOf" srcId="{ACE795D8-4182-4DF1-B098-DD0AD48044C8}" destId="{AD65492C-54BB-4101-B1E0-86F57716A25E}" srcOrd="1" destOrd="0" presId="urn:microsoft.com/office/officeart/2016/7/layout/LinProcess3"/>
    <dgm:cxn modelId="{C5C3B0C4-18DC-4916-ABAF-6A287C00BAA9}" type="presParOf" srcId="{ACE795D8-4182-4DF1-B098-DD0AD48044C8}" destId="{9A0277E3-55B2-4FAA-BDD3-FFC27311B05B}" srcOrd="2" destOrd="0" presId="urn:microsoft.com/office/officeart/2016/7/layout/LinProcess3"/>
    <dgm:cxn modelId="{FA398688-6697-4B8B-A789-FF729FC50671}" type="presParOf" srcId="{9A0277E3-55B2-4FAA-BDD3-FFC27311B05B}" destId="{AE95CEBE-1AD7-41D4-9CEE-5BA77CA8C01E}" srcOrd="0" destOrd="0" presId="urn:microsoft.com/office/officeart/2016/7/layout/LinProcess3"/>
    <dgm:cxn modelId="{67EE8417-B6AF-43C7-AA8C-3B90AB6AE1FE}" type="presParOf" srcId="{9A0277E3-55B2-4FAA-BDD3-FFC27311B05B}" destId="{AFA09309-0DCE-4477-82D3-AAF980A85A37}" srcOrd="1" destOrd="0" presId="urn:microsoft.com/office/officeart/2016/7/layout/LinProcess3"/>
    <dgm:cxn modelId="{5CE89ECF-B3C2-499B-BBDE-19538F56547F}" type="presParOf" srcId="{9A0277E3-55B2-4FAA-BDD3-FFC27311B05B}" destId="{70685E0F-5EC9-4D84-80D5-F2F78DC3CFFC}" srcOrd="2" destOrd="0" presId="urn:microsoft.com/office/officeart/2016/7/layout/LinProcess3"/>
    <dgm:cxn modelId="{D77D220A-12C7-4499-9660-B4B666A87129}" type="presParOf" srcId="{9A0277E3-55B2-4FAA-BDD3-FFC27311B05B}" destId="{E8E0C55E-232A-41CA-87BA-45B86ABED6ED}" srcOrd="3" destOrd="0" presId="urn:microsoft.com/office/officeart/2016/7/layout/LinProcess3"/>
    <dgm:cxn modelId="{F3EEB326-7683-4D4B-BE0D-D7CC3EE67CB3}" type="presParOf" srcId="{ACE795D8-4182-4DF1-B098-DD0AD48044C8}" destId="{556726A2-0416-41E0-99B4-BCA6885784BC}" srcOrd="3" destOrd="0" presId="urn:microsoft.com/office/officeart/2016/7/layout/LinProcess3"/>
    <dgm:cxn modelId="{1694C3CA-CE7E-4D7A-B769-94D0C473B6D9}" type="presParOf" srcId="{ACE795D8-4182-4DF1-B098-DD0AD48044C8}" destId="{F4C4AEC7-6D64-4C71-ADC5-0F5CC45360C6}" srcOrd="4" destOrd="0" presId="urn:microsoft.com/office/officeart/2016/7/layout/LinProcess3"/>
    <dgm:cxn modelId="{01DA811B-E595-4B26-916D-A5B9420780B1}" type="presParOf" srcId="{F4C4AEC7-6D64-4C71-ADC5-0F5CC45360C6}" destId="{3AF3868F-681F-4EF9-8B83-F3B0F354A4C4}" srcOrd="0" destOrd="0" presId="urn:microsoft.com/office/officeart/2016/7/layout/LinProcess3"/>
    <dgm:cxn modelId="{65C50157-4E89-44E0-ADFE-2CDCD946EC0C}" type="presParOf" srcId="{F4C4AEC7-6D64-4C71-ADC5-0F5CC45360C6}" destId="{9718E67E-2C8C-4093-AB5F-E3BEFAAEA31B}" srcOrd="1" destOrd="0" presId="urn:microsoft.com/office/officeart/2016/7/layout/LinProcess3"/>
    <dgm:cxn modelId="{03312845-43B9-45C8-960A-3A8CADC652DB}" type="presParOf" srcId="{F4C4AEC7-6D64-4C71-ADC5-0F5CC45360C6}" destId="{13CAC05E-7817-4F00-94BF-9DC0F20DF1D8}" srcOrd="2" destOrd="0" presId="urn:microsoft.com/office/officeart/2016/7/layout/LinProcess3"/>
    <dgm:cxn modelId="{D7A81CCE-E542-4242-8542-3C297BE2D6C9}" type="presParOf" srcId="{F4C4AEC7-6D64-4C71-ADC5-0F5CC45360C6}" destId="{90A7E684-CAA3-435E-B654-85F1BA7D2B87}" srcOrd="3" destOrd="0" presId="urn:microsoft.com/office/officeart/2016/7/layout/Lin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192402E-D48E-4A20-9102-45582919617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7A49DF98-867D-48FD-8C6A-11619CC54E26}">
      <dgm:prSet custT="1"/>
      <dgm:spPr>
        <a:solidFill>
          <a:schemeClr val="accent2"/>
        </a:solidFill>
        <a:ln>
          <a:noFill/>
        </a:ln>
      </dgm:spPr>
      <dgm:t>
        <a:bodyPr/>
        <a:lstStyle/>
        <a:p>
          <a:r>
            <a:rPr lang="en-US" sz="2800" dirty="0">
              <a:solidFill>
                <a:schemeClr val="tx1"/>
              </a:solidFill>
            </a:rPr>
            <a:t>What to consider before you file</a:t>
          </a:r>
        </a:p>
      </dgm:t>
    </dgm:pt>
    <dgm:pt modelId="{68E16295-5968-427D-8FEC-140904115879}" type="parTrans" cxnId="{1514D9C3-0364-4D35-B599-B493CBB9F80D}">
      <dgm:prSet/>
      <dgm:spPr/>
      <dgm:t>
        <a:bodyPr/>
        <a:lstStyle/>
        <a:p>
          <a:endParaRPr lang="en-US" sz="2800"/>
        </a:p>
      </dgm:t>
    </dgm:pt>
    <dgm:pt modelId="{C8FD5B74-EA17-4780-8EAB-5CC8C9F831ED}" type="sibTrans" cxnId="{1514D9C3-0364-4D35-B599-B493CBB9F80D}">
      <dgm:prSet/>
      <dgm:spPr/>
      <dgm:t>
        <a:bodyPr/>
        <a:lstStyle/>
        <a:p>
          <a:endParaRPr lang="en-US" sz="2800"/>
        </a:p>
      </dgm:t>
    </dgm:pt>
    <dgm:pt modelId="{5395F473-4B00-496B-B453-6451BF799B09}">
      <dgm:prSet custT="1"/>
      <dgm:spPr>
        <a:noFill/>
        <a:ln>
          <a:noFill/>
        </a:ln>
      </dgm:spPr>
      <dgm:t>
        <a:bodyPr/>
        <a:lstStyle/>
        <a:p>
          <a:pPr>
            <a:buClr>
              <a:schemeClr val="accent2"/>
            </a:buClr>
            <a:buFont typeface="Wingdings" panose="05000000000000000000" pitchFamily="2" charset="2"/>
            <a:buChar char="§"/>
          </a:pPr>
          <a:r>
            <a:rPr lang="en-ZA" sz="2800" dirty="0">
              <a:solidFill>
                <a:schemeClr val="bg1"/>
              </a:solidFill>
            </a:rPr>
            <a:t>Setting client expectations</a:t>
          </a:r>
          <a:endParaRPr lang="en-US" sz="2800" dirty="0">
            <a:solidFill>
              <a:schemeClr val="bg1"/>
            </a:solidFill>
          </a:endParaRPr>
        </a:p>
      </dgm:t>
    </dgm:pt>
    <dgm:pt modelId="{9C1152B7-4D34-4CA0-9DDC-F21FD4AEAD28}" type="parTrans" cxnId="{5982C12B-3881-4E5F-910B-CA265FD5E102}">
      <dgm:prSet/>
      <dgm:spPr/>
      <dgm:t>
        <a:bodyPr/>
        <a:lstStyle/>
        <a:p>
          <a:endParaRPr lang="en-US" sz="2800"/>
        </a:p>
      </dgm:t>
    </dgm:pt>
    <dgm:pt modelId="{169C7AF9-916F-47C4-A9C3-3ACADEA4D272}" type="sibTrans" cxnId="{5982C12B-3881-4E5F-910B-CA265FD5E102}">
      <dgm:prSet/>
      <dgm:spPr/>
      <dgm:t>
        <a:bodyPr/>
        <a:lstStyle/>
        <a:p>
          <a:endParaRPr lang="en-US" sz="2800"/>
        </a:p>
      </dgm:t>
    </dgm:pt>
    <dgm:pt modelId="{ED7BFBCA-85AB-470A-B757-1414C645E6DE}">
      <dgm:prSet custT="1"/>
      <dgm:spPr>
        <a:noFill/>
        <a:ln>
          <a:noFill/>
        </a:ln>
      </dgm:spPr>
      <dgm:t>
        <a:bodyPr/>
        <a:lstStyle/>
        <a:p>
          <a:pPr>
            <a:buClr>
              <a:schemeClr val="accent2"/>
            </a:buClr>
            <a:buFont typeface="Wingdings" panose="05000000000000000000" pitchFamily="2" charset="2"/>
            <a:buChar char="§"/>
          </a:pPr>
          <a:r>
            <a:rPr lang="en-ZA" sz="2800" dirty="0">
              <a:solidFill>
                <a:schemeClr val="bg1"/>
              </a:solidFill>
            </a:rPr>
            <a:t>Strategic considerations</a:t>
          </a:r>
          <a:endParaRPr lang="en-US" sz="2800" dirty="0">
            <a:solidFill>
              <a:schemeClr val="bg1"/>
            </a:solidFill>
          </a:endParaRPr>
        </a:p>
      </dgm:t>
    </dgm:pt>
    <dgm:pt modelId="{B49CC6F4-1BCE-47E4-B510-CFFABFF8574B}" type="parTrans" cxnId="{CADA49E7-D7E4-4B04-9DDF-B5A55F3314AF}">
      <dgm:prSet/>
      <dgm:spPr/>
      <dgm:t>
        <a:bodyPr/>
        <a:lstStyle/>
        <a:p>
          <a:endParaRPr lang="en-US" sz="2800"/>
        </a:p>
      </dgm:t>
    </dgm:pt>
    <dgm:pt modelId="{C0C02030-8E95-4FBF-B65E-3B9A5576FA0F}" type="sibTrans" cxnId="{CADA49E7-D7E4-4B04-9DDF-B5A55F3314AF}">
      <dgm:prSet/>
      <dgm:spPr/>
      <dgm:t>
        <a:bodyPr/>
        <a:lstStyle/>
        <a:p>
          <a:endParaRPr lang="en-US" sz="2800"/>
        </a:p>
      </dgm:t>
    </dgm:pt>
    <dgm:pt modelId="{2904A716-59B7-4104-AC29-2F533F57D625}">
      <dgm:prSet custT="1"/>
      <dgm:spPr>
        <a:noFill/>
        <a:ln>
          <a:noFill/>
        </a:ln>
      </dgm:spPr>
      <dgm:t>
        <a:bodyPr/>
        <a:lstStyle/>
        <a:p>
          <a:pPr>
            <a:buClr>
              <a:schemeClr val="accent2"/>
            </a:buClr>
            <a:buFont typeface="Wingdings" panose="05000000000000000000" pitchFamily="2" charset="2"/>
            <a:buChar char="§"/>
          </a:pPr>
          <a:r>
            <a:rPr lang="en-ZA" sz="2800" dirty="0">
              <a:solidFill>
                <a:schemeClr val="bg1"/>
              </a:solidFill>
            </a:rPr>
            <a:t>Timing and statute of limitations</a:t>
          </a:r>
          <a:endParaRPr lang="en-US" sz="2800" dirty="0">
            <a:solidFill>
              <a:schemeClr val="bg1"/>
            </a:solidFill>
          </a:endParaRPr>
        </a:p>
      </dgm:t>
    </dgm:pt>
    <dgm:pt modelId="{9B32CB96-1CE6-4CA6-98D9-C2203F6FCB19}" type="parTrans" cxnId="{769AC2E0-480D-41AB-BE4C-F01603F65A64}">
      <dgm:prSet/>
      <dgm:spPr/>
      <dgm:t>
        <a:bodyPr/>
        <a:lstStyle/>
        <a:p>
          <a:endParaRPr lang="en-US" sz="2800"/>
        </a:p>
      </dgm:t>
    </dgm:pt>
    <dgm:pt modelId="{14A70495-26CC-4CC9-BF87-1FC52EE50B35}" type="sibTrans" cxnId="{769AC2E0-480D-41AB-BE4C-F01603F65A64}">
      <dgm:prSet/>
      <dgm:spPr/>
      <dgm:t>
        <a:bodyPr/>
        <a:lstStyle/>
        <a:p>
          <a:endParaRPr lang="en-US" sz="2800"/>
        </a:p>
      </dgm:t>
    </dgm:pt>
    <dgm:pt modelId="{48838873-4431-4954-9171-1238775AC576}" type="pres">
      <dgm:prSet presAssocID="{B192402E-D48E-4A20-9102-455829196172}" presName="linear" presStyleCnt="0">
        <dgm:presLayoutVars>
          <dgm:dir/>
          <dgm:animLvl val="lvl"/>
          <dgm:resizeHandles val="exact"/>
        </dgm:presLayoutVars>
      </dgm:prSet>
      <dgm:spPr/>
    </dgm:pt>
    <dgm:pt modelId="{ADA60600-5F4A-49C6-91D8-2B4F4EF7F0C5}" type="pres">
      <dgm:prSet presAssocID="{7A49DF98-867D-48FD-8C6A-11619CC54E26}" presName="parentLin" presStyleCnt="0"/>
      <dgm:spPr/>
    </dgm:pt>
    <dgm:pt modelId="{47D332B7-C90F-4055-8376-68DED81340C7}" type="pres">
      <dgm:prSet presAssocID="{7A49DF98-867D-48FD-8C6A-11619CC54E26}" presName="parentLeftMargin" presStyleLbl="node1" presStyleIdx="0" presStyleCnt="1"/>
      <dgm:spPr/>
    </dgm:pt>
    <dgm:pt modelId="{8EFCDC49-2431-44A7-9E88-01190BAF5B19}" type="pres">
      <dgm:prSet presAssocID="{7A49DF98-867D-48FD-8C6A-11619CC54E26}" presName="parentText" presStyleLbl="node1" presStyleIdx="0" presStyleCnt="1" custScaleX="128291" custScaleY="33480">
        <dgm:presLayoutVars>
          <dgm:chMax val="0"/>
          <dgm:bulletEnabled val="1"/>
        </dgm:presLayoutVars>
      </dgm:prSet>
      <dgm:spPr>
        <a:prstGeom prst="rect">
          <a:avLst/>
        </a:prstGeom>
      </dgm:spPr>
    </dgm:pt>
    <dgm:pt modelId="{F95C0667-9363-47DF-A653-E9673BF14A41}" type="pres">
      <dgm:prSet presAssocID="{7A49DF98-867D-48FD-8C6A-11619CC54E26}" presName="negativeSpace" presStyleCnt="0"/>
      <dgm:spPr/>
    </dgm:pt>
    <dgm:pt modelId="{A7174219-EC9E-4267-A04D-B18EE847387A}" type="pres">
      <dgm:prSet presAssocID="{7A49DF98-867D-48FD-8C6A-11619CC54E26}" presName="childText" presStyleLbl="conFgAcc1" presStyleIdx="0" presStyleCnt="1">
        <dgm:presLayoutVars>
          <dgm:bulletEnabled val="1"/>
        </dgm:presLayoutVars>
      </dgm:prSet>
      <dgm:spPr/>
    </dgm:pt>
  </dgm:ptLst>
  <dgm:cxnLst>
    <dgm:cxn modelId="{260CC718-1C19-4A58-B25E-4613464E2BCD}" type="presOf" srcId="{B192402E-D48E-4A20-9102-455829196172}" destId="{48838873-4431-4954-9171-1238775AC576}" srcOrd="0" destOrd="0" presId="urn:microsoft.com/office/officeart/2005/8/layout/list1"/>
    <dgm:cxn modelId="{5982C12B-3881-4E5F-910B-CA265FD5E102}" srcId="{7A49DF98-867D-48FD-8C6A-11619CC54E26}" destId="{5395F473-4B00-496B-B453-6451BF799B09}" srcOrd="0" destOrd="0" parTransId="{9C1152B7-4D34-4CA0-9DDC-F21FD4AEAD28}" sibTransId="{169C7AF9-916F-47C4-A9C3-3ACADEA4D272}"/>
    <dgm:cxn modelId="{323B659E-DBBB-459D-BAA9-704ADD5267A5}" type="presOf" srcId="{7A49DF98-867D-48FD-8C6A-11619CC54E26}" destId="{8EFCDC49-2431-44A7-9E88-01190BAF5B19}" srcOrd="1" destOrd="0" presId="urn:microsoft.com/office/officeart/2005/8/layout/list1"/>
    <dgm:cxn modelId="{90F473B2-165C-42F0-BB66-183652D2B743}" type="presOf" srcId="{5395F473-4B00-496B-B453-6451BF799B09}" destId="{A7174219-EC9E-4267-A04D-B18EE847387A}" srcOrd="0" destOrd="0" presId="urn:microsoft.com/office/officeart/2005/8/layout/list1"/>
    <dgm:cxn modelId="{1514D9C3-0364-4D35-B599-B493CBB9F80D}" srcId="{B192402E-D48E-4A20-9102-455829196172}" destId="{7A49DF98-867D-48FD-8C6A-11619CC54E26}" srcOrd="0" destOrd="0" parTransId="{68E16295-5968-427D-8FEC-140904115879}" sibTransId="{C8FD5B74-EA17-4780-8EAB-5CC8C9F831ED}"/>
    <dgm:cxn modelId="{1EC855D4-9949-4C99-AE73-64CD4259AB6C}" type="presOf" srcId="{2904A716-59B7-4104-AC29-2F533F57D625}" destId="{A7174219-EC9E-4267-A04D-B18EE847387A}" srcOrd="0" destOrd="2" presId="urn:microsoft.com/office/officeart/2005/8/layout/list1"/>
    <dgm:cxn modelId="{769AC2E0-480D-41AB-BE4C-F01603F65A64}" srcId="{7A49DF98-867D-48FD-8C6A-11619CC54E26}" destId="{2904A716-59B7-4104-AC29-2F533F57D625}" srcOrd="2" destOrd="0" parTransId="{9B32CB96-1CE6-4CA6-98D9-C2203F6FCB19}" sibTransId="{14A70495-26CC-4CC9-BF87-1FC52EE50B35}"/>
    <dgm:cxn modelId="{DF88DBE6-53D6-489E-9FE7-EDD2A1456E39}" type="presOf" srcId="{ED7BFBCA-85AB-470A-B757-1414C645E6DE}" destId="{A7174219-EC9E-4267-A04D-B18EE847387A}" srcOrd="0" destOrd="1" presId="urn:microsoft.com/office/officeart/2005/8/layout/list1"/>
    <dgm:cxn modelId="{CADA49E7-D7E4-4B04-9DDF-B5A55F3314AF}" srcId="{7A49DF98-867D-48FD-8C6A-11619CC54E26}" destId="{ED7BFBCA-85AB-470A-B757-1414C645E6DE}" srcOrd="1" destOrd="0" parTransId="{B49CC6F4-1BCE-47E4-B510-CFFABFF8574B}" sibTransId="{C0C02030-8E95-4FBF-B65E-3B9A5576FA0F}"/>
    <dgm:cxn modelId="{50E4AAED-ECDC-4575-BA45-A3C06AC70654}" type="presOf" srcId="{7A49DF98-867D-48FD-8C6A-11619CC54E26}" destId="{47D332B7-C90F-4055-8376-68DED81340C7}" srcOrd="0" destOrd="0" presId="urn:microsoft.com/office/officeart/2005/8/layout/list1"/>
    <dgm:cxn modelId="{D78A3A74-3735-46A5-AE53-D5DBFCE60B3C}" type="presParOf" srcId="{48838873-4431-4954-9171-1238775AC576}" destId="{ADA60600-5F4A-49C6-91D8-2B4F4EF7F0C5}" srcOrd="0" destOrd="0" presId="urn:microsoft.com/office/officeart/2005/8/layout/list1"/>
    <dgm:cxn modelId="{0BA1AE4E-38D2-4A37-B0B8-E3322BED4927}" type="presParOf" srcId="{ADA60600-5F4A-49C6-91D8-2B4F4EF7F0C5}" destId="{47D332B7-C90F-4055-8376-68DED81340C7}" srcOrd="0" destOrd="0" presId="urn:microsoft.com/office/officeart/2005/8/layout/list1"/>
    <dgm:cxn modelId="{D5C3BD72-4785-4C45-A8D6-1E2106C5A127}" type="presParOf" srcId="{ADA60600-5F4A-49C6-91D8-2B4F4EF7F0C5}" destId="{8EFCDC49-2431-44A7-9E88-01190BAF5B19}" srcOrd="1" destOrd="0" presId="urn:microsoft.com/office/officeart/2005/8/layout/list1"/>
    <dgm:cxn modelId="{0EF623F6-C99C-4198-8F44-98A4197C3E57}" type="presParOf" srcId="{48838873-4431-4954-9171-1238775AC576}" destId="{F95C0667-9363-47DF-A653-E9673BF14A41}" srcOrd="1" destOrd="0" presId="urn:microsoft.com/office/officeart/2005/8/layout/list1"/>
    <dgm:cxn modelId="{FC6441F3-3646-434B-8813-D41E2442279A}" type="presParOf" srcId="{48838873-4431-4954-9171-1238775AC576}" destId="{A7174219-EC9E-4267-A04D-B18EE847387A}" srcOrd="2" destOrd="0" presId="urn:microsoft.com/office/officeart/2005/8/layout/list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B0ECF89-2783-4E78-A209-A16EF114A1AA}" type="doc">
      <dgm:prSet loTypeId="urn:microsoft.com/office/officeart/2016/7/layout/LinProcess3" loCatId="list" qsTypeId="urn:microsoft.com/office/officeart/2005/8/quickstyle/simple1" qsCatId="simple" csTypeId="urn:microsoft.com/office/officeart/2018/5/colors/Iconchunking_neutralicontext_colorful1" csCatId="colorful" phldr="1"/>
      <dgm:spPr/>
      <dgm:t>
        <a:bodyPr/>
        <a:lstStyle/>
        <a:p>
          <a:endParaRPr lang="en-US"/>
        </a:p>
      </dgm:t>
    </dgm:pt>
    <dgm:pt modelId="{FFB58190-E438-47AF-86F3-FAEC2813ACF1}">
      <dgm:prSet custT="1"/>
      <dgm:spPr>
        <a:gradFill rotWithShape="0">
          <a:gsLst>
            <a:gs pos="1000">
              <a:schemeClr val="tx1">
                <a:lumMod val="85000"/>
                <a:lumOff val="15000"/>
              </a:schemeClr>
            </a:gs>
            <a:gs pos="100000">
              <a:schemeClr val="accent2">
                <a:lumMod val="50000"/>
              </a:schemeClr>
            </a:gs>
          </a:gsLst>
          <a:lin ang="12600000" scaled="0"/>
        </a:gradFill>
        <a:ln>
          <a:noFill/>
        </a:ln>
      </dgm:spPr>
      <dgm:t>
        <a:bodyPr/>
        <a:lstStyle/>
        <a:p>
          <a:r>
            <a:rPr lang="en-US" sz="2000" b="1" dirty="0">
              <a:solidFill>
                <a:schemeClr val="bg1"/>
              </a:solidFill>
            </a:rPr>
            <a:t>Resources and Goals</a:t>
          </a:r>
          <a:br>
            <a:rPr lang="en-US" sz="1600" dirty="0">
              <a:solidFill>
                <a:schemeClr val="bg1"/>
              </a:solidFill>
            </a:rPr>
          </a:br>
          <a:r>
            <a:rPr lang="en-US" sz="1800" dirty="0">
              <a:solidFill>
                <a:schemeClr val="bg1"/>
              </a:solidFill>
            </a:rPr>
            <a:t>Litigation should fit client needs – not all clients will benefit from a writ or rehearing. Writs demand significant advocate time and resources.</a:t>
          </a:r>
          <a:endParaRPr lang="en-US" sz="1800" noProof="1">
            <a:solidFill>
              <a:schemeClr val="bg1"/>
            </a:solidFill>
          </a:endParaRPr>
        </a:p>
      </dgm:t>
    </dgm:pt>
    <dgm:pt modelId="{A40BCF22-228C-4E6F-A028-7BBDE5C12E5A}" type="parTrans" cxnId="{8FB3CA80-DD34-4F68-B118-EAE12645570F}">
      <dgm:prSet/>
      <dgm:spPr/>
      <dgm:t>
        <a:bodyPr/>
        <a:lstStyle/>
        <a:p>
          <a:endParaRPr lang="en-US"/>
        </a:p>
      </dgm:t>
    </dgm:pt>
    <dgm:pt modelId="{547F8894-C324-4B84-95BE-A51E4FE0FA16}" type="sibTrans" cxnId="{8FB3CA80-DD34-4F68-B118-EAE12645570F}">
      <dgm:prSet/>
      <dgm:spPr>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a:noFill/>
        </a:ln>
        <a:effectLst/>
      </dgm:spPr>
      <dgm:t>
        <a:bodyPr/>
        <a:lstStyle/>
        <a:p>
          <a:endParaRPr lang="en-US" dirty="0"/>
        </a:p>
      </dgm:t>
    </dgm:pt>
    <dgm:pt modelId="{CE11A269-561D-4BA1-BC45-87F6759FD368}">
      <dgm:prSet custT="1"/>
      <dgm:spPr>
        <a:gradFill rotWithShape="0">
          <a:gsLst>
            <a:gs pos="1000">
              <a:srgbClr val="000000">
                <a:lumMod val="85000"/>
                <a:lumOff val="15000"/>
              </a:srgbClr>
            </a:gs>
            <a:gs pos="100000">
              <a:srgbClr val="17B2D1">
                <a:lumMod val="50000"/>
              </a:srgbClr>
            </a:gs>
          </a:gsLst>
          <a:lin ang="12600000" scaled="0"/>
        </a:gradFill>
        <a:ln w="12700" cap="flat" cmpd="sng" algn="ctr">
          <a:noFill/>
          <a:prstDash val="solid"/>
          <a:miter lim="800000"/>
        </a:ln>
        <a:effectLst/>
      </dgm:spPr>
      <dgm:t>
        <a:bodyPr spcFirstLastPara="0" vert="horz" wrap="square" lIns="256199" tIns="330200" rIns="256199" bIns="330200" numCol="1" spcCol="1270" anchor="t" anchorCtr="0"/>
        <a:lstStyle/>
        <a:p>
          <a:pPr marL="0" lvl="0" indent="0" algn="l" defTabSz="711200">
            <a:lnSpc>
              <a:spcPct val="90000"/>
            </a:lnSpc>
            <a:spcBef>
              <a:spcPct val="0"/>
            </a:spcBef>
            <a:spcAft>
              <a:spcPct val="35000"/>
            </a:spcAft>
            <a:buNone/>
          </a:pPr>
          <a:r>
            <a:rPr lang="en-US" sz="2000" b="1" kern="1200" dirty="0">
              <a:solidFill>
                <a:srgbClr val="FFFFFF"/>
              </a:solidFill>
              <a:latin typeface="Calibri"/>
              <a:ea typeface="+mn-ea"/>
              <a:cs typeface="+mn-cs"/>
            </a:rPr>
            <a:t>Setting Good Precedent </a:t>
          </a:r>
          <a:br>
            <a:rPr lang="en-US" sz="1600" kern="1200" dirty="0">
              <a:solidFill>
                <a:srgbClr val="FFFFFF"/>
              </a:solidFill>
              <a:latin typeface="Calibri"/>
              <a:ea typeface="+mn-ea"/>
              <a:cs typeface="+mn-cs"/>
            </a:rPr>
          </a:br>
          <a:r>
            <a:rPr lang="en-US" sz="1800" kern="1200" dirty="0">
              <a:solidFill>
                <a:srgbClr val="FFFFFF"/>
              </a:solidFill>
              <a:latin typeface="Calibri"/>
              <a:ea typeface="+mn-ea"/>
              <a:cs typeface="+mn-cs"/>
            </a:rPr>
            <a:t>If the case is lost, it has the potential to become precedent that could hurt future cases. (More likely in 1085 cases but still something to consider.)</a:t>
          </a:r>
          <a:endParaRPr lang="en-US" sz="1800" kern="1200" noProof="1">
            <a:solidFill>
              <a:srgbClr val="FFFFFF"/>
            </a:solidFill>
            <a:latin typeface="Calibri"/>
            <a:ea typeface="+mn-ea"/>
            <a:cs typeface="+mn-cs"/>
          </a:endParaRPr>
        </a:p>
        <a:p>
          <a:pPr marL="0" lvl="0" indent="0" algn="l" defTabSz="711200">
            <a:lnSpc>
              <a:spcPct val="90000"/>
            </a:lnSpc>
            <a:spcBef>
              <a:spcPct val="0"/>
            </a:spcBef>
            <a:spcAft>
              <a:spcPct val="35000"/>
            </a:spcAft>
            <a:buNone/>
          </a:pPr>
          <a:endParaRPr lang="en-US" sz="1600" kern="1200" dirty="0">
            <a:solidFill>
              <a:srgbClr val="FFFFFF"/>
            </a:solidFill>
            <a:latin typeface="Calibri"/>
            <a:ea typeface="+mn-ea"/>
            <a:cs typeface="+mn-cs"/>
          </a:endParaRPr>
        </a:p>
      </dgm:t>
    </dgm:pt>
    <dgm:pt modelId="{4A66CBC3-2E89-46E5-B2EA-1705F05E6FDD}" type="parTrans" cxnId="{2E9E5A02-0CE8-4569-9B67-05EE24CE2438}">
      <dgm:prSet/>
      <dgm:spPr/>
      <dgm:t>
        <a:bodyPr/>
        <a:lstStyle/>
        <a:p>
          <a:endParaRPr lang="en-US"/>
        </a:p>
      </dgm:t>
    </dgm:pt>
    <dgm:pt modelId="{C9DED455-19B5-45BA-AEF1-572CA46E947B}" type="sibTrans" cxnId="{2E9E5A02-0CE8-4569-9B67-05EE24CE2438}">
      <dgm:prSet/>
      <dgm:spPr>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a:noFill/>
        </a:ln>
        <a:effectLst/>
      </dgm:spPr>
      <dgm:t>
        <a:bodyPr/>
        <a:lstStyle/>
        <a:p>
          <a:endParaRPr lang="en-US" dirty="0"/>
        </a:p>
      </dgm:t>
    </dgm:pt>
    <dgm:pt modelId="{C2A3EC29-44BC-4E51-92DE-E27BF9CD4489}">
      <dgm:prSet custT="1"/>
      <dgm:spPr>
        <a:gradFill rotWithShape="0">
          <a:gsLst>
            <a:gs pos="1000">
              <a:srgbClr val="000000">
                <a:lumMod val="85000"/>
                <a:lumOff val="15000"/>
              </a:srgbClr>
            </a:gs>
            <a:gs pos="100000">
              <a:srgbClr val="17B2D1">
                <a:lumMod val="50000"/>
              </a:srgbClr>
            </a:gs>
          </a:gsLst>
          <a:lin ang="12600000" scaled="0"/>
        </a:gradFill>
        <a:ln w="12700" cap="flat" cmpd="sng" algn="ctr">
          <a:noFill/>
          <a:prstDash val="solid"/>
          <a:miter lim="800000"/>
        </a:ln>
        <a:effectLst/>
      </dgm:spPr>
      <dgm:t>
        <a:bodyPr spcFirstLastPara="0" vert="horz" wrap="square" lIns="256199" tIns="330200" rIns="256199" bIns="330200" numCol="1" spcCol="1270" anchor="t" anchorCtr="0"/>
        <a:lstStyle/>
        <a:p>
          <a:pPr marL="0" lvl="0" indent="0" algn="l" defTabSz="711200">
            <a:lnSpc>
              <a:spcPct val="90000"/>
            </a:lnSpc>
            <a:spcBef>
              <a:spcPct val="0"/>
            </a:spcBef>
            <a:spcAft>
              <a:spcPct val="35000"/>
            </a:spcAft>
            <a:buNone/>
          </a:pPr>
          <a:r>
            <a:rPr lang="en-US" sz="2000" b="1" kern="1200" dirty="0">
              <a:solidFill>
                <a:srgbClr val="FFFFFF"/>
              </a:solidFill>
              <a:latin typeface="Calibri"/>
              <a:ea typeface="+mn-ea"/>
              <a:cs typeface="+mn-cs"/>
            </a:rPr>
            <a:t>Limitations of the Record</a:t>
          </a:r>
          <a:br>
            <a:rPr lang="en-US" sz="1600" kern="1200" dirty="0">
              <a:solidFill>
                <a:srgbClr val="FFFFFF"/>
              </a:solidFill>
              <a:latin typeface="Calibri"/>
              <a:ea typeface="+mn-ea"/>
              <a:cs typeface="+mn-cs"/>
            </a:rPr>
          </a:br>
          <a:r>
            <a:rPr lang="en-US" sz="1800" kern="1200" dirty="0">
              <a:solidFill>
                <a:srgbClr val="FFFFFF"/>
              </a:solidFill>
              <a:latin typeface="Calibri"/>
              <a:ea typeface="+mn-ea"/>
              <a:cs typeface="+mn-cs"/>
            </a:rPr>
            <a:t>A 1094.5 is an appeal from a lower tribunal, so evidence missing from the administrative record can’t be presented</a:t>
          </a:r>
          <a:r>
            <a:rPr lang="en-US" sz="1800" kern="1200" noProof="1">
              <a:solidFill>
                <a:srgbClr val="FFFFFF"/>
              </a:solidFill>
              <a:latin typeface="Calibri"/>
              <a:ea typeface="+mn-ea"/>
              <a:cs typeface="+mn-cs"/>
            </a:rPr>
            <a:t>. The case stands or falls on the record.</a:t>
          </a:r>
        </a:p>
        <a:p>
          <a:pPr marL="0" lvl="0" indent="0" algn="l" defTabSz="711200">
            <a:lnSpc>
              <a:spcPct val="90000"/>
            </a:lnSpc>
            <a:spcBef>
              <a:spcPct val="0"/>
            </a:spcBef>
            <a:spcAft>
              <a:spcPct val="35000"/>
            </a:spcAft>
            <a:buNone/>
          </a:pPr>
          <a:endParaRPr lang="en-US" sz="1600" kern="1200" dirty="0">
            <a:solidFill>
              <a:srgbClr val="FFFFFF"/>
            </a:solidFill>
            <a:latin typeface="Calibri"/>
            <a:ea typeface="+mn-ea"/>
            <a:cs typeface="+mn-cs"/>
          </a:endParaRPr>
        </a:p>
      </dgm:t>
    </dgm:pt>
    <dgm:pt modelId="{CE6B5045-A42D-4562-9588-2342D0E47934}" type="parTrans" cxnId="{B49FD08F-C9D7-4FC0-B446-ED9717719A00}">
      <dgm:prSet/>
      <dgm:spPr/>
      <dgm:t>
        <a:bodyPr/>
        <a:lstStyle/>
        <a:p>
          <a:endParaRPr lang="en-US"/>
        </a:p>
      </dgm:t>
    </dgm:pt>
    <dgm:pt modelId="{10254594-A53F-49FE-B0F2-BC233EE7109F}" type="sibTrans" cxnId="{B49FD08F-C9D7-4FC0-B446-ED9717719A00}">
      <dgm:prSet/>
      <dgm:spPr>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a:noFill/>
        </a:ln>
        <a:effectLst/>
      </dgm:spPr>
      <dgm:t>
        <a:bodyPr/>
        <a:lstStyle/>
        <a:p>
          <a:endParaRPr lang="en-US" dirty="0"/>
        </a:p>
      </dgm:t>
    </dgm:pt>
    <dgm:pt modelId="{ACE795D8-4182-4DF1-B098-DD0AD48044C8}" type="pres">
      <dgm:prSet presAssocID="{BB0ECF89-2783-4E78-A209-A16EF114A1AA}" presName="Name0" presStyleCnt="0">
        <dgm:presLayoutVars>
          <dgm:animLvl val="lvl"/>
          <dgm:resizeHandles val="exact"/>
        </dgm:presLayoutVars>
      </dgm:prSet>
      <dgm:spPr/>
    </dgm:pt>
    <dgm:pt modelId="{01457034-7B47-4E8B-B040-E0565D08290C}" type="pres">
      <dgm:prSet presAssocID="{FFB58190-E438-47AF-86F3-FAEC2813ACF1}" presName="compositeNode" presStyleCnt="0">
        <dgm:presLayoutVars>
          <dgm:bulletEnabled val="1"/>
        </dgm:presLayoutVars>
      </dgm:prSet>
      <dgm:spPr/>
    </dgm:pt>
    <dgm:pt modelId="{39A872F9-A5B8-4211-9FCD-79722E167124}" type="pres">
      <dgm:prSet presAssocID="{FFB58190-E438-47AF-86F3-FAEC2813ACF1}" presName="bgRect" presStyleLbl="bgAccFollowNode1" presStyleIdx="0" presStyleCnt="3"/>
      <dgm:spPr/>
    </dgm:pt>
    <dgm:pt modelId="{8157E768-0524-44F1-8F00-7DF53576D2D6}" type="pres">
      <dgm:prSet presAssocID="{547F8894-C324-4B84-95BE-A51E4FE0FA16}" presName="sibTransNodeCircle" presStyleLbl="alignNode1" presStyleIdx="0" presStyleCnt="6">
        <dgm:presLayoutVars>
          <dgm:chMax val="0"/>
          <dgm:bulletEnabled/>
        </dgm:presLayoutVars>
      </dgm:prSet>
      <dgm:spPr>
        <a:xfrm>
          <a:off x="990361" y="435133"/>
          <a:ext cx="1305401" cy="1305401"/>
        </a:xfrm>
        <a:prstGeom prst="rect">
          <a:avLst/>
        </a:prstGeom>
      </dgm:spPr>
    </dgm:pt>
    <dgm:pt modelId="{676D607A-85D2-4EAF-B264-A9D94B61A4FF}" type="pres">
      <dgm:prSet presAssocID="{FFB58190-E438-47AF-86F3-FAEC2813ACF1}" presName="bottomLine" presStyleLbl="alignNode1" presStyleIdx="1" presStyleCnt="6">
        <dgm:presLayoutVars/>
      </dgm:prSet>
      <dgm:spPr/>
    </dgm:pt>
    <dgm:pt modelId="{3DFCE59B-AEDE-4DE2-8B09-D05F047AB42F}" type="pres">
      <dgm:prSet presAssocID="{FFB58190-E438-47AF-86F3-FAEC2813ACF1}" presName="nodeText" presStyleLbl="bgAccFollowNode1" presStyleIdx="0" presStyleCnt="3">
        <dgm:presLayoutVars>
          <dgm:bulletEnabled val="1"/>
        </dgm:presLayoutVars>
      </dgm:prSet>
      <dgm:spPr/>
    </dgm:pt>
    <dgm:pt modelId="{AD65492C-54BB-4101-B1E0-86F57716A25E}" type="pres">
      <dgm:prSet presAssocID="{547F8894-C324-4B84-95BE-A51E4FE0FA16}" presName="sibTrans" presStyleCnt="0"/>
      <dgm:spPr/>
    </dgm:pt>
    <dgm:pt modelId="{9A0277E3-55B2-4FAA-BDD3-FFC27311B05B}" type="pres">
      <dgm:prSet presAssocID="{CE11A269-561D-4BA1-BC45-87F6759FD368}" presName="compositeNode" presStyleCnt="0">
        <dgm:presLayoutVars>
          <dgm:bulletEnabled val="1"/>
        </dgm:presLayoutVars>
      </dgm:prSet>
      <dgm:spPr/>
    </dgm:pt>
    <dgm:pt modelId="{AE95CEBE-1AD7-41D4-9CEE-5BA77CA8C01E}" type="pres">
      <dgm:prSet presAssocID="{CE11A269-561D-4BA1-BC45-87F6759FD368}" presName="bgRect" presStyleLbl="bgAccFollowNode1" presStyleIdx="1" presStyleCnt="3"/>
      <dgm:spPr>
        <a:xfrm>
          <a:off x="3614737" y="0"/>
          <a:ext cx="3286125" cy="4351338"/>
        </a:xfrm>
        <a:prstGeom prst="rect">
          <a:avLst/>
        </a:prstGeom>
      </dgm:spPr>
    </dgm:pt>
    <dgm:pt modelId="{AFA09309-0DCE-4477-82D3-AAF980A85A37}" type="pres">
      <dgm:prSet presAssocID="{C9DED455-19B5-45BA-AEF1-572CA46E947B}" presName="sibTransNodeCircle" presStyleLbl="alignNode1" presStyleIdx="2" presStyleCnt="6">
        <dgm:presLayoutVars>
          <dgm:chMax val="0"/>
          <dgm:bulletEnabled/>
        </dgm:presLayoutVars>
      </dgm:prSet>
      <dgm:spPr>
        <a:xfrm>
          <a:off x="4605099" y="435133"/>
          <a:ext cx="1305401" cy="1305401"/>
        </a:xfrm>
        <a:prstGeom prst="rect">
          <a:avLst/>
        </a:prstGeom>
      </dgm:spPr>
    </dgm:pt>
    <dgm:pt modelId="{70685E0F-5EC9-4D84-80D5-F2F78DC3CFFC}" type="pres">
      <dgm:prSet presAssocID="{CE11A269-561D-4BA1-BC45-87F6759FD368}" presName="bottomLine" presStyleLbl="alignNode1" presStyleIdx="3" presStyleCnt="6">
        <dgm:presLayoutVars/>
      </dgm:prSet>
      <dgm:spPr/>
    </dgm:pt>
    <dgm:pt modelId="{E8E0C55E-232A-41CA-87BA-45B86ABED6ED}" type="pres">
      <dgm:prSet presAssocID="{CE11A269-561D-4BA1-BC45-87F6759FD368}" presName="nodeText" presStyleLbl="bgAccFollowNode1" presStyleIdx="1" presStyleCnt="3">
        <dgm:presLayoutVars>
          <dgm:bulletEnabled val="1"/>
        </dgm:presLayoutVars>
      </dgm:prSet>
      <dgm:spPr/>
    </dgm:pt>
    <dgm:pt modelId="{556726A2-0416-41E0-99B4-BCA6885784BC}" type="pres">
      <dgm:prSet presAssocID="{C9DED455-19B5-45BA-AEF1-572CA46E947B}" presName="sibTrans" presStyleCnt="0"/>
      <dgm:spPr/>
    </dgm:pt>
    <dgm:pt modelId="{F4C4AEC7-6D64-4C71-ADC5-0F5CC45360C6}" type="pres">
      <dgm:prSet presAssocID="{C2A3EC29-44BC-4E51-92DE-E27BF9CD4489}" presName="compositeNode" presStyleCnt="0">
        <dgm:presLayoutVars>
          <dgm:bulletEnabled val="1"/>
        </dgm:presLayoutVars>
      </dgm:prSet>
      <dgm:spPr/>
    </dgm:pt>
    <dgm:pt modelId="{3AF3868F-681F-4EF9-8B83-F3B0F354A4C4}" type="pres">
      <dgm:prSet presAssocID="{C2A3EC29-44BC-4E51-92DE-E27BF9CD4489}" presName="bgRect" presStyleLbl="bgAccFollowNode1" presStyleIdx="2" presStyleCnt="3"/>
      <dgm:spPr>
        <a:xfrm>
          <a:off x="7229475" y="0"/>
          <a:ext cx="3286125" cy="4351338"/>
        </a:xfrm>
        <a:prstGeom prst="rect">
          <a:avLst/>
        </a:prstGeom>
      </dgm:spPr>
    </dgm:pt>
    <dgm:pt modelId="{9718E67E-2C8C-4093-AB5F-E3BEFAAEA31B}" type="pres">
      <dgm:prSet presAssocID="{10254594-A53F-49FE-B0F2-BC233EE7109F}" presName="sibTransNodeCircle" presStyleLbl="alignNode1" presStyleIdx="4" presStyleCnt="6">
        <dgm:presLayoutVars>
          <dgm:chMax val="0"/>
          <dgm:bulletEnabled/>
        </dgm:presLayoutVars>
      </dgm:prSet>
      <dgm:spPr>
        <a:xfrm>
          <a:off x="8219836" y="435133"/>
          <a:ext cx="1305401" cy="1305401"/>
        </a:xfrm>
        <a:prstGeom prst="rect">
          <a:avLst/>
        </a:prstGeom>
      </dgm:spPr>
    </dgm:pt>
    <dgm:pt modelId="{13CAC05E-7817-4F00-94BF-9DC0F20DF1D8}" type="pres">
      <dgm:prSet presAssocID="{C2A3EC29-44BC-4E51-92DE-E27BF9CD4489}" presName="bottomLine" presStyleLbl="alignNode1" presStyleIdx="5" presStyleCnt="6">
        <dgm:presLayoutVars/>
      </dgm:prSet>
      <dgm:spPr/>
    </dgm:pt>
    <dgm:pt modelId="{90A7E684-CAA3-435E-B654-85F1BA7D2B87}" type="pres">
      <dgm:prSet presAssocID="{C2A3EC29-44BC-4E51-92DE-E27BF9CD4489}" presName="nodeText" presStyleLbl="bgAccFollowNode1" presStyleIdx="2" presStyleCnt="3">
        <dgm:presLayoutVars>
          <dgm:bulletEnabled val="1"/>
        </dgm:presLayoutVars>
      </dgm:prSet>
      <dgm:spPr/>
    </dgm:pt>
  </dgm:ptLst>
  <dgm:cxnLst>
    <dgm:cxn modelId="{2E9E5A02-0CE8-4569-9B67-05EE24CE2438}" srcId="{BB0ECF89-2783-4E78-A209-A16EF114A1AA}" destId="{CE11A269-561D-4BA1-BC45-87F6759FD368}" srcOrd="1" destOrd="0" parTransId="{4A66CBC3-2E89-46E5-B2EA-1705F05E6FDD}" sibTransId="{C9DED455-19B5-45BA-AEF1-572CA46E947B}"/>
    <dgm:cxn modelId="{D2545B17-F0FC-41C0-8AE6-C63C564398B0}" type="presOf" srcId="{CE11A269-561D-4BA1-BC45-87F6759FD368}" destId="{AE95CEBE-1AD7-41D4-9CEE-5BA77CA8C01E}" srcOrd="0" destOrd="0" presId="urn:microsoft.com/office/officeart/2016/7/layout/LinProcess3"/>
    <dgm:cxn modelId="{36884E1A-39D3-4491-AFD6-BCBC6392A59E}" type="presOf" srcId="{CE11A269-561D-4BA1-BC45-87F6759FD368}" destId="{E8E0C55E-232A-41CA-87BA-45B86ABED6ED}" srcOrd="1" destOrd="0" presId="urn:microsoft.com/office/officeart/2016/7/layout/LinProcess3"/>
    <dgm:cxn modelId="{2229DB1B-DE4F-469E-8FA0-07BEC5B5F9D6}" type="presOf" srcId="{10254594-A53F-49FE-B0F2-BC233EE7109F}" destId="{9718E67E-2C8C-4093-AB5F-E3BEFAAEA31B}" srcOrd="0" destOrd="0" presId="urn:microsoft.com/office/officeart/2016/7/layout/LinProcess3"/>
    <dgm:cxn modelId="{025C3756-4F90-42F6-B826-13223FDABED0}" type="presOf" srcId="{547F8894-C324-4B84-95BE-A51E4FE0FA16}" destId="{8157E768-0524-44F1-8F00-7DF53576D2D6}" srcOrd="0" destOrd="0" presId="urn:microsoft.com/office/officeart/2016/7/layout/LinProcess3"/>
    <dgm:cxn modelId="{0C140A6B-1B4A-4553-81FF-5591D9487696}" type="presOf" srcId="{C2A3EC29-44BC-4E51-92DE-E27BF9CD4489}" destId="{3AF3868F-681F-4EF9-8B83-F3B0F354A4C4}" srcOrd="0" destOrd="0" presId="urn:microsoft.com/office/officeart/2016/7/layout/LinProcess3"/>
    <dgm:cxn modelId="{8FB3CA80-DD34-4F68-B118-EAE12645570F}" srcId="{BB0ECF89-2783-4E78-A209-A16EF114A1AA}" destId="{FFB58190-E438-47AF-86F3-FAEC2813ACF1}" srcOrd="0" destOrd="0" parTransId="{A40BCF22-228C-4E6F-A028-7BBDE5C12E5A}" sibTransId="{547F8894-C324-4B84-95BE-A51E4FE0FA16}"/>
    <dgm:cxn modelId="{B49FD08F-C9D7-4FC0-B446-ED9717719A00}" srcId="{BB0ECF89-2783-4E78-A209-A16EF114A1AA}" destId="{C2A3EC29-44BC-4E51-92DE-E27BF9CD4489}" srcOrd="2" destOrd="0" parTransId="{CE6B5045-A42D-4562-9588-2342D0E47934}" sibTransId="{10254594-A53F-49FE-B0F2-BC233EE7109F}"/>
    <dgm:cxn modelId="{469CA3A1-2EC0-458C-B828-8121A2D4750A}" type="presOf" srcId="{BB0ECF89-2783-4E78-A209-A16EF114A1AA}" destId="{ACE795D8-4182-4DF1-B098-DD0AD48044C8}" srcOrd="0" destOrd="0" presId="urn:microsoft.com/office/officeart/2016/7/layout/LinProcess3"/>
    <dgm:cxn modelId="{C8A4ECC3-0B95-497F-8D57-1124DFD9842C}" type="presOf" srcId="{C2A3EC29-44BC-4E51-92DE-E27BF9CD4489}" destId="{90A7E684-CAA3-435E-B654-85F1BA7D2B87}" srcOrd="1" destOrd="0" presId="urn:microsoft.com/office/officeart/2016/7/layout/LinProcess3"/>
    <dgm:cxn modelId="{13094BE1-4993-450F-9A18-CF0E62019EF7}" type="presOf" srcId="{FFB58190-E438-47AF-86F3-FAEC2813ACF1}" destId="{39A872F9-A5B8-4211-9FCD-79722E167124}" srcOrd="0" destOrd="0" presId="urn:microsoft.com/office/officeart/2016/7/layout/LinProcess3"/>
    <dgm:cxn modelId="{8A5C10EE-3A87-49FC-9945-C0118988EF8D}" type="presOf" srcId="{C9DED455-19B5-45BA-AEF1-572CA46E947B}" destId="{AFA09309-0DCE-4477-82D3-AAF980A85A37}" srcOrd="0" destOrd="0" presId="urn:microsoft.com/office/officeart/2016/7/layout/LinProcess3"/>
    <dgm:cxn modelId="{D24113F0-9FAB-4A26-B7AA-17C02606FE1D}" type="presOf" srcId="{FFB58190-E438-47AF-86F3-FAEC2813ACF1}" destId="{3DFCE59B-AEDE-4DE2-8B09-D05F047AB42F}" srcOrd="1" destOrd="0" presId="urn:microsoft.com/office/officeart/2016/7/layout/LinProcess3"/>
    <dgm:cxn modelId="{76481A27-79A5-48E5-BA29-16004448893C}" type="presParOf" srcId="{ACE795D8-4182-4DF1-B098-DD0AD48044C8}" destId="{01457034-7B47-4E8B-B040-E0565D08290C}" srcOrd="0" destOrd="0" presId="urn:microsoft.com/office/officeart/2016/7/layout/LinProcess3"/>
    <dgm:cxn modelId="{86BEA9C1-5DDA-42C2-937D-A7130110FF74}" type="presParOf" srcId="{01457034-7B47-4E8B-B040-E0565D08290C}" destId="{39A872F9-A5B8-4211-9FCD-79722E167124}" srcOrd="0" destOrd="0" presId="urn:microsoft.com/office/officeart/2016/7/layout/LinProcess3"/>
    <dgm:cxn modelId="{7DC5639C-5BDF-4F6D-A737-811AEFB16C12}" type="presParOf" srcId="{01457034-7B47-4E8B-B040-E0565D08290C}" destId="{8157E768-0524-44F1-8F00-7DF53576D2D6}" srcOrd="1" destOrd="0" presId="urn:microsoft.com/office/officeart/2016/7/layout/LinProcess3"/>
    <dgm:cxn modelId="{9BE7A881-53AA-46A4-B4D9-5952CA3DDD83}" type="presParOf" srcId="{01457034-7B47-4E8B-B040-E0565D08290C}" destId="{676D607A-85D2-4EAF-B264-A9D94B61A4FF}" srcOrd="2" destOrd="0" presId="urn:microsoft.com/office/officeart/2016/7/layout/LinProcess3"/>
    <dgm:cxn modelId="{3CDC6E8B-95DF-4144-9A43-8F1F01D9B5EA}" type="presParOf" srcId="{01457034-7B47-4E8B-B040-E0565D08290C}" destId="{3DFCE59B-AEDE-4DE2-8B09-D05F047AB42F}" srcOrd="3" destOrd="0" presId="urn:microsoft.com/office/officeart/2016/7/layout/LinProcess3"/>
    <dgm:cxn modelId="{050D0D46-967C-45EE-A82A-AD10E04485C1}" type="presParOf" srcId="{ACE795D8-4182-4DF1-B098-DD0AD48044C8}" destId="{AD65492C-54BB-4101-B1E0-86F57716A25E}" srcOrd="1" destOrd="0" presId="urn:microsoft.com/office/officeart/2016/7/layout/LinProcess3"/>
    <dgm:cxn modelId="{C5C3B0C4-18DC-4916-ABAF-6A287C00BAA9}" type="presParOf" srcId="{ACE795D8-4182-4DF1-B098-DD0AD48044C8}" destId="{9A0277E3-55B2-4FAA-BDD3-FFC27311B05B}" srcOrd="2" destOrd="0" presId="urn:microsoft.com/office/officeart/2016/7/layout/LinProcess3"/>
    <dgm:cxn modelId="{FA398688-6697-4B8B-A789-FF729FC50671}" type="presParOf" srcId="{9A0277E3-55B2-4FAA-BDD3-FFC27311B05B}" destId="{AE95CEBE-1AD7-41D4-9CEE-5BA77CA8C01E}" srcOrd="0" destOrd="0" presId="urn:microsoft.com/office/officeart/2016/7/layout/LinProcess3"/>
    <dgm:cxn modelId="{67EE8417-B6AF-43C7-AA8C-3B90AB6AE1FE}" type="presParOf" srcId="{9A0277E3-55B2-4FAA-BDD3-FFC27311B05B}" destId="{AFA09309-0DCE-4477-82D3-AAF980A85A37}" srcOrd="1" destOrd="0" presId="urn:microsoft.com/office/officeart/2016/7/layout/LinProcess3"/>
    <dgm:cxn modelId="{5CE89ECF-B3C2-499B-BBDE-19538F56547F}" type="presParOf" srcId="{9A0277E3-55B2-4FAA-BDD3-FFC27311B05B}" destId="{70685E0F-5EC9-4D84-80D5-F2F78DC3CFFC}" srcOrd="2" destOrd="0" presId="urn:microsoft.com/office/officeart/2016/7/layout/LinProcess3"/>
    <dgm:cxn modelId="{D77D220A-12C7-4499-9660-B4B666A87129}" type="presParOf" srcId="{9A0277E3-55B2-4FAA-BDD3-FFC27311B05B}" destId="{E8E0C55E-232A-41CA-87BA-45B86ABED6ED}" srcOrd="3" destOrd="0" presId="urn:microsoft.com/office/officeart/2016/7/layout/LinProcess3"/>
    <dgm:cxn modelId="{F3EEB326-7683-4D4B-BE0D-D7CC3EE67CB3}" type="presParOf" srcId="{ACE795D8-4182-4DF1-B098-DD0AD48044C8}" destId="{556726A2-0416-41E0-99B4-BCA6885784BC}" srcOrd="3" destOrd="0" presId="urn:microsoft.com/office/officeart/2016/7/layout/LinProcess3"/>
    <dgm:cxn modelId="{1694C3CA-CE7E-4D7A-B769-94D0C473B6D9}" type="presParOf" srcId="{ACE795D8-4182-4DF1-B098-DD0AD48044C8}" destId="{F4C4AEC7-6D64-4C71-ADC5-0F5CC45360C6}" srcOrd="4" destOrd="0" presId="urn:microsoft.com/office/officeart/2016/7/layout/LinProcess3"/>
    <dgm:cxn modelId="{01DA811B-E595-4B26-916D-A5B9420780B1}" type="presParOf" srcId="{F4C4AEC7-6D64-4C71-ADC5-0F5CC45360C6}" destId="{3AF3868F-681F-4EF9-8B83-F3B0F354A4C4}" srcOrd="0" destOrd="0" presId="urn:microsoft.com/office/officeart/2016/7/layout/LinProcess3"/>
    <dgm:cxn modelId="{65C50157-4E89-44E0-ADFE-2CDCD946EC0C}" type="presParOf" srcId="{F4C4AEC7-6D64-4C71-ADC5-0F5CC45360C6}" destId="{9718E67E-2C8C-4093-AB5F-E3BEFAAEA31B}" srcOrd="1" destOrd="0" presId="urn:microsoft.com/office/officeart/2016/7/layout/LinProcess3"/>
    <dgm:cxn modelId="{03312845-43B9-45C8-960A-3A8CADC652DB}" type="presParOf" srcId="{F4C4AEC7-6D64-4C71-ADC5-0F5CC45360C6}" destId="{13CAC05E-7817-4F00-94BF-9DC0F20DF1D8}" srcOrd="2" destOrd="0" presId="urn:microsoft.com/office/officeart/2016/7/layout/LinProcess3"/>
    <dgm:cxn modelId="{D7A81CCE-E542-4242-8542-3C297BE2D6C9}" type="presParOf" srcId="{F4C4AEC7-6D64-4C71-ADC5-0F5CC45360C6}" destId="{90A7E684-CAA3-435E-B654-85F1BA7D2B87}" srcOrd="3" destOrd="0" presId="urn:microsoft.com/office/officeart/2016/7/layout/Lin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192402E-D48E-4A20-9102-45582919617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7A49DF98-867D-48FD-8C6A-11619CC54E26}">
      <dgm:prSet custT="1"/>
      <dgm:spPr>
        <a:solidFill>
          <a:schemeClr val="accent2"/>
        </a:solidFill>
        <a:ln>
          <a:noFill/>
        </a:ln>
      </dgm:spPr>
      <dgm:t>
        <a:bodyPr/>
        <a:lstStyle/>
        <a:p>
          <a:r>
            <a:rPr lang="en-US" sz="2800" dirty="0">
              <a:solidFill>
                <a:schemeClr val="tx1"/>
              </a:solidFill>
            </a:rPr>
            <a:t>Evidence in Administrative Appeals</a:t>
          </a:r>
        </a:p>
      </dgm:t>
    </dgm:pt>
    <dgm:pt modelId="{68E16295-5968-427D-8FEC-140904115879}" type="parTrans" cxnId="{1514D9C3-0364-4D35-B599-B493CBB9F80D}">
      <dgm:prSet/>
      <dgm:spPr/>
      <dgm:t>
        <a:bodyPr/>
        <a:lstStyle/>
        <a:p>
          <a:endParaRPr lang="en-US" sz="2800"/>
        </a:p>
      </dgm:t>
    </dgm:pt>
    <dgm:pt modelId="{C8FD5B74-EA17-4780-8EAB-5CC8C9F831ED}" type="sibTrans" cxnId="{1514D9C3-0364-4D35-B599-B493CBB9F80D}">
      <dgm:prSet/>
      <dgm:spPr/>
      <dgm:t>
        <a:bodyPr/>
        <a:lstStyle/>
        <a:p>
          <a:endParaRPr lang="en-US" sz="2800"/>
        </a:p>
      </dgm:t>
    </dgm:pt>
    <dgm:pt modelId="{5395F473-4B00-496B-B453-6451BF799B09}">
      <dgm:prSet custT="1"/>
      <dgm:spPr>
        <a:noFill/>
        <a:ln>
          <a:noFill/>
        </a:ln>
      </dgm:spPr>
      <dgm:t>
        <a:bodyPr/>
        <a:lstStyle/>
        <a:p>
          <a:pPr>
            <a:buClr>
              <a:schemeClr val="accent2"/>
            </a:buClr>
            <a:buFont typeface="Wingdings" panose="05000000000000000000" pitchFamily="2" charset="2"/>
            <a:buChar char="§"/>
          </a:pPr>
          <a:r>
            <a:rPr lang="en-ZA" sz="2800" dirty="0">
              <a:solidFill>
                <a:schemeClr val="bg1"/>
              </a:solidFill>
            </a:rPr>
            <a:t>Limitations of the record</a:t>
          </a:r>
          <a:endParaRPr lang="en-US" sz="2800" dirty="0">
            <a:solidFill>
              <a:schemeClr val="bg1"/>
            </a:solidFill>
          </a:endParaRPr>
        </a:p>
      </dgm:t>
    </dgm:pt>
    <dgm:pt modelId="{9C1152B7-4D34-4CA0-9DDC-F21FD4AEAD28}" type="parTrans" cxnId="{5982C12B-3881-4E5F-910B-CA265FD5E102}">
      <dgm:prSet/>
      <dgm:spPr/>
      <dgm:t>
        <a:bodyPr/>
        <a:lstStyle/>
        <a:p>
          <a:endParaRPr lang="en-US" sz="2800"/>
        </a:p>
      </dgm:t>
    </dgm:pt>
    <dgm:pt modelId="{169C7AF9-916F-47C4-A9C3-3ACADEA4D272}" type="sibTrans" cxnId="{5982C12B-3881-4E5F-910B-CA265FD5E102}">
      <dgm:prSet/>
      <dgm:spPr/>
      <dgm:t>
        <a:bodyPr/>
        <a:lstStyle/>
        <a:p>
          <a:endParaRPr lang="en-US" sz="2800"/>
        </a:p>
      </dgm:t>
    </dgm:pt>
    <dgm:pt modelId="{C5A172B9-23C6-44DF-B1CA-78E00C243C80}">
      <dgm:prSet custT="1"/>
      <dgm:spPr>
        <a:noFill/>
        <a:ln>
          <a:noFill/>
        </a:ln>
      </dgm:spPr>
      <dgm:t>
        <a:bodyPr/>
        <a:lstStyle/>
        <a:p>
          <a:pPr>
            <a:buClr>
              <a:schemeClr val="accent2"/>
            </a:buClr>
            <a:buFont typeface="Wingdings" panose="05000000000000000000" pitchFamily="2" charset="2"/>
            <a:buChar char="§"/>
          </a:pPr>
          <a:r>
            <a:rPr lang="en-US" sz="2800" dirty="0">
              <a:solidFill>
                <a:schemeClr val="bg1"/>
              </a:solidFill>
            </a:rPr>
            <a:t>Requests for judicial notice</a:t>
          </a:r>
        </a:p>
      </dgm:t>
    </dgm:pt>
    <dgm:pt modelId="{3558BDE4-1C8C-4817-90D4-5F6BC4534B53}" type="parTrans" cxnId="{76B58642-F880-4F93-A20B-466387F35710}">
      <dgm:prSet/>
      <dgm:spPr/>
      <dgm:t>
        <a:bodyPr/>
        <a:lstStyle/>
        <a:p>
          <a:endParaRPr lang="en-US"/>
        </a:p>
      </dgm:t>
    </dgm:pt>
    <dgm:pt modelId="{F7303127-6111-4584-9C03-60024173DC06}" type="sibTrans" cxnId="{76B58642-F880-4F93-A20B-466387F35710}">
      <dgm:prSet/>
      <dgm:spPr/>
      <dgm:t>
        <a:bodyPr/>
        <a:lstStyle/>
        <a:p>
          <a:endParaRPr lang="en-US"/>
        </a:p>
      </dgm:t>
    </dgm:pt>
    <dgm:pt modelId="{2C79B68D-1253-44DD-8743-E8DDB7109D68}">
      <dgm:prSet custT="1"/>
      <dgm:spPr>
        <a:noFill/>
        <a:ln>
          <a:noFill/>
        </a:ln>
      </dgm:spPr>
      <dgm:t>
        <a:bodyPr/>
        <a:lstStyle/>
        <a:p>
          <a:pPr>
            <a:buClr>
              <a:schemeClr val="accent2"/>
            </a:buClr>
            <a:buFont typeface="Wingdings" panose="05000000000000000000" pitchFamily="2" charset="2"/>
            <a:buChar char="§"/>
          </a:pPr>
          <a:r>
            <a:rPr lang="en-ZA" sz="2800" dirty="0">
              <a:solidFill>
                <a:schemeClr val="bg1"/>
              </a:solidFill>
            </a:rPr>
            <a:t>Requesting the record</a:t>
          </a:r>
          <a:endParaRPr lang="en-US" sz="2800" dirty="0">
            <a:solidFill>
              <a:schemeClr val="bg1"/>
            </a:solidFill>
          </a:endParaRPr>
        </a:p>
      </dgm:t>
    </dgm:pt>
    <dgm:pt modelId="{A855B055-C584-4F36-A8AF-855915E72108}" type="parTrans" cxnId="{FD316D95-F2F1-46EA-86D2-5613EC313FAA}">
      <dgm:prSet/>
      <dgm:spPr/>
    </dgm:pt>
    <dgm:pt modelId="{21E9D90E-3201-43DA-A1AD-97432597CF6D}" type="sibTrans" cxnId="{FD316D95-F2F1-46EA-86D2-5613EC313FAA}">
      <dgm:prSet/>
      <dgm:spPr/>
    </dgm:pt>
    <dgm:pt modelId="{69B578B7-23E2-4669-8B15-F23298CBA271}">
      <dgm:prSet custT="1"/>
      <dgm:spPr>
        <a:noFill/>
        <a:ln>
          <a:noFill/>
        </a:ln>
      </dgm:spPr>
      <dgm:t>
        <a:bodyPr/>
        <a:lstStyle/>
        <a:p>
          <a:pPr>
            <a:buClr>
              <a:schemeClr val="accent2"/>
            </a:buClr>
            <a:buFont typeface="Wingdings" panose="05000000000000000000" pitchFamily="2" charset="2"/>
            <a:buChar char="§"/>
          </a:pPr>
          <a:r>
            <a:rPr lang="en-US" sz="2800" dirty="0">
              <a:solidFill>
                <a:schemeClr val="bg1"/>
              </a:solidFill>
            </a:rPr>
            <a:t>Reviewing the decision</a:t>
          </a:r>
        </a:p>
      </dgm:t>
    </dgm:pt>
    <dgm:pt modelId="{C955FBF3-486C-4B9E-9832-AC7FEEB77E33}" type="parTrans" cxnId="{0A2AD32F-B012-4EF5-A4A1-8AC97BD9BAB7}">
      <dgm:prSet/>
      <dgm:spPr/>
    </dgm:pt>
    <dgm:pt modelId="{7E70ACC8-8693-4B32-973F-5F0C0F5D59E5}" type="sibTrans" cxnId="{0A2AD32F-B012-4EF5-A4A1-8AC97BD9BAB7}">
      <dgm:prSet/>
      <dgm:spPr/>
    </dgm:pt>
    <dgm:pt modelId="{48838873-4431-4954-9171-1238775AC576}" type="pres">
      <dgm:prSet presAssocID="{B192402E-D48E-4A20-9102-455829196172}" presName="linear" presStyleCnt="0">
        <dgm:presLayoutVars>
          <dgm:dir/>
          <dgm:animLvl val="lvl"/>
          <dgm:resizeHandles val="exact"/>
        </dgm:presLayoutVars>
      </dgm:prSet>
      <dgm:spPr/>
    </dgm:pt>
    <dgm:pt modelId="{ADA60600-5F4A-49C6-91D8-2B4F4EF7F0C5}" type="pres">
      <dgm:prSet presAssocID="{7A49DF98-867D-48FD-8C6A-11619CC54E26}" presName="parentLin" presStyleCnt="0"/>
      <dgm:spPr/>
    </dgm:pt>
    <dgm:pt modelId="{47D332B7-C90F-4055-8376-68DED81340C7}" type="pres">
      <dgm:prSet presAssocID="{7A49DF98-867D-48FD-8C6A-11619CC54E26}" presName="parentLeftMargin" presStyleLbl="node1" presStyleIdx="0" presStyleCnt="1"/>
      <dgm:spPr/>
    </dgm:pt>
    <dgm:pt modelId="{8EFCDC49-2431-44A7-9E88-01190BAF5B19}" type="pres">
      <dgm:prSet presAssocID="{7A49DF98-867D-48FD-8C6A-11619CC54E26}" presName="parentText" presStyleLbl="node1" presStyleIdx="0" presStyleCnt="1" custScaleX="128291" custScaleY="33480">
        <dgm:presLayoutVars>
          <dgm:chMax val="0"/>
          <dgm:bulletEnabled val="1"/>
        </dgm:presLayoutVars>
      </dgm:prSet>
      <dgm:spPr>
        <a:prstGeom prst="rect">
          <a:avLst/>
        </a:prstGeom>
      </dgm:spPr>
    </dgm:pt>
    <dgm:pt modelId="{F95C0667-9363-47DF-A653-E9673BF14A41}" type="pres">
      <dgm:prSet presAssocID="{7A49DF98-867D-48FD-8C6A-11619CC54E26}" presName="negativeSpace" presStyleCnt="0"/>
      <dgm:spPr/>
    </dgm:pt>
    <dgm:pt modelId="{A7174219-EC9E-4267-A04D-B18EE847387A}" type="pres">
      <dgm:prSet presAssocID="{7A49DF98-867D-48FD-8C6A-11619CC54E26}" presName="childText" presStyleLbl="conFgAcc1" presStyleIdx="0" presStyleCnt="1">
        <dgm:presLayoutVars>
          <dgm:bulletEnabled val="1"/>
        </dgm:presLayoutVars>
      </dgm:prSet>
      <dgm:spPr/>
    </dgm:pt>
  </dgm:ptLst>
  <dgm:cxnLst>
    <dgm:cxn modelId="{2684240A-C4D7-4261-816F-5E8D189B4F14}" type="presOf" srcId="{69B578B7-23E2-4669-8B15-F23298CBA271}" destId="{A7174219-EC9E-4267-A04D-B18EE847387A}" srcOrd="0" destOrd="3" presId="urn:microsoft.com/office/officeart/2005/8/layout/list1"/>
    <dgm:cxn modelId="{260CC718-1C19-4A58-B25E-4613464E2BCD}" type="presOf" srcId="{B192402E-D48E-4A20-9102-455829196172}" destId="{48838873-4431-4954-9171-1238775AC576}" srcOrd="0" destOrd="0" presId="urn:microsoft.com/office/officeart/2005/8/layout/list1"/>
    <dgm:cxn modelId="{5982C12B-3881-4E5F-910B-CA265FD5E102}" srcId="{7A49DF98-867D-48FD-8C6A-11619CC54E26}" destId="{5395F473-4B00-496B-B453-6451BF799B09}" srcOrd="0" destOrd="0" parTransId="{9C1152B7-4D34-4CA0-9DDC-F21FD4AEAD28}" sibTransId="{169C7AF9-916F-47C4-A9C3-3ACADEA4D272}"/>
    <dgm:cxn modelId="{0A2AD32F-B012-4EF5-A4A1-8AC97BD9BAB7}" srcId="{7A49DF98-867D-48FD-8C6A-11619CC54E26}" destId="{69B578B7-23E2-4669-8B15-F23298CBA271}" srcOrd="3" destOrd="0" parTransId="{C955FBF3-486C-4B9E-9832-AC7FEEB77E33}" sibTransId="{7E70ACC8-8693-4B32-973F-5F0C0F5D59E5}"/>
    <dgm:cxn modelId="{76B58642-F880-4F93-A20B-466387F35710}" srcId="{7A49DF98-867D-48FD-8C6A-11619CC54E26}" destId="{C5A172B9-23C6-44DF-B1CA-78E00C243C80}" srcOrd="2" destOrd="0" parTransId="{3558BDE4-1C8C-4817-90D4-5F6BC4534B53}" sibTransId="{F7303127-6111-4584-9C03-60024173DC06}"/>
    <dgm:cxn modelId="{FD316D95-F2F1-46EA-86D2-5613EC313FAA}" srcId="{7A49DF98-867D-48FD-8C6A-11619CC54E26}" destId="{2C79B68D-1253-44DD-8743-E8DDB7109D68}" srcOrd="1" destOrd="0" parTransId="{A855B055-C584-4F36-A8AF-855915E72108}" sibTransId="{21E9D90E-3201-43DA-A1AD-97432597CF6D}"/>
    <dgm:cxn modelId="{323B659E-DBBB-459D-BAA9-704ADD5267A5}" type="presOf" srcId="{7A49DF98-867D-48FD-8C6A-11619CC54E26}" destId="{8EFCDC49-2431-44A7-9E88-01190BAF5B19}" srcOrd="1" destOrd="0" presId="urn:microsoft.com/office/officeart/2005/8/layout/list1"/>
    <dgm:cxn modelId="{90F473B2-165C-42F0-BB66-183652D2B743}" type="presOf" srcId="{5395F473-4B00-496B-B453-6451BF799B09}" destId="{A7174219-EC9E-4267-A04D-B18EE847387A}" srcOrd="0" destOrd="0" presId="urn:microsoft.com/office/officeart/2005/8/layout/list1"/>
    <dgm:cxn modelId="{1514D9C3-0364-4D35-B599-B493CBB9F80D}" srcId="{B192402E-D48E-4A20-9102-455829196172}" destId="{7A49DF98-867D-48FD-8C6A-11619CC54E26}" srcOrd="0" destOrd="0" parTransId="{68E16295-5968-427D-8FEC-140904115879}" sibTransId="{C8FD5B74-EA17-4780-8EAB-5CC8C9F831ED}"/>
    <dgm:cxn modelId="{1A40FEE5-3E80-4EE8-88BF-7EEE327B55B8}" type="presOf" srcId="{C5A172B9-23C6-44DF-B1CA-78E00C243C80}" destId="{A7174219-EC9E-4267-A04D-B18EE847387A}" srcOrd="0" destOrd="2" presId="urn:microsoft.com/office/officeart/2005/8/layout/list1"/>
    <dgm:cxn modelId="{50E4AAED-ECDC-4575-BA45-A3C06AC70654}" type="presOf" srcId="{7A49DF98-867D-48FD-8C6A-11619CC54E26}" destId="{47D332B7-C90F-4055-8376-68DED81340C7}" srcOrd="0" destOrd="0" presId="urn:microsoft.com/office/officeart/2005/8/layout/list1"/>
    <dgm:cxn modelId="{B6E592F9-6DDD-4BA1-86C1-A4BA30469C82}" type="presOf" srcId="{2C79B68D-1253-44DD-8743-E8DDB7109D68}" destId="{A7174219-EC9E-4267-A04D-B18EE847387A}" srcOrd="0" destOrd="1" presId="urn:microsoft.com/office/officeart/2005/8/layout/list1"/>
    <dgm:cxn modelId="{D78A3A74-3735-46A5-AE53-D5DBFCE60B3C}" type="presParOf" srcId="{48838873-4431-4954-9171-1238775AC576}" destId="{ADA60600-5F4A-49C6-91D8-2B4F4EF7F0C5}" srcOrd="0" destOrd="0" presId="urn:microsoft.com/office/officeart/2005/8/layout/list1"/>
    <dgm:cxn modelId="{0BA1AE4E-38D2-4A37-B0B8-E3322BED4927}" type="presParOf" srcId="{ADA60600-5F4A-49C6-91D8-2B4F4EF7F0C5}" destId="{47D332B7-C90F-4055-8376-68DED81340C7}" srcOrd="0" destOrd="0" presId="urn:microsoft.com/office/officeart/2005/8/layout/list1"/>
    <dgm:cxn modelId="{D5C3BD72-4785-4C45-A8D6-1E2106C5A127}" type="presParOf" srcId="{ADA60600-5F4A-49C6-91D8-2B4F4EF7F0C5}" destId="{8EFCDC49-2431-44A7-9E88-01190BAF5B19}" srcOrd="1" destOrd="0" presId="urn:microsoft.com/office/officeart/2005/8/layout/list1"/>
    <dgm:cxn modelId="{0EF623F6-C99C-4198-8F44-98A4197C3E57}" type="presParOf" srcId="{48838873-4431-4954-9171-1238775AC576}" destId="{F95C0667-9363-47DF-A653-E9673BF14A41}" srcOrd="1" destOrd="0" presId="urn:microsoft.com/office/officeart/2005/8/layout/list1"/>
    <dgm:cxn modelId="{FC6441F3-3646-434B-8813-D41E2442279A}" type="presParOf" srcId="{48838873-4431-4954-9171-1238775AC576}" destId="{A7174219-EC9E-4267-A04D-B18EE847387A}" srcOrd="2" destOrd="0" presId="urn:microsoft.com/office/officeart/2005/8/layout/list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192402E-D48E-4A20-9102-45582919617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7A49DF98-867D-48FD-8C6A-11619CC54E26}">
      <dgm:prSet custT="1"/>
      <dgm:spPr>
        <a:solidFill>
          <a:schemeClr val="accent2"/>
        </a:solidFill>
        <a:ln>
          <a:noFill/>
        </a:ln>
      </dgm:spPr>
      <dgm:t>
        <a:bodyPr/>
        <a:lstStyle/>
        <a:p>
          <a:r>
            <a:rPr lang="en-US" sz="2800" dirty="0">
              <a:solidFill>
                <a:schemeClr val="tx1"/>
              </a:solidFill>
            </a:rPr>
            <a:t>Drafting the Petition</a:t>
          </a:r>
        </a:p>
      </dgm:t>
    </dgm:pt>
    <dgm:pt modelId="{68E16295-5968-427D-8FEC-140904115879}" type="parTrans" cxnId="{1514D9C3-0364-4D35-B599-B493CBB9F80D}">
      <dgm:prSet/>
      <dgm:spPr/>
      <dgm:t>
        <a:bodyPr/>
        <a:lstStyle/>
        <a:p>
          <a:endParaRPr lang="en-US" sz="2800"/>
        </a:p>
      </dgm:t>
    </dgm:pt>
    <dgm:pt modelId="{C8FD5B74-EA17-4780-8EAB-5CC8C9F831ED}" type="sibTrans" cxnId="{1514D9C3-0364-4D35-B599-B493CBB9F80D}">
      <dgm:prSet/>
      <dgm:spPr/>
      <dgm:t>
        <a:bodyPr/>
        <a:lstStyle/>
        <a:p>
          <a:endParaRPr lang="en-US" sz="2800"/>
        </a:p>
      </dgm:t>
    </dgm:pt>
    <dgm:pt modelId="{5395F473-4B00-496B-B453-6451BF799B09}">
      <dgm:prSet custT="1"/>
      <dgm:spPr>
        <a:noFill/>
        <a:ln>
          <a:noFill/>
        </a:ln>
      </dgm:spPr>
      <dgm:t>
        <a:bodyPr/>
        <a:lstStyle/>
        <a:p>
          <a:pPr>
            <a:buClr>
              <a:schemeClr val="accent2"/>
            </a:buClr>
            <a:buFont typeface="Wingdings" panose="05000000000000000000" pitchFamily="2" charset="2"/>
            <a:buChar char="§"/>
          </a:pPr>
          <a:r>
            <a:rPr lang="en-ZA" sz="2800" dirty="0">
              <a:solidFill>
                <a:schemeClr val="bg1"/>
              </a:solidFill>
            </a:rPr>
            <a:t>Structure of the 1094.5 petition</a:t>
          </a:r>
          <a:endParaRPr lang="en-US" sz="2800" dirty="0">
            <a:solidFill>
              <a:schemeClr val="bg1"/>
            </a:solidFill>
          </a:endParaRPr>
        </a:p>
      </dgm:t>
    </dgm:pt>
    <dgm:pt modelId="{9C1152B7-4D34-4CA0-9DDC-F21FD4AEAD28}" type="parTrans" cxnId="{5982C12B-3881-4E5F-910B-CA265FD5E102}">
      <dgm:prSet/>
      <dgm:spPr/>
      <dgm:t>
        <a:bodyPr/>
        <a:lstStyle/>
        <a:p>
          <a:endParaRPr lang="en-US" sz="2800"/>
        </a:p>
      </dgm:t>
    </dgm:pt>
    <dgm:pt modelId="{169C7AF9-916F-47C4-A9C3-3ACADEA4D272}" type="sibTrans" cxnId="{5982C12B-3881-4E5F-910B-CA265FD5E102}">
      <dgm:prSet/>
      <dgm:spPr/>
      <dgm:t>
        <a:bodyPr/>
        <a:lstStyle/>
        <a:p>
          <a:endParaRPr lang="en-US" sz="2800"/>
        </a:p>
      </dgm:t>
    </dgm:pt>
    <dgm:pt modelId="{ED7BFBCA-85AB-470A-B757-1414C645E6DE}">
      <dgm:prSet custT="1"/>
      <dgm:spPr>
        <a:noFill/>
        <a:ln>
          <a:noFill/>
        </a:ln>
      </dgm:spPr>
      <dgm:t>
        <a:bodyPr/>
        <a:lstStyle/>
        <a:p>
          <a:pPr>
            <a:buClr>
              <a:schemeClr val="accent2"/>
            </a:buClr>
            <a:buFont typeface="Wingdings" panose="05000000000000000000" pitchFamily="2" charset="2"/>
            <a:buChar char="§"/>
          </a:pPr>
          <a:r>
            <a:rPr lang="en-ZA" sz="2800" dirty="0">
              <a:solidFill>
                <a:schemeClr val="bg1"/>
              </a:solidFill>
            </a:rPr>
            <a:t>Administrative storytelling</a:t>
          </a:r>
          <a:endParaRPr lang="en-US" sz="2800" dirty="0">
            <a:solidFill>
              <a:schemeClr val="bg1"/>
            </a:solidFill>
          </a:endParaRPr>
        </a:p>
      </dgm:t>
    </dgm:pt>
    <dgm:pt modelId="{B49CC6F4-1BCE-47E4-B510-CFFABFF8574B}" type="parTrans" cxnId="{CADA49E7-D7E4-4B04-9DDF-B5A55F3314AF}">
      <dgm:prSet/>
      <dgm:spPr/>
      <dgm:t>
        <a:bodyPr/>
        <a:lstStyle/>
        <a:p>
          <a:endParaRPr lang="en-US" sz="2800"/>
        </a:p>
      </dgm:t>
    </dgm:pt>
    <dgm:pt modelId="{C0C02030-8E95-4FBF-B65E-3B9A5576FA0F}" type="sibTrans" cxnId="{CADA49E7-D7E4-4B04-9DDF-B5A55F3314AF}">
      <dgm:prSet/>
      <dgm:spPr/>
      <dgm:t>
        <a:bodyPr/>
        <a:lstStyle/>
        <a:p>
          <a:endParaRPr lang="en-US" sz="2800"/>
        </a:p>
      </dgm:t>
    </dgm:pt>
    <dgm:pt modelId="{623C4875-4E2F-44E2-8584-C4FF4CE0DF67}">
      <dgm:prSet custT="1"/>
      <dgm:spPr>
        <a:noFill/>
        <a:ln>
          <a:noFill/>
        </a:ln>
      </dgm:spPr>
      <dgm:t>
        <a:bodyPr/>
        <a:lstStyle/>
        <a:p>
          <a:pPr>
            <a:buClr>
              <a:schemeClr val="accent2"/>
            </a:buClr>
            <a:buFont typeface="Wingdings" panose="05000000000000000000" pitchFamily="2" charset="2"/>
            <a:buChar char="§"/>
          </a:pPr>
          <a:r>
            <a:rPr lang="en-US" sz="2800" dirty="0">
              <a:solidFill>
                <a:schemeClr val="bg1"/>
              </a:solidFill>
            </a:rPr>
            <a:t>Legal theories</a:t>
          </a:r>
        </a:p>
      </dgm:t>
    </dgm:pt>
    <dgm:pt modelId="{8C86649B-F8B7-41A1-9E98-BF114D9E4CF4}" type="parTrans" cxnId="{C5DDF40B-3EA6-4677-8E3E-8417AB06D3D7}">
      <dgm:prSet/>
      <dgm:spPr/>
    </dgm:pt>
    <dgm:pt modelId="{3B893EDC-F06A-4112-9031-862FAA282967}" type="sibTrans" cxnId="{C5DDF40B-3EA6-4677-8E3E-8417AB06D3D7}">
      <dgm:prSet/>
      <dgm:spPr/>
    </dgm:pt>
    <dgm:pt modelId="{F3E3BCEF-703B-45E8-ACA3-B5B956890002}">
      <dgm:prSet custT="1"/>
      <dgm:spPr>
        <a:noFill/>
        <a:ln>
          <a:noFill/>
        </a:ln>
      </dgm:spPr>
      <dgm:t>
        <a:bodyPr/>
        <a:lstStyle/>
        <a:p>
          <a:pPr>
            <a:buClr>
              <a:schemeClr val="accent2"/>
            </a:buClr>
            <a:buFont typeface="Wingdings" panose="05000000000000000000" pitchFamily="2" charset="2"/>
            <a:buChar char="§"/>
          </a:pPr>
          <a:r>
            <a:rPr lang="en-ZA" sz="2800" dirty="0">
              <a:solidFill>
                <a:schemeClr val="bg1"/>
              </a:solidFill>
            </a:rPr>
            <a:t>Standard of review</a:t>
          </a:r>
          <a:endParaRPr lang="en-US" sz="2800" dirty="0">
            <a:solidFill>
              <a:schemeClr val="bg1"/>
            </a:solidFill>
          </a:endParaRPr>
        </a:p>
      </dgm:t>
    </dgm:pt>
    <dgm:pt modelId="{41DFEA11-2A01-40E8-A38F-9B83E5BF56D3}" type="parTrans" cxnId="{1F07F770-530D-4ADF-9873-4772AE70A6AF}">
      <dgm:prSet/>
      <dgm:spPr/>
    </dgm:pt>
    <dgm:pt modelId="{C50108DD-7333-43A1-9FF7-14CEBA9B0DE6}" type="sibTrans" cxnId="{1F07F770-530D-4ADF-9873-4772AE70A6AF}">
      <dgm:prSet/>
      <dgm:spPr/>
    </dgm:pt>
    <dgm:pt modelId="{48838873-4431-4954-9171-1238775AC576}" type="pres">
      <dgm:prSet presAssocID="{B192402E-D48E-4A20-9102-455829196172}" presName="linear" presStyleCnt="0">
        <dgm:presLayoutVars>
          <dgm:dir/>
          <dgm:animLvl val="lvl"/>
          <dgm:resizeHandles val="exact"/>
        </dgm:presLayoutVars>
      </dgm:prSet>
      <dgm:spPr/>
    </dgm:pt>
    <dgm:pt modelId="{ADA60600-5F4A-49C6-91D8-2B4F4EF7F0C5}" type="pres">
      <dgm:prSet presAssocID="{7A49DF98-867D-48FD-8C6A-11619CC54E26}" presName="parentLin" presStyleCnt="0"/>
      <dgm:spPr/>
    </dgm:pt>
    <dgm:pt modelId="{47D332B7-C90F-4055-8376-68DED81340C7}" type="pres">
      <dgm:prSet presAssocID="{7A49DF98-867D-48FD-8C6A-11619CC54E26}" presName="parentLeftMargin" presStyleLbl="node1" presStyleIdx="0" presStyleCnt="1"/>
      <dgm:spPr/>
    </dgm:pt>
    <dgm:pt modelId="{8EFCDC49-2431-44A7-9E88-01190BAF5B19}" type="pres">
      <dgm:prSet presAssocID="{7A49DF98-867D-48FD-8C6A-11619CC54E26}" presName="parentText" presStyleLbl="node1" presStyleIdx="0" presStyleCnt="1" custScaleX="128291" custScaleY="33480">
        <dgm:presLayoutVars>
          <dgm:chMax val="0"/>
          <dgm:bulletEnabled val="1"/>
        </dgm:presLayoutVars>
      </dgm:prSet>
      <dgm:spPr>
        <a:prstGeom prst="rect">
          <a:avLst/>
        </a:prstGeom>
      </dgm:spPr>
    </dgm:pt>
    <dgm:pt modelId="{F95C0667-9363-47DF-A653-E9673BF14A41}" type="pres">
      <dgm:prSet presAssocID="{7A49DF98-867D-48FD-8C6A-11619CC54E26}" presName="negativeSpace" presStyleCnt="0"/>
      <dgm:spPr/>
    </dgm:pt>
    <dgm:pt modelId="{A7174219-EC9E-4267-A04D-B18EE847387A}" type="pres">
      <dgm:prSet presAssocID="{7A49DF98-867D-48FD-8C6A-11619CC54E26}" presName="childText" presStyleLbl="conFgAcc1" presStyleIdx="0" presStyleCnt="1">
        <dgm:presLayoutVars>
          <dgm:bulletEnabled val="1"/>
        </dgm:presLayoutVars>
      </dgm:prSet>
      <dgm:spPr/>
    </dgm:pt>
  </dgm:ptLst>
  <dgm:cxnLst>
    <dgm:cxn modelId="{C5DDF40B-3EA6-4677-8E3E-8417AB06D3D7}" srcId="{7A49DF98-867D-48FD-8C6A-11619CC54E26}" destId="{623C4875-4E2F-44E2-8584-C4FF4CE0DF67}" srcOrd="2" destOrd="0" parTransId="{8C86649B-F8B7-41A1-9E98-BF114D9E4CF4}" sibTransId="{3B893EDC-F06A-4112-9031-862FAA282967}"/>
    <dgm:cxn modelId="{260CC718-1C19-4A58-B25E-4613464E2BCD}" type="presOf" srcId="{B192402E-D48E-4A20-9102-455829196172}" destId="{48838873-4431-4954-9171-1238775AC576}" srcOrd="0" destOrd="0" presId="urn:microsoft.com/office/officeart/2005/8/layout/list1"/>
    <dgm:cxn modelId="{5982C12B-3881-4E5F-910B-CA265FD5E102}" srcId="{7A49DF98-867D-48FD-8C6A-11619CC54E26}" destId="{5395F473-4B00-496B-B453-6451BF799B09}" srcOrd="0" destOrd="0" parTransId="{9C1152B7-4D34-4CA0-9DDC-F21FD4AEAD28}" sibTransId="{169C7AF9-916F-47C4-A9C3-3ACADEA4D272}"/>
    <dgm:cxn modelId="{FA58634E-F948-42BC-9C02-C9DC2C67B8DB}" type="presOf" srcId="{623C4875-4E2F-44E2-8584-C4FF4CE0DF67}" destId="{A7174219-EC9E-4267-A04D-B18EE847387A}" srcOrd="0" destOrd="2" presId="urn:microsoft.com/office/officeart/2005/8/layout/list1"/>
    <dgm:cxn modelId="{1F07F770-530D-4ADF-9873-4772AE70A6AF}" srcId="{7A49DF98-867D-48FD-8C6A-11619CC54E26}" destId="{F3E3BCEF-703B-45E8-ACA3-B5B956890002}" srcOrd="3" destOrd="0" parTransId="{41DFEA11-2A01-40E8-A38F-9B83E5BF56D3}" sibTransId="{C50108DD-7333-43A1-9FF7-14CEBA9B0DE6}"/>
    <dgm:cxn modelId="{323B659E-DBBB-459D-BAA9-704ADD5267A5}" type="presOf" srcId="{7A49DF98-867D-48FD-8C6A-11619CC54E26}" destId="{8EFCDC49-2431-44A7-9E88-01190BAF5B19}" srcOrd="1" destOrd="0" presId="urn:microsoft.com/office/officeart/2005/8/layout/list1"/>
    <dgm:cxn modelId="{90F473B2-165C-42F0-BB66-183652D2B743}" type="presOf" srcId="{5395F473-4B00-496B-B453-6451BF799B09}" destId="{A7174219-EC9E-4267-A04D-B18EE847387A}" srcOrd="0" destOrd="0" presId="urn:microsoft.com/office/officeart/2005/8/layout/list1"/>
    <dgm:cxn modelId="{1514D9C3-0364-4D35-B599-B493CBB9F80D}" srcId="{B192402E-D48E-4A20-9102-455829196172}" destId="{7A49DF98-867D-48FD-8C6A-11619CC54E26}" srcOrd="0" destOrd="0" parTransId="{68E16295-5968-427D-8FEC-140904115879}" sibTransId="{C8FD5B74-EA17-4780-8EAB-5CC8C9F831ED}"/>
    <dgm:cxn modelId="{66D2EAC8-FD5D-4CEC-B957-5600ABF4BAC6}" type="presOf" srcId="{F3E3BCEF-703B-45E8-ACA3-B5B956890002}" destId="{A7174219-EC9E-4267-A04D-B18EE847387A}" srcOrd="0" destOrd="3" presId="urn:microsoft.com/office/officeart/2005/8/layout/list1"/>
    <dgm:cxn modelId="{DF88DBE6-53D6-489E-9FE7-EDD2A1456E39}" type="presOf" srcId="{ED7BFBCA-85AB-470A-B757-1414C645E6DE}" destId="{A7174219-EC9E-4267-A04D-B18EE847387A}" srcOrd="0" destOrd="1" presId="urn:microsoft.com/office/officeart/2005/8/layout/list1"/>
    <dgm:cxn modelId="{CADA49E7-D7E4-4B04-9DDF-B5A55F3314AF}" srcId="{7A49DF98-867D-48FD-8C6A-11619CC54E26}" destId="{ED7BFBCA-85AB-470A-B757-1414C645E6DE}" srcOrd="1" destOrd="0" parTransId="{B49CC6F4-1BCE-47E4-B510-CFFABFF8574B}" sibTransId="{C0C02030-8E95-4FBF-B65E-3B9A5576FA0F}"/>
    <dgm:cxn modelId="{50E4AAED-ECDC-4575-BA45-A3C06AC70654}" type="presOf" srcId="{7A49DF98-867D-48FD-8C6A-11619CC54E26}" destId="{47D332B7-C90F-4055-8376-68DED81340C7}" srcOrd="0" destOrd="0" presId="urn:microsoft.com/office/officeart/2005/8/layout/list1"/>
    <dgm:cxn modelId="{D78A3A74-3735-46A5-AE53-D5DBFCE60B3C}" type="presParOf" srcId="{48838873-4431-4954-9171-1238775AC576}" destId="{ADA60600-5F4A-49C6-91D8-2B4F4EF7F0C5}" srcOrd="0" destOrd="0" presId="urn:microsoft.com/office/officeart/2005/8/layout/list1"/>
    <dgm:cxn modelId="{0BA1AE4E-38D2-4A37-B0B8-E3322BED4927}" type="presParOf" srcId="{ADA60600-5F4A-49C6-91D8-2B4F4EF7F0C5}" destId="{47D332B7-C90F-4055-8376-68DED81340C7}" srcOrd="0" destOrd="0" presId="urn:microsoft.com/office/officeart/2005/8/layout/list1"/>
    <dgm:cxn modelId="{D5C3BD72-4785-4C45-A8D6-1E2106C5A127}" type="presParOf" srcId="{ADA60600-5F4A-49C6-91D8-2B4F4EF7F0C5}" destId="{8EFCDC49-2431-44A7-9E88-01190BAF5B19}" srcOrd="1" destOrd="0" presId="urn:microsoft.com/office/officeart/2005/8/layout/list1"/>
    <dgm:cxn modelId="{0EF623F6-C99C-4198-8F44-98A4197C3E57}" type="presParOf" srcId="{48838873-4431-4954-9171-1238775AC576}" destId="{F95C0667-9363-47DF-A653-E9673BF14A41}" srcOrd="1" destOrd="0" presId="urn:microsoft.com/office/officeart/2005/8/layout/list1"/>
    <dgm:cxn modelId="{FC6441F3-3646-434B-8813-D41E2442279A}" type="presParOf" srcId="{48838873-4431-4954-9171-1238775AC576}" destId="{A7174219-EC9E-4267-A04D-B18EE847387A}" srcOrd="2" destOrd="0" presId="urn:microsoft.com/office/officeart/2005/8/layout/list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7AE5DB-EAD5-4243-866E-055BB5A60C15}">
      <dsp:nvSpPr>
        <dsp:cNvPr id="0" name=""/>
        <dsp:cNvSpPr/>
      </dsp:nvSpPr>
      <dsp:spPr>
        <a:xfrm>
          <a:off x="0" y="4368"/>
          <a:ext cx="7512000" cy="795900"/>
        </a:xfrm>
        <a:prstGeom prst="rect">
          <a:avLst/>
        </a:prstGeom>
        <a:gradFill flip="none" rotWithShape="1">
          <a:gsLst>
            <a:gs pos="0">
              <a:schemeClr val="accent2">
                <a:lumMod val="50000"/>
                <a:shade val="30000"/>
                <a:satMod val="115000"/>
              </a:schemeClr>
            </a:gs>
            <a:gs pos="50000">
              <a:schemeClr val="accent2">
                <a:lumMod val="50000"/>
                <a:shade val="67500"/>
                <a:satMod val="115000"/>
              </a:schemeClr>
            </a:gs>
            <a:gs pos="100000">
              <a:schemeClr val="accent2">
                <a:lumMod val="50000"/>
                <a:shade val="100000"/>
                <a:satMod val="115000"/>
              </a:schemeClr>
            </a:gs>
          </a:gsLst>
          <a:lin ang="0" scaled="1"/>
          <a:tileRect/>
        </a:gra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t>Welcome to Welfare Writ Practice 101!</a:t>
          </a:r>
        </a:p>
      </dsp:txBody>
      <dsp:txXfrm>
        <a:off x="0" y="4368"/>
        <a:ext cx="7512000" cy="795900"/>
      </dsp:txXfrm>
    </dsp:sp>
    <dsp:sp modelId="{DD643425-E6EA-4981-B8E7-781AD1B6D400}">
      <dsp:nvSpPr>
        <dsp:cNvPr id="0" name=""/>
        <dsp:cNvSpPr/>
      </dsp:nvSpPr>
      <dsp:spPr>
        <a:xfrm>
          <a:off x="0" y="800269"/>
          <a:ext cx="7512000" cy="5304616"/>
        </a:xfrm>
        <a:prstGeom prst="rect">
          <a:avLst/>
        </a:prstGeom>
        <a:noFill/>
        <a:ln>
          <a:noFill/>
        </a:ln>
        <a:effectLst>
          <a:glow rad="228600">
            <a:schemeClr val="accent3">
              <a:satMod val="175000"/>
              <a:alpha val="40000"/>
            </a:schemeClr>
          </a:glow>
          <a:innerShdw blurRad="114300">
            <a:prstClr val="black"/>
          </a:innerShdw>
        </a:effectLst>
      </dsp:spPr>
      <dsp:style>
        <a:lnRef idx="0">
          <a:scrgbClr r="0" g="0" b="0"/>
        </a:lnRef>
        <a:fillRef idx="0">
          <a:scrgbClr r="0" g="0" b="0"/>
        </a:fillRef>
        <a:effectRef idx="0">
          <a:scrgbClr r="0" g="0" b="0"/>
        </a:effectRef>
        <a:fontRef idx="minor"/>
      </dsp:style>
      <dsp:txBody>
        <a:bodyPr spcFirstLastPara="0" vert="horz" wrap="square" lIns="238506" tIns="12700" rIns="71120" bIns="12700" numCol="1" spcCol="1270" anchor="t" anchorCtr="0">
          <a:noAutofit/>
        </a:bodyPr>
        <a:lstStyle/>
        <a:p>
          <a:pPr marL="57150" lvl="1" indent="-57150" algn="l" defTabSz="444500">
            <a:lnSpc>
              <a:spcPct val="90000"/>
            </a:lnSpc>
            <a:spcBef>
              <a:spcPct val="0"/>
            </a:spcBef>
            <a:spcAft>
              <a:spcPct val="20000"/>
            </a:spcAft>
            <a:buClr>
              <a:schemeClr val="accent2"/>
            </a:buClr>
            <a:buFont typeface="Wingdings" panose="05000000000000000000" pitchFamily="2" charset="2"/>
            <a:buChar char="§"/>
          </a:pPr>
          <a:endParaRPr lang="en-US" sz="1000" b="1" kern="1200" dirty="0">
            <a:solidFill>
              <a:schemeClr val="bg2">
                <a:lumMod val="10000"/>
              </a:schemeClr>
            </a:solidFill>
            <a:effectLst>
              <a:outerShdw blurRad="38100" dist="38100" dir="2700000" algn="tl">
                <a:srgbClr val="000000">
                  <a:alpha val="43137"/>
                </a:srgbClr>
              </a:outerShdw>
            </a:effectLst>
          </a:endParaRPr>
        </a:p>
        <a:p>
          <a:pPr marL="285750" lvl="1" indent="-285750" algn="l" defTabSz="1778000">
            <a:lnSpc>
              <a:spcPct val="90000"/>
            </a:lnSpc>
            <a:spcBef>
              <a:spcPct val="0"/>
            </a:spcBef>
            <a:spcAft>
              <a:spcPct val="20000"/>
            </a:spcAft>
            <a:buClr>
              <a:schemeClr val="accent2"/>
            </a:buClr>
            <a:buFont typeface="Wingdings" panose="05000000000000000000" pitchFamily="2" charset="2"/>
            <a:buChar char="§"/>
          </a:pPr>
          <a:r>
            <a:rPr lang="en-ZA" sz="4000" b="1" kern="1200" dirty="0">
              <a:solidFill>
                <a:schemeClr val="bg2">
                  <a:lumMod val="10000"/>
                </a:schemeClr>
              </a:solidFill>
              <a:effectLst>
                <a:outerShdw blurRad="38100" dist="38100" dir="2700000" algn="tl">
                  <a:srgbClr val="000000">
                    <a:alpha val="43137"/>
                  </a:srgbClr>
                </a:outerShdw>
              </a:effectLst>
            </a:rPr>
            <a:t>Why so steep?</a:t>
          </a:r>
          <a:endParaRPr lang="en-US" sz="4000" b="1" kern="1200" dirty="0">
            <a:solidFill>
              <a:schemeClr val="bg2">
                <a:lumMod val="10000"/>
              </a:schemeClr>
            </a:solidFill>
            <a:effectLst>
              <a:outerShdw blurRad="38100" dist="38100" dir="2700000" algn="tl">
                <a:srgbClr val="000000">
                  <a:alpha val="43137"/>
                </a:srgbClr>
              </a:outerShdw>
            </a:effectLst>
          </a:endParaRPr>
        </a:p>
        <a:p>
          <a:pPr marL="571500" lvl="2" indent="-285750" algn="l" defTabSz="1778000">
            <a:lnSpc>
              <a:spcPct val="90000"/>
            </a:lnSpc>
            <a:spcBef>
              <a:spcPct val="0"/>
            </a:spcBef>
            <a:spcAft>
              <a:spcPct val="20000"/>
            </a:spcAft>
            <a:buClr>
              <a:schemeClr val="accent2"/>
            </a:buClr>
            <a:buFont typeface="Wingdings" panose="05000000000000000000" pitchFamily="2" charset="2"/>
            <a:buChar char="§"/>
          </a:pPr>
          <a:r>
            <a:rPr lang="en-US" sz="4000" b="1" kern="1200" dirty="0">
              <a:solidFill>
                <a:schemeClr val="bg2">
                  <a:lumMod val="10000"/>
                </a:schemeClr>
              </a:solidFill>
              <a:effectLst>
                <a:outerShdw blurRad="38100" dist="38100" dir="2700000" algn="tl">
                  <a:srgbClr val="000000">
                    <a:alpha val="43137"/>
                  </a:srgbClr>
                </a:outerShdw>
              </a:effectLst>
            </a:rPr>
            <a:t>Evidence limited to an imperfect record</a:t>
          </a:r>
        </a:p>
        <a:p>
          <a:pPr marL="571500" lvl="2" indent="-285750" algn="l" defTabSz="1778000">
            <a:lnSpc>
              <a:spcPct val="90000"/>
            </a:lnSpc>
            <a:spcBef>
              <a:spcPct val="0"/>
            </a:spcBef>
            <a:spcAft>
              <a:spcPct val="20000"/>
            </a:spcAft>
            <a:buClr>
              <a:schemeClr val="accent2"/>
            </a:buClr>
            <a:buFont typeface="Wingdings" panose="05000000000000000000" pitchFamily="2" charset="2"/>
            <a:buChar char="§"/>
          </a:pPr>
          <a:r>
            <a:rPr lang="en-US" sz="4000" b="1" kern="1200" dirty="0">
              <a:solidFill>
                <a:schemeClr val="bg2">
                  <a:lumMod val="10000"/>
                </a:schemeClr>
              </a:solidFill>
              <a:effectLst>
                <a:outerShdw blurRad="38100" dist="38100" dir="2700000" algn="tl">
                  <a:srgbClr val="000000">
                    <a:alpha val="43137"/>
                  </a:srgbClr>
                </a:outerShdw>
              </a:effectLst>
            </a:rPr>
            <a:t>Judicial deference</a:t>
          </a:r>
        </a:p>
        <a:p>
          <a:pPr marL="571500" lvl="2" indent="-285750" algn="l" defTabSz="1778000">
            <a:lnSpc>
              <a:spcPct val="90000"/>
            </a:lnSpc>
            <a:spcBef>
              <a:spcPct val="0"/>
            </a:spcBef>
            <a:spcAft>
              <a:spcPct val="20000"/>
            </a:spcAft>
            <a:buClr>
              <a:schemeClr val="accent2"/>
            </a:buClr>
            <a:buFont typeface="Wingdings" panose="05000000000000000000" pitchFamily="2" charset="2"/>
            <a:buChar char="§"/>
          </a:pPr>
          <a:r>
            <a:rPr lang="en-US" sz="4000" b="1" kern="1200" dirty="0">
              <a:solidFill>
                <a:schemeClr val="bg2">
                  <a:lumMod val="10000"/>
                </a:schemeClr>
              </a:solidFill>
              <a:effectLst>
                <a:outerShdw blurRad="38100" dist="38100" dir="2700000" algn="tl">
                  <a:srgbClr val="000000">
                    <a:alpha val="43137"/>
                  </a:srgbClr>
                </a:outerShdw>
              </a:effectLst>
            </a:rPr>
            <a:t>Systemic prejudice</a:t>
          </a:r>
        </a:p>
        <a:p>
          <a:pPr marL="285750" lvl="1" indent="-285750" algn="l" defTabSz="1778000">
            <a:lnSpc>
              <a:spcPct val="90000"/>
            </a:lnSpc>
            <a:spcBef>
              <a:spcPct val="0"/>
            </a:spcBef>
            <a:spcAft>
              <a:spcPct val="20000"/>
            </a:spcAft>
            <a:buClr>
              <a:schemeClr val="accent2"/>
            </a:buClr>
            <a:buFont typeface="Wingdings" panose="05000000000000000000" pitchFamily="2" charset="2"/>
            <a:buChar char="§"/>
          </a:pPr>
          <a:r>
            <a:rPr lang="en-ZA" sz="4000" b="1" kern="1200" dirty="0">
              <a:solidFill>
                <a:schemeClr val="bg2">
                  <a:lumMod val="10000"/>
                </a:schemeClr>
              </a:solidFill>
              <a:effectLst>
                <a:outerShdw blurRad="38100" dist="38100" dir="2700000" algn="tl">
                  <a:srgbClr val="000000">
                    <a:alpha val="43137"/>
                  </a:srgbClr>
                </a:outerShdw>
              </a:effectLst>
            </a:rPr>
            <a:t>Writs are about FAIRNESS</a:t>
          </a:r>
          <a:endParaRPr lang="en-US" sz="4000" b="1" kern="1200" dirty="0">
            <a:solidFill>
              <a:schemeClr val="bg2">
                <a:lumMod val="10000"/>
              </a:schemeClr>
            </a:solidFill>
            <a:effectLst>
              <a:outerShdw blurRad="38100" dist="38100" dir="2700000" algn="tl">
                <a:srgbClr val="000000">
                  <a:alpha val="43137"/>
                </a:srgbClr>
              </a:outerShdw>
            </a:effectLst>
          </a:endParaRPr>
        </a:p>
        <a:p>
          <a:pPr marL="285750" lvl="1" indent="-285750" algn="l" defTabSz="1778000">
            <a:lnSpc>
              <a:spcPct val="90000"/>
            </a:lnSpc>
            <a:spcBef>
              <a:spcPct val="0"/>
            </a:spcBef>
            <a:spcAft>
              <a:spcPct val="20000"/>
            </a:spcAft>
            <a:buClr>
              <a:schemeClr val="accent2"/>
            </a:buClr>
            <a:buFont typeface="Wingdings" panose="05000000000000000000" pitchFamily="2" charset="2"/>
            <a:buChar char="§"/>
          </a:pPr>
          <a:r>
            <a:rPr lang="en-ZA" sz="4000" b="1" u="sng" kern="1200" dirty="0">
              <a:solidFill>
                <a:schemeClr val="bg2">
                  <a:lumMod val="10000"/>
                </a:schemeClr>
              </a:solidFill>
              <a:effectLst>
                <a:outerShdw blurRad="38100" dist="38100" dir="2700000" algn="tl">
                  <a:srgbClr val="000000">
                    <a:alpha val="43137"/>
                  </a:srgbClr>
                </a:outerShdw>
              </a:effectLst>
            </a:rPr>
            <a:t>Fundamental principles: due process and access to justice</a:t>
          </a:r>
          <a:endParaRPr lang="en-US" sz="4000" b="1" u="sng" kern="1200" dirty="0">
            <a:solidFill>
              <a:schemeClr val="bg2">
                <a:lumMod val="10000"/>
              </a:schemeClr>
            </a:solidFill>
            <a:effectLst>
              <a:outerShdw blurRad="38100" dist="38100" dir="2700000" algn="tl">
                <a:srgbClr val="000000">
                  <a:alpha val="43137"/>
                </a:srgbClr>
              </a:outerShdw>
            </a:effectLst>
          </a:endParaRPr>
        </a:p>
        <a:p>
          <a:pPr marL="285750" lvl="1" indent="-285750" algn="l" defTabSz="1778000">
            <a:lnSpc>
              <a:spcPct val="90000"/>
            </a:lnSpc>
            <a:spcBef>
              <a:spcPct val="0"/>
            </a:spcBef>
            <a:spcAft>
              <a:spcPct val="20000"/>
            </a:spcAft>
            <a:buClr>
              <a:schemeClr val="accent2"/>
            </a:buClr>
            <a:buFont typeface="Wingdings" panose="05000000000000000000" pitchFamily="2" charset="2"/>
            <a:buChar char="§"/>
          </a:pPr>
          <a:endParaRPr lang="en-US" sz="4000" b="1" kern="1200" dirty="0">
            <a:effectLst>
              <a:outerShdw blurRad="38100" dist="38100" dir="2700000" algn="tl">
                <a:srgbClr val="000000">
                  <a:alpha val="43137"/>
                </a:srgbClr>
              </a:outerShdw>
            </a:effectLst>
          </a:endParaRPr>
        </a:p>
        <a:p>
          <a:pPr marL="285750" lvl="1" indent="-285750" algn="l" defTabSz="1244600">
            <a:lnSpc>
              <a:spcPct val="90000"/>
            </a:lnSpc>
            <a:spcBef>
              <a:spcPct val="0"/>
            </a:spcBef>
            <a:spcAft>
              <a:spcPct val="20000"/>
            </a:spcAft>
            <a:buClr>
              <a:schemeClr val="accent2"/>
            </a:buClr>
            <a:buFont typeface="Wingdings" panose="05000000000000000000" pitchFamily="2" charset="2"/>
            <a:buNone/>
          </a:pPr>
          <a:endParaRPr lang="en-US" sz="2800" kern="1200" dirty="0">
            <a:solidFill>
              <a:schemeClr val="bg1"/>
            </a:solidFill>
          </a:endParaRPr>
        </a:p>
      </dsp:txBody>
      <dsp:txXfrm>
        <a:off x="0" y="800269"/>
        <a:ext cx="7512000" cy="530461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174219-EC9E-4267-A04D-B18EE847387A}">
      <dsp:nvSpPr>
        <dsp:cNvPr id="0" name=""/>
        <dsp:cNvSpPr/>
      </dsp:nvSpPr>
      <dsp:spPr>
        <a:xfrm>
          <a:off x="0" y="1559187"/>
          <a:ext cx="6156323" cy="2866500"/>
        </a:xfrm>
        <a:prstGeom prst="rect">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77799" tIns="1353820" rIns="477799" bIns="199136" numCol="1" spcCol="1270" anchor="t" anchorCtr="0">
          <a:noAutofit/>
        </a:bodyPr>
        <a:lstStyle/>
        <a:p>
          <a:pPr marL="285750" lvl="1" indent="-285750" algn="l" defTabSz="1244600">
            <a:lnSpc>
              <a:spcPct val="90000"/>
            </a:lnSpc>
            <a:spcBef>
              <a:spcPct val="0"/>
            </a:spcBef>
            <a:spcAft>
              <a:spcPct val="15000"/>
            </a:spcAft>
            <a:buClr>
              <a:schemeClr val="accent2"/>
            </a:buClr>
            <a:buFont typeface="Wingdings" panose="05000000000000000000" pitchFamily="2" charset="2"/>
            <a:buChar char="§"/>
          </a:pPr>
          <a:r>
            <a:rPr lang="en-ZA" sz="2800" kern="1200" dirty="0">
              <a:solidFill>
                <a:schemeClr val="bg1"/>
              </a:solidFill>
            </a:rPr>
            <a:t>Jurisdiction &amp; good cause</a:t>
          </a:r>
          <a:endParaRPr lang="en-US" sz="2800" kern="1200" dirty="0">
            <a:solidFill>
              <a:schemeClr val="bg1"/>
            </a:solidFill>
          </a:endParaRPr>
        </a:p>
        <a:p>
          <a:pPr marL="285750" lvl="1" indent="-285750" algn="l" defTabSz="1244600">
            <a:lnSpc>
              <a:spcPct val="90000"/>
            </a:lnSpc>
            <a:spcBef>
              <a:spcPct val="0"/>
            </a:spcBef>
            <a:spcAft>
              <a:spcPct val="15000"/>
            </a:spcAft>
            <a:buClr>
              <a:schemeClr val="accent2"/>
            </a:buClr>
            <a:buFont typeface="Wingdings" panose="05000000000000000000" pitchFamily="2" charset="2"/>
            <a:buChar char="§"/>
          </a:pPr>
          <a:r>
            <a:rPr lang="en-US" sz="2800" kern="1200" dirty="0">
              <a:solidFill>
                <a:schemeClr val="bg1"/>
              </a:solidFill>
            </a:rPr>
            <a:t>Adequate notice &amp; due process</a:t>
          </a:r>
        </a:p>
        <a:p>
          <a:pPr marL="285750" lvl="1" indent="-285750" algn="l" defTabSz="1244600">
            <a:lnSpc>
              <a:spcPct val="90000"/>
            </a:lnSpc>
            <a:spcBef>
              <a:spcPct val="0"/>
            </a:spcBef>
            <a:spcAft>
              <a:spcPct val="15000"/>
            </a:spcAft>
            <a:buClr>
              <a:schemeClr val="accent2"/>
            </a:buClr>
            <a:buFont typeface="Wingdings" panose="05000000000000000000" pitchFamily="2" charset="2"/>
            <a:buChar char="§"/>
          </a:pPr>
          <a:r>
            <a:rPr lang="en-ZA" sz="2800" kern="1200" dirty="0">
              <a:solidFill>
                <a:schemeClr val="bg1"/>
              </a:solidFill>
            </a:rPr>
            <a:t>Equitable estoppel</a:t>
          </a:r>
          <a:endParaRPr lang="en-US" sz="2800" kern="1200" dirty="0">
            <a:solidFill>
              <a:schemeClr val="bg1"/>
            </a:solidFill>
          </a:endParaRPr>
        </a:p>
      </dsp:txBody>
      <dsp:txXfrm>
        <a:off x="0" y="1559187"/>
        <a:ext cx="6156323" cy="2866500"/>
      </dsp:txXfrm>
    </dsp:sp>
    <dsp:sp modelId="{8EFCDC49-2431-44A7-9E88-01190BAF5B19}">
      <dsp:nvSpPr>
        <dsp:cNvPr id="0" name=""/>
        <dsp:cNvSpPr/>
      </dsp:nvSpPr>
      <dsp:spPr>
        <a:xfrm>
          <a:off x="307816" y="1876173"/>
          <a:ext cx="5528605" cy="642414"/>
        </a:xfrm>
        <a:prstGeom prst="rect">
          <a:avLst/>
        </a:prstGeom>
        <a:solidFill>
          <a:schemeClr val="accent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2886" tIns="0" rIns="162886" bIns="0" numCol="1" spcCol="1270" anchor="ctr" anchorCtr="0">
          <a:noAutofit/>
        </a:bodyPr>
        <a:lstStyle/>
        <a:p>
          <a:pPr marL="0" lvl="0" indent="0" algn="l" defTabSz="1244600">
            <a:lnSpc>
              <a:spcPct val="90000"/>
            </a:lnSpc>
            <a:spcBef>
              <a:spcPct val="0"/>
            </a:spcBef>
            <a:spcAft>
              <a:spcPct val="35000"/>
            </a:spcAft>
            <a:buNone/>
          </a:pPr>
          <a:r>
            <a:rPr lang="en-US" sz="2800" kern="1200" dirty="0">
              <a:solidFill>
                <a:schemeClr val="tx1"/>
              </a:solidFill>
            </a:rPr>
            <a:t>Issues to Watch For</a:t>
          </a:r>
        </a:p>
      </dsp:txBody>
      <dsp:txXfrm>
        <a:off x="307816" y="1876173"/>
        <a:ext cx="5528605" cy="64241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174219-EC9E-4267-A04D-B18EE847387A}">
      <dsp:nvSpPr>
        <dsp:cNvPr id="0" name=""/>
        <dsp:cNvSpPr/>
      </dsp:nvSpPr>
      <dsp:spPr>
        <a:xfrm>
          <a:off x="0" y="1559187"/>
          <a:ext cx="6156323" cy="2866500"/>
        </a:xfrm>
        <a:prstGeom prst="rect">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77799" tIns="1353820" rIns="477799" bIns="199136" numCol="1" spcCol="1270" anchor="t" anchorCtr="0">
          <a:noAutofit/>
        </a:bodyPr>
        <a:lstStyle/>
        <a:p>
          <a:pPr marL="285750" lvl="1" indent="-285750" algn="l" defTabSz="1244600">
            <a:lnSpc>
              <a:spcPct val="90000"/>
            </a:lnSpc>
            <a:spcBef>
              <a:spcPct val="0"/>
            </a:spcBef>
            <a:spcAft>
              <a:spcPct val="15000"/>
            </a:spcAft>
            <a:buClr>
              <a:schemeClr val="accent2"/>
            </a:buClr>
            <a:buFont typeface="Wingdings" panose="05000000000000000000" pitchFamily="2" charset="2"/>
            <a:buChar char="§"/>
          </a:pPr>
          <a:r>
            <a:rPr lang="en-ZA" sz="2800" kern="1200" dirty="0">
              <a:solidFill>
                <a:schemeClr val="bg1"/>
              </a:solidFill>
            </a:rPr>
            <a:t>Procedural steps post-filing</a:t>
          </a:r>
          <a:endParaRPr lang="en-US" sz="2800" kern="1200" dirty="0">
            <a:solidFill>
              <a:schemeClr val="bg1"/>
            </a:solidFill>
          </a:endParaRPr>
        </a:p>
        <a:p>
          <a:pPr marL="285750" lvl="1" indent="-285750" algn="l" defTabSz="1244600">
            <a:lnSpc>
              <a:spcPct val="90000"/>
            </a:lnSpc>
            <a:spcBef>
              <a:spcPct val="0"/>
            </a:spcBef>
            <a:spcAft>
              <a:spcPct val="15000"/>
            </a:spcAft>
            <a:buClr>
              <a:schemeClr val="accent2"/>
            </a:buClr>
            <a:buFont typeface="Wingdings" panose="05000000000000000000" pitchFamily="2" charset="2"/>
            <a:buChar char="§"/>
          </a:pPr>
          <a:r>
            <a:rPr lang="en-US" sz="2800" kern="1200" dirty="0">
              <a:solidFill>
                <a:schemeClr val="bg1"/>
              </a:solidFill>
            </a:rPr>
            <a:t>Memorandums &amp; motions</a:t>
          </a:r>
        </a:p>
        <a:p>
          <a:pPr marL="285750" lvl="1" indent="-285750" algn="l" defTabSz="1244600">
            <a:lnSpc>
              <a:spcPct val="90000"/>
            </a:lnSpc>
            <a:spcBef>
              <a:spcPct val="0"/>
            </a:spcBef>
            <a:spcAft>
              <a:spcPct val="15000"/>
            </a:spcAft>
            <a:buClr>
              <a:schemeClr val="accent2"/>
            </a:buClr>
            <a:buFont typeface="Wingdings" panose="05000000000000000000" pitchFamily="2" charset="2"/>
            <a:buChar char="§"/>
          </a:pPr>
          <a:r>
            <a:rPr lang="en-US" sz="2800" kern="1200" dirty="0">
              <a:solidFill>
                <a:schemeClr val="bg1"/>
              </a:solidFill>
            </a:rPr>
            <a:t>Questions?</a:t>
          </a:r>
        </a:p>
      </dsp:txBody>
      <dsp:txXfrm>
        <a:off x="0" y="1559187"/>
        <a:ext cx="6156323" cy="2866500"/>
      </dsp:txXfrm>
    </dsp:sp>
    <dsp:sp modelId="{8EFCDC49-2431-44A7-9E88-01190BAF5B19}">
      <dsp:nvSpPr>
        <dsp:cNvPr id="0" name=""/>
        <dsp:cNvSpPr/>
      </dsp:nvSpPr>
      <dsp:spPr>
        <a:xfrm>
          <a:off x="307816" y="1876173"/>
          <a:ext cx="5528605" cy="642414"/>
        </a:xfrm>
        <a:prstGeom prst="rect">
          <a:avLst/>
        </a:prstGeom>
        <a:solidFill>
          <a:schemeClr val="accent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2886" tIns="0" rIns="162886" bIns="0" numCol="1" spcCol="1270" anchor="ctr" anchorCtr="0">
          <a:noAutofit/>
        </a:bodyPr>
        <a:lstStyle/>
        <a:p>
          <a:pPr marL="0" lvl="0" indent="0" algn="l" defTabSz="1244600">
            <a:lnSpc>
              <a:spcPct val="90000"/>
            </a:lnSpc>
            <a:spcBef>
              <a:spcPct val="0"/>
            </a:spcBef>
            <a:spcAft>
              <a:spcPct val="35000"/>
            </a:spcAft>
            <a:buNone/>
          </a:pPr>
          <a:r>
            <a:rPr lang="en-US" sz="2800" kern="1200" dirty="0">
              <a:solidFill>
                <a:schemeClr val="tx1"/>
              </a:solidFill>
            </a:rPr>
            <a:t>Final Notes</a:t>
          </a:r>
        </a:p>
      </dsp:txBody>
      <dsp:txXfrm>
        <a:off x="307816" y="1876173"/>
        <a:ext cx="5528605" cy="6424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367F8F-FD81-428B-8EAE-09278553EC5B}">
      <dsp:nvSpPr>
        <dsp:cNvPr id="0" name=""/>
        <dsp:cNvSpPr/>
      </dsp:nvSpPr>
      <dsp:spPr>
        <a:xfrm>
          <a:off x="6012" y="0"/>
          <a:ext cx="6150310" cy="5984875"/>
        </a:xfrm>
        <a:prstGeom prst="roundRect">
          <a:avLst>
            <a:gd name="adj" fmla="val 10000"/>
          </a:avLst>
        </a:prstGeom>
        <a:gradFill flip="none" rotWithShape="0">
          <a:gsLst>
            <a:gs pos="0">
              <a:schemeClr val="accent2">
                <a:lumMod val="50000"/>
                <a:shade val="30000"/>
                <a:satMod val="115000"/>
              </a:schemeClr>
            </a:gs>
            <a:gs pos="50000">
              <a:schemeClr val="accent2">
                <a:lumMod val="50000"/>
                <a:shade val="67500"/>
                <a:satMod val="115000"/>
              </a:schemeClr>
            </a:gs>
            <a:gs pos="100000">
              <a:schemeClr val="accent2">
                <a:lumMod val="50000"/>
                <a:shade val="100000"/>
                <a:satMod val="115000"/>
              </a:schemeClr>
            </a:gs>
          </a:gsLst>
          <a:path path="circle">
            <a:fillToRect t="100000" r="100000"/>
          </a:path>
          <a:tileRect l="-100000" b="-100000"/>
        </a:gra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bg1"/>
              </a:solidFill>
            </a:rPr>
            <a:t>At the end of this training, you will be better equipped to:</a:t>
          </a:r>
        </a:p>
      </dsp:txBody>
      <dsp:txXfrm>
        <a:off x="6012" y="0"/>
        <a:ext cx="6150310" cy="1795462"/>
      </dsp:txXfrm>
    </dsp:sp>
    <dsp:sp modelId="{6C2CB78F-EB84-498D-B4FB-2C0BC248953C}">
      <dsp:nvSpPr>
        <dsp:cNvPr id="0" name=""/>
        <dsp:cNvSpPr/>
      </dsp:nvSpPr>
      <dsp:spPr>
        <a:xfrm>
          <a:off x="618037" y="1796177"/>
          <a:ext cx="4920248" cy="1189084"/>
        </a:xfrm>
        <a:prstGeom prst="roundRect">
          <a:avLst>
            <a:gd name="adj" fmla="val 10000"/>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53340" rIns="71120" bIns="53340" numCol="1" spcCol="1270" anchor="ctr" anchorCtr="0">
          <a:noAutofit/>
        </a:bodyPr>
        <a:lstStyle/>
        <a:p>
          <a:pPr marL="0" lvl="0" indent="0" algn="ctr" defTabSz="1244600">
            <a:lnSpc>
              <a:spcPct val="90000"/>
            </a:lnSpc>
            <a:spcBef>
              <a:spcPct val="0"/>
            </a:spcBef>
            <a:spcAft>
              <a:spcPct val="35000"/>
            </a:spcAft>
            <a:buClr>
              <a:schemeClr val="accent2"/>
            </a:buClr>
            <a:buFont typeface="Wingdings" panose="05000000000000000000" pitchFamily="2" charset="2"/>
            <a:buNone/>
          </a:pPr>
          <a:r>
            <a:rPr lang="en-ZA" sz="2800" kern="1200" dirty="0">
              <a:solidFill>
                <a:schemeClr val="bg1"/>
              </a:solidFill>
            </a:rPr>
            <a:t>Prepare and draft a complete 1094.5 petition for filing</a:t>
          </a:r>
          <a:endParaRPr lang="en-US" sz="2800" kern="1200" dirty="0">
            <a:solidFill>
              <a:schemeClr val="bg1"/>
            </a:solidFill>
          </a:endParaRPr>
        </a:p>
      </dsp:txBody>
      <dsp:txXfrm>
        <a:off x="652864" y="1831004"/>
        <a:ext cx="4850594" cy="1119430"/>
      </dsp:txXfrm>
    </dsp:sp>
    <dsp:sp modelId="{110F2B09-E25B-4E3C-8E01-64C0D4E9746B}">
      <dsp:nvSpPr>
        <dsp:cNvPr id="0" name=""/>
        <dsp:cNvSpPr/>
      </dsp:nvSpPr>
      <dsp:spPr>
        <a:xfrm>
          <a:off x="618037" y="3168198"/>
          <a:ext cx="4920248" cy="1144696"/>
        </a:xfrm>
        <a:prstGeom prst="roundRect">
          <a:avLst>
            <a:gd name="adj" fmla="val 10000"/>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53340" rIns="71120" bIns="53340" numCol="1" spcCol="1270" anchor="ctr" anchorCtr="0">
          <a:noAutofit/>
        </a:bodyPr>
        <a:lstStyle/>
        <a:p>
          <a:pPr marL="0" lvl="0" indent="0" algn="ctr" defTabSz="1244600">
            <a:lnSpc>
              <a:spcPct val="90000"/>
            </a:lnSpc>
            <a:spcBef>
              <a:spcPct val="0"/>
            </a:spcBef>
            <a:spcAft>
              <a:spcPct val="35000"/>
            </a:spcAft>
            <a:buClr>
              <a:schemeClr val="accent2"/>
            </a:buClr>
            <a:buFont typeface="Wingdings" panose="05000000000000000000" pitchFamily="2" charset="2"/>
            <a:buNone/>
          </a:pPr>
          <a:r>
            <a:rPr lang="en-ZA" sz="2800" kern="1200" dirty="0">
              <a:solidFill>
                <a:schemeClr val="bg1"/>
              </a:solidFill>
            </a:rPr>
            <a:t>Include all elements required for successful administrative appeal in the public benefits arena</a:t>
          </a:r>
          <a:endParaRPr lang="en-US" sz="2800" kern="1200" dirty="0">
            <a:solidFill>
              <a:schemeClr val="bg1"/>
            </a:solidFill>
          </a:endParaRPr>
        </a:p>
      </dsp:txBody>
      <dsp:txXfrm>
        <a:off x="651564" y="3201725"/>
        <a:ext cx="4853194" cy="1077642"/>
      </dsp:txXfrm>
    </dsp:sp>
    <dsp:sp modelId="{64D39752-7FF4-4228-A191-5466299C901B}">
      <dsp:nvSpPr>
        <dsp:cNvPr id="0" name=""/>
        <dsp:cNvSpPr/>
      </dsp:nvSpPr>
      <dsp:spPr>
        <a:xfrm>
          <a:off x="618037" y="4495831"/>
          <a:ext cx="4920248" cy="1189084"/>
        </a:xfrm>
        <a:prstGeom prst="roundRect">
          <a:avLst>
            <a:gd name="adj" fmla="val 10000"/>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53340" rIns="71120" bIns="53340" numCol="1" spcCol="1270" anchor="ctr" anchorCtr="0">
          <a:noAutofit/>
        </a:bodyPr>
        <a:lstStyle/>
        <a:p>
          <a:pPr marL="0" lvl="0" indent="0" algn="ctr" defTabSz="1244600">
            <a:lnSpc>
              <a:spcPct val="90000"/>
            </a:lnSpc>
            <a:spcBef>
              <a:spcPct val="0"/>
            </a:spcBef>
            <a:spcAft>
              <a:spcPct val="35000"/>
            </a:spcAft>
            <a:buClr>
              <a:schemeClr val="accent2"/>
            </a:buClr>
            <a:buFont typeface="Wingdings" panose="05000000000000000000" pitchFamily="2" charset="2"/>
            <a:buNone/>
          </a:pPr>
          <a:r>
            <a:rPr lang="en-US" sz="2800" kern="1200" dirty="0">
              <a:solidFill>
                <a:schemeClr val="bg1"/>
              </a:solidFill>
            </a:rPr>
            <a:t>Tell your client’s story in terms of fairness and access to justice</a:t>
          </a:r>
        </a:p>
      </dsp:txBody>
      <dsp:txXfrm>
        <a:off x="652864" y="4530658"/>
        <a:ext cx="4850594" cy="11194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698387-9DF3-4127-A7DE-FCE3F05A3470}">
      <dsp:nvSpPr>
        <dsp:cNvPr id="0" name=""/>
        <dsp:cNvSpPr/>
      </dsp:nvSpPr>
      <dsp:spPr>
        <a:xfrm>
          <a:off x="0" y="4675"/>
          <a:ext cx="6791323" cy="995920"/>
        </a:xfrm>
        <a:prstGeom prst="rect">
          <a:avLst/>
        </a:prstGeom>
        <a:gradFill rotWithShape="0">
          <a:gsLst>
            <a:gs pos="0">
              <a:schemeClr val="tx1">
                <a:lumMod val="75000"/>
                <a:lumOff val="25000"/>
              </a:schemeClr>
            </a:gs>
            <a:gs pos="15929">
              <a:schemeClr val="tx1">
                <a:lumMod val="85000"/>
                <a:lumOff val="15000"/>
              </a:schemeClr>
            </a:gs>
            <a:gs pos="97000">
              <a:schemeClr val="tx1">
                <a:lumMod val="85000"/>
                <a:lumOff val="15000"/>
              </a:schemeClr>
            </a:gs>
            <a:gs pos="100000">
              <a:schemeClr val="accent2">
                <a:lumMod val="75000"/>
              </a:schemeClr>
            </a:gs>
          </a:gsLst>
          <a:lin ang="10800000" scaled="0"/>
        </a:gradFill>
        <a:ln>
          <a:noFill/>
        </a:ln>
        <a:effectLst/>
      </dsp:spPr>
      <dsp:style>
        <a:lnRef idx="0">
          <a:scrgbClr r="0" g="0" b="0"/>
        </a:lnRef>
        <a:fillRef idx="1">
          <a:scrgbClr r="0" g="0" b="0"/>
        </a:fillRef>
        <a:effectRef idx="0">
          <a:scrgbClr r="0" g="0" b="0"/>
        </a:effectRef>
        <a:fontRef idx="minor"/>
      </dsp:style>
    </dsp:sp>
    <dsp:sp modelId="{B52E1101-E263-4511-8D8F-5A215C912C41}">
      <dsp:nvSpPr>
        <dsp:cNvPr id="0" name=""/>
        <dsp:cNvSpPr/>
      </dsp:nvSpPr>
      <dsp:spPr>
        <a:xfrm>
          <a:off x="301265" y="228757"/>
          <a:ext cx="547756" cy="547756"/>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113ED77-1650-49A8-987A-A13C2A50CEA5}">
      <dsp:nvSpPr>
        <dsp:cNvPr id="0" name=""/>
        <dsp:cNvSpPr/>
      </dsp:nvSpPr>
      <dsp:spPr>
        <a:xfrm>
          <a:off x="1150288" y="4675"/>
          <a:ext cx="5641034" cy="995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402" tIns="105402" rIns="105402" bIns="105402" numCol="1" spcCol="1270" anchor="ctr" anchorCtr="0">
          <a:noAutofit/>
        </a:bodyPr>
        <a:lstStyle/>
        <a:p>
          <a:pPr marL="0" lvl="0" indent="0" algn="l" defTabSz="844550">
            <a:lnSpc>
              <a:spcPct val="90000"/>
            </a:lnSpc>
            <a:spcBef>
              <a:spcPct val="0"/>
            </a:spcBef>
            <a:spcAft>
              <a:spcPct val="35000"/>
            </a:spcAft>
            <a:buNone/>
          </a:pPr>
          <a:r>
            <a:rPr lang="en-US" sz="1900" kern="1200" dirty="0">
              <a:solidFill>
                <a:schemeClr val="bg1"/>
              </a:solidFill>
            </a:rPr>
            <a:t>Fundamentals</a:t>
          </a:r>
        </a:p>
      </dsp:txBody>
      <dsp:txXfrm>
        <a:off x="1150288" y="4675"/>
        <a:ext cx="5641034" cy="995920"/>
      </dsp:txXfrm>
    </dsp:sp>
    <dsp:sp modelId="{FA3369E0-5B38-4FDD-A9F5-22B9810A03F7}">
      <dsp:nvSpPr>
        <dsp:cNvPr id="0" name=""/>
        <dsp:cNvSpPr/>
      </dsp:nvSpPr>
      <dsp:spPr>
        <a:xfrm>
          <a:off x="0" y="1249576"/>
          <a:ext cx="6791323" cy="995920"/>
        </a:xfrm>
        <a:prstGeom prst="rect">
          <a:avLst/>
        </a:prstGeom>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a:noFill/>
        </a:ln>
        <a:effectLst/>
      </dsp:spPr>
      <dsp:style>
        <a:lnRef idx="0">
          <a:scrgbClr r="0" g="0" b="0"/>
        </a:lnRef>
        <a:fillRef idx="1">
          <a:scrgbClr r="0" g="0" b="0"/>
        </a:fillRef>
        <a:effectRef idx="0">
          <a:scrgbClr r="0" g="0" b="0"/>
        </a:effectRef>
        <a:fontRef idx="minor"/>
      </dsp:style>
    </dsp:sp>
    <dsp:sp modelId="{FADE9C4E-BFE3-4374-BE2C-676ED238ACF2}">
      <dsp:nvSpPr>
        <dsp:cNvPr id="0" name=""/>
        <dsp:cNvSpPr/>
      </dsp:nvSpPr>
      <dsp:spPr>
        <a:xfrm>
          <a:off x="301265" y="1473658"/>
          <a:ext cx="547756" cy="547756"/>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C018808-9CEA-4C61-8875-3E922AA167D7}">
      <dsp:nvSpPr>
        <dsp:cNvPr id="0" name=""/>
        <dsp:cNvSpPr/>
      </dsp:nvSpPr>
      <dsp:spPr>
        <a:xfrm>
          <a:off x="1150288" y="1249576"/>
          <a:ext cx="5641034" cy="995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402" tIns="105402" rIns="105402" bIns="105402" numCol="1" spcCol="1270" anchor="ctr" anchorCtr="0">
          <a:noAutofit/>
        </a:bodyPr>
        <a:lstStyle/>
        <a:p>
          <a:pPr marL="0" lvl="0" indent="0" algn="l" defTabSz="844550">
            <a:lnSpc>
              <a:spcPct val="90000"/>
            </a:lnSpc>
            <a:spcBef>
              <a:spcPct val="0"/>
            </a:spcBef>
            <a:spcAft>
              <a:spcPct val="35000"/>
            </a:spcAft>
            <a:buNone/>
          </a:pPr>
          <a:r>
            <a:rPr lang="en-US" sz="1900" kern="1200" dirty="0">
              <a:solidFill>
                <a:schemeClr val="bg1"/>
              </a:solidFill>
            </a:rPr>
            <a:t>Preparing for Litigation</a:t>
          </a:r>
        </a:p>
      </dsp:txBody>
      <dsp:txXfrm>
        <a:off x="1150288" y="1249576"/>
        <a:ext cx="5641034" cy="995920"/>
      </dsp:txXfrm>
    </dsp:sp>
    <dsp:sp modelId="{DB8ABDAA-976A-4A84-A3C3-277080E19DCA}">
      <dsp:nvSpPr>
        <dsp:cNvPr id="0" name=""/>
        <dsp:cNvSpPr/>
      </dsp:nvSpPr>
      <dsp:spPr>
        <a:xfrm>
          <a:off x="0" y="2494477"/>
          <a:ext cx="6791323" cy="995920"/>
        </a:xfrm>
        <a:prstGeom prst="rect">
          <a:avLst/>
        </a:prstGeom>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a:noFill/>
        </a:ln>
        <a:effectLst/>
      </dsp:spPr>
      <dsp:style>
        <a:lnRef idx="0">
          <a:scrgbClr r="0" g="0" b="0"/>
        </a:lnRef>
        <a:fillRef idx="1">
          <a:scrgbClr r="0" g="0" b="0"/>
        </a:fillRef>
        <a:effectRef idx="0">
          <a:scrgbClr r="0" g="0" b="0"/>
        </a:effectRef>
        <a:fontRef idx="minor"/>
      </dsp:style>
    </dsp:sp>
    <dsp:sp modelId="{D335376E-740A-4A47-BC5B-3381DE731CE0}">
      <dsp:nvSpPr>
        <dsp:cNvPr id="0" name=""/>
        <dsp:cNvSpPr/>
      </dsp:nvSpPr>
      <dsp:spPr>
        <a:xfrm>
          <a:off x="301265" y="2718559"/>
          <a:ext cx="547756" cy="547756"/>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409F791-340A-4625-9294-3E680D66DB63}">
      <dsp:nvSpPr>
        <dsp:cNvPr id="0" name=""/>
        <dsp:cNvSpPr/>
      </dsp:nvSpPr>
      <dsp:spPr>
        <a:xfrm>
          <a:off x="1150288" y="2494477"/>
          <a:ext cx="5641034" cy="995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402" tIns="105402" rIns="105402" bIns="105402" numCol="1" spcCol="1270" anchor="ctr" anchorCtr="0">
          <a:noAutofit/>
        </a:bodyPr>
        <a:lstStyle/>
        <a:p>
          <a:pPr marL="0" lvl="0" indent="0" algn="l" defTabSz="844550">
            <a:lnSpc>
              <a:spcPct val="90000"/>
            </a:lnSpc>
            <a:spcBef>
              <a:spcPct val="0"/>
            </a:spcBef>
            <a:spcAft>
              <a:spcPct val="35000"/>
            </a:spcAft>
            <a:buNone/>
          </a:pPr>
          <a:r>
            <a:rPr lang="en-US" sz="1900" kern="1200" dirty="0">
              <a:solidFill>
                <a:schemeClr val="bg1"/>
              </a:solidFill>
            </a:rPr>
            <a:t>Evidence &amp; the Administrative Record</a:t>
          </a:r>
        </a:p>
      </dsp:txBody>
      <dsp:txXfrm>
        <a:off x="1150288" y="2494477"/>
        <a:ext cx="5641034" cy="995920"/>
      </dsp:txXfrm>
    </dsp:sp>
    <dsp:sp modelId="{C2FCE80A-DCA0-4D7F-8F72-19CB2337E588}">
      <dsp:nvSpPr>
        <dsp:cNvPr id="0" name=""/>
        <dsp:cNvSpPr/>
      </dsp:nvSpPr>
      <dsp:spPr>
        <a:xfrm>
          <a:off x="0" y="3739377"/>
          <a:ext cx="6791323" cy="995920"/>
        </a:xfrm>
        <a:prstGeom prst="rect">
          <a:avLst/>
        </a:prstGeom>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a:noFill/>
        </a:ln>
        <a:effectLst/>
      </dsp:spPr>
      <dsp:style>
        <a:lnRef idx="0">
          <a:scrgbClr r="0" g="0" b="0"/>
        </a:lnRef>
        <a:fillRef idx="1">
          <a:scrgbClr r="0" g="0" b="0"/>
        </a:fillRef>
        <a:effectRef idx="0">
          <a:scrgbClr r="0" g="0" b="0"/>
        </a:effectRef>
        <a:fontRef idx="minor"/>
      </dsp:style>
    </dsp:sp>
    <dsp:sp modelId="{1B0B9210-632F-4BB5-B140-1FA20D3CF123}">
      <dsp:nvSpPr>
        <dsp:cNvPr id="0" name=""/>
        <dsp:cNvSpPr/>
      </dsp:nvSpPr>
      <dsp:spPr>
        <a:xfrm>
          <a:off x="301265" y="3963460"/>
          <a:ext cx="547756" cy="547756"/>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CBA7321-E2AC-48FD-B351-CE3C9A4CE924}">
      <dsp:nvSpPr>
        <dsp:cNvPr id="0" name=""/>
        <dsp:cNvSpPr/>
      </dsp:nvSpPr>
      <dsp:spPr>
        <a:xfrm>
          <a:off x="1150288" y="3739377"/>
          <a:ext cx="5641034" cy="995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402" tIns="105402" rIns="105402" bIns="105402" numCol="1" spcCol="1270" anchor="ctr" anchorCtr="0">
          <a:noAutofit/>
        </a:bodyPr>
        <a:lstStyle/>
        <a:p>
          <a:pPr marL="0" lvl="0" indent="0" algn="l" defTabSz="844550">
            <a:lnSpc>
              <a:spcPct val="90000"/>
            </a:lnSpc>
            <a:spcBef>
              <a:spcPct val="0"/>
            </a:spcBef>
            <a:spcAft>
              <a:spcPct val="35000"/>
            </a:spcAft>
            <a:buNone/>
          </a:pPr>
          <a:r>
            <a:rPr lang="en-US" sz="1900" kern="1200" dirty="0">
              <a:solidFill>
                <a:schemeClr val="bg1"/>
              </a:solidFill>
            </a:rPr>
            <a:t>The Petition</a:t>
          </a:r>
        </a:p>
      </dsp:txBody>
      <dsp:txXfrm>
        <a:off x="1150288" y="3739377"/>
        <a:ext cx="5641034" cy="995920"/>
      </dsp:txXfrm>
    </dsp:sp>
    <dsp:sp modelId="{343A76ED-9DD6-4B0A-830E-16ED952B3D06}">
      <dsp:nvSpPr>
        <dsp:cNvPr id="0" name=""/>
        <dsp:cNvSpPr/>
      </dsp:nvSpPr>
      <dsp:spPr>
        <a:xfrm>
          <a:off x="0" y="4984278"/>
          <a:ext cx="6791323" cy="995920"/>
        </a:xfrm>
        <a:prstGeom prst="rect">
          <a:avLst/>
        </a:prstGeom>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a:noFill/>
        </a:ln>
        <a:effectLst/>
      </dsp:spPr>
      <dsp:style>
        <a:lnRef idx="0">
          <a:scrgbClr r="0" g="0" b="0"/>
        </a:lnRef>
        <a:fillRef idx="1">
          <a:scrgbClr r="0" g="0" b="0"/>
        </a:fillRef>
        <a:effectRef idx="0">
          <a:scrgbClr r="0" g="0" b="0"/>
        </a:effectRef>
        <a:fontRef idx="minor"/>
      </dsp:style>
    </dsp:sp>
    <dsp:sp modelId="{C21BED67-1F13-4312-815B-B5C34DAA27F9}">
      <dsp:nvSpPr>
        <dsp:cNvPr id="0" name=""/>
        <dsp:cNvSpPr/>
      </dsp:nvSpPr>
      <dsp:spPr>
        <a:xfrm>
          <a:off x="301265" y="5208360"/>
          <a:ext cx="547756" cy="547756"/>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260EF14-C09B-4543-88B7-7F45704CBA36}">
      <dsp:nvSpPr>
        <dsp:cNvPr id="0" name=""/>
        <dsp:cNvSpPr/>
      </dsp:nvSpPr>
      <dsp:spPr>
        <a:xfrm>
          <a:off x="1150288" y="4984278"/>
          <a:ext cx="5641034" cy="995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402" tIns="105402" rIns="105402" bIns="105402" numCol="1" spcCol="1270" anchor="ctr" anchorCtr="0">
          <a:noAutofit/>
        </a:bodyPr>
        <a:lstStyle/>
        <a:p>
          <a:pPr marL="0" lvl="0" indent="0" algn="l" defTabSz="844550">
            <a:lnSpc>
              <a:spcPct val="90000"/>
            </a:lnSpc>
            <a:spcBef>
              <a:spcPct val="0"/>
            </a:spcBef>
            <a:spcAft>
              <a:spcPct val="35000"/>
            </a:spcAft>
            <a:buNone/>
          </a:pPr>
          <a:r>
            <a:rPr lang="en-US" sz="1900" kern="1200" dirty="0">
              <a:solidFill>
                <a:schemeClr val="bg1"/>
              </a:solidFill>
            </a:rPr>
            <a:t>Special Considerations</a:t>
          </a:r>
        </a:p>
      </dsp:txBody>
      <dsp:txXfrm>
        <a:off x="1150288" y="4984278"/>
        <a:ext cx="5641034" cy="9959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174219-EC9E-4267-A04D-B18EE847387A}">
      <dsp:nvSpPr>
        <dsp:cNvPr id="0" name=""/>
        <dsp:cNvSpPr/>
      </dsp:nvSpPr>
      <dsp:spPr>
        <a:xfrm>
          <a:off x="0" y="1354437"/>
          <a:ext cx="6156323" cy="3276000"/>
        </a:xfrm>
        <a:prstGeom prst="rect">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77799" tIns="1353820" rIns="477799" bIns="199136" numCol="1" spcCol="1270" anchor="t" anchorCtr="0">
          <a:noAutofit/>
        </a:bodyPr>
        <a:lstStyle/>
        <a:p>
          <a:pPr marL="285750" lvl="1" indent="-285750" algn="l" defTabSz="1244600">
            <a:lnSpc>
              <a:spcPct val="90000"/>
            </a:lnSpc>
            <a:spcBef>
              <a:spcPct val="0"/>
            </a:spcBef>
            <a:spcAft>
              <a:spcPct val="15000"/>
            </a:spcAft>
            <a:buClr>
              <a:schemeClr val="accent2"/>
            </a:buClr>
            <a:buFont typeface="Wingdings" panose="05000000000000000000" pitchFamily="2" charset="2"/>
            <a:buChar char="§"/>
          </a:pPr>
          <a:r>
            <a:rPr lang="en-ZA" sz="2800" kern="1200" dirty="0">
              <a:solidFill>
                <a:schemeClr val="bg1"/>
              </a:solidFill>
            </a:rPr>
            <a:t>What is an administrative writ of mandate?</a:t>
          </a:r>
          <a:endParaRPr lang="en-US" sz="2800" kern="1200" dirty="0">
            <a:solidFill>
              <a:schemeClr val="bg1"/>
            </a:solidFill>
          </a:endParaRPr>
        </a:p>
        <a:p>
          <a:pPr marL="285750" lvl="1" indent="-285750" algn="l" defTabSz="1244600">
            <a:lnSpc>
              <a:spcPct val="90000"/>
            </a:lnSpc>
            <a:spcBef>
              <a:spcPct val="0"/>
            </a:spcBef>
            <a:spcAft>
              <a:spcPct val="15000"/>
            </a:spcAft>
            <a:buClr>
              <a:schemeClr val="accent2"/>
            </a:buClr>
            <a:buFont typeface="Wingdings" panose="05000000000000000000" pitchFamily="2" charset="2"/>
            <a:buChar char="§"/>
          </a:pPr>
          <a:r>
            <a:rPr lang="en-ZA" sz="2800" kern="1200" dirty="0">
              <a:solidFill>
                <a:schemeClr val="bg1"/>
              </a:solidFill>
            </a:rPr>
            <a:t>What recovery is available?</a:t>
          </a:r>
          <a:endParaRPr lang="en-US" sz="2800" kern="1200" dirty="0">
            <a:solidFill>
              <a:schemeClr val="bg1"/>
            </a:solidFill>
          </a:endParaRPr>
        </a:p>
        <a:p>
          <a:pPr marL="285750" lvl="1" indent="-285750" algn="l" defTabSz="1244600">
            <a:lnSpc>
              <a:spcPct val="90000"/>
            </a:lnSpc>
            <a:spcBef>
              <a:spcPct val="0"/>
            </a:spcBef>
            <a:spcAft>
              <a:spcPct val="15000"/>
            </a:spcAft>
            <a:buClr>
              <a:schemeClr val="accent2"/>
            </a:buClr>
            <a:buFont typeface="Wingdings" panose="05000000000000000000" pitchFamily="2" charset="2"/>
            <a:buChar char="§"/>
          </a:pPr>
          <a:r>
            <a:rPr lang="en-ZA" sz="2800" kern="1200" dirty="0">
              <a:solidFill>
                <a:schemeClr val="bg1"/>
              </a:solidFill>
            </a:rPr>
            <a:t>1094.5 vs. 1085 actions</a:t>
          </a:r>
          <a:endParaRPr lang="en-US" sz="2800" kern="1200" dirty="0">
            <a:solidFill>
              <a:schemeClr val="bg1"/>
            </a:solidFill>
          </a:endParaRPr>
        </a:p>
      </dsp:txBody>
      <dsp:txXfrm>
        <a:off x="0" y="1354437"/>
        <a:ext cx="6156323" cy="3276000"/>
      </dsp:txXfrm>
    </dsp:sp>
    <dsp:sp modelId="{8EFCDC49-2431-44A7-9E88-01190BAF5B19}">
      <dsp:nvSpPr>
        <dsp:cNvPr id="0" name=""/>
        <dsp:cNvSpPr/>
      </dsp:nvSpPr>
      <dsp:spPr>
        <a:xfrm>
          <a:off x="307816" y="1671423"/>
          <a:ext cx="5528605" cy="642414"/>
        </a:xfrm>
        <a:prstGeom prst="rect">
          <a:avLst/>
        </a:prstGeom>
        <a:solidFill>
          <a:schemeClr val="accent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2886" tIns="0" rIns="162886" bIns="0" numCol="1" spcCol="1270" anchor="ctr" anchorCtr="0">
          <a:noAutofit/>
        </a:bodyPr>
        <a:lstStyle/>
        <a:p>
          <a:pPr marL="0" lvl="0" indent="0" algn="l" defTabSz="1244600">
            <a:lnSpc>
              <a:spcPct val="90000"/>
            </a:lnSpc>
            <a:spcBef>
              <a:spcPct val="0"/>
            </a:spcBef>
            <a:spcAft>
              <a:spcPct val="35000"/>
            </a:spcAft>
            <a:buNone/>
          </a:pPr>
          <a:r>
            <a:rPr lang="en-US" sz="2800" kern="1200" dirty="0">
              <a:solidFill>
                <a:schemeClr val="tx1"/>
              </a:solidFill>
            </a:rPr>
            <a:t>Administrative Mandamus 101</a:t>
          </a:r>
        </a:p>
      </dsp:txBody>
      <dsp:txXfrm>
        <a:off x="307816" y="1671423"/>
        <a:ext cx="5528605" cy="64241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A872F9-A5B8-4211-9FCD-79722E167124}">
      <dsp:nvSpPr>
        <dsp:cNvPr id="0" name=""/>
        <dsp:cNvSpPr/>
      </dsp:nvSpPr>
      <dsp:spPr>
        <a:xfrm>
          <a:off x="0" y="0"/>
          <a:ext cx="3286125" cy="4351338"/>
        </a:xfrm>
        <a:prstGeom prst="rect">
          <a:avLst/>
        </a:prstGeom>
        <a:gradFill rotWithShape="0">
          <a:gsLst>
            <a:gs pos="1000">
              <a:schemeClr val="tx1">
                <a:lumMod val="85000"/>
                <a:lumOff val="15000"/>
              </a:schemeClr>
            </a:gs>
            <a:gs pos="100000">
              <a:schemeClr val="accent2">
                <a:lumMod val="50000"/>
              </a:schemeClr>
            </a:gs>
          </a:gsLst>
          <a:lin ang="12600000" scaled="0"/>
        </a:gra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6199" tIns="330200" rIns="256199" bIns="330200" numCol="1" spcCol="1270" anchor="t" anchorCtr="0">
          <a:noAutofit/>
        </a:bodyPr>
        <a:lstStyle/>
        <a:p>
          <a:pPr marL="0" lvl="0" indent="0" algn="l" defTabSz="889000">
            <a:lnSpc>
              <a:spcPct val="90000"/>
            </a:lnSpc>
            <a:spcBef>
              <a:spcPct val="0"/>
            </a:spcBef>
            <a:spcAft>
              <a:spcPct val="35000"/>
            </a:spcAft>
            <a:buNone/>
          </a:pPr>
          <a:r>
            <a:rPr lang="en-US" sz="2000" b="1" kern="1200" dirty="0">
              <a:solidFill>
                <a:schemeClr val="bg1"/>
              </a:solidFill>
            </a:rPr>
            <a:t>Reverse Hearing Division</a:t>
          </a:r>
          <a:br>
            <a:rPr lang="en-US" sz="1600" kern="1200" dirty="0">
              <a:solidFill>
                <a:schemeClr val="bg1"/>
              </a:solidFill>
            </a:rPr>
          </a:br>
          <a:r>
            <a:rPr lang="en-US" sz="1800" kern="1200" dirty="0">
              <a:solidFill>
                <a:schemeClr val="bg1"/>
              </a:solidFill>
            </a:rPr>
            <a:t>The Superior Court judge may order the agency (CDSS State Hearing Division) to set aside the decision or order that is at issue in the appeal.</a:t>
          </a:r>
          <a:endParaRPr lang="en-US" sz="1800" kern="1200" noProof="1">
            <a:solidFill>
              <a:schemeClr val="bg1"/>
            </a:solidFill>
          </a:endParaRPr>
        </a:p>
      </dsp:txBody>
      <dsp:txXfrm>
        <a:off x="0" y="1653508"/>
        <a:ext cx="3286125" cy="2610802"/>
      </dsp:txXfrm>
    </dsp:sp>
    <dsp:sp modelId="{8157E768-0524-44F1-8F00-7DF53576D2D6}">
      <dsp:nvSpPr>
        <dsp:cNvPr id="0" name=""/>
        <dsp:cNvSpPr/>
      </dsp:nvSpPr>
      <dsp:spPr>
        <a:xfrm>
          <a:off x="990361" y="435133"/>
          <a:ext cx="1305401" cy="1305401"/>
        </a:xfrm>
        <a:prstGeom prst="rect">
          <a:avLst/>
        </a:prstGeom>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774" tIns="12700" rIns="101774" bIns="12700" numCol="1" spcCol="1270" anchor="ctr" anchorCtr="0">
          <a:noAutofit/>
        </a:bodyPr>
        <a:lstStyle/>
        <a:p>
          <a:pPr marL="0" lvl="0" indent="0" algn="ctr" defTabSz="2133600">
            <a:lnSpc>
              <a:spcPct val="90000"/>
            </a:lnSpc>
            <a:spcBef>
              <a:spcPct val="0"/>
            </a:spcBef>
            <a:spcAft>
              <a:spcPct val="35000"/>
            </a:spcAft>
            <a:buNone/>
          </a:pPr>
          <a:endParaRPr lang="en-US" sz="4800" kern="1200" dirty="0"/>
        </a:p>
      </dsp:txBody>
      <dsp:txXfrm>
        <a:off x="990361" y="435133"/>
        <a:ext cx="1305401" cy="1305401"/>
      </dsp:txXfrm>
    </dsp:sp>
    <dsp:sp modelId="{676D607A-85D2-4EAF-B264-A9D94B61A4FF}">
      <dsp:nvSpPr>
        <dsp:cNvPr id="0" name=""/>
        <dsp:cNvSpPr/>
      </dsp:nvSpPr>
      <dsp:spPr>
        <a:xfrm>
          <a:off x="0" y="4351266"/>
          <a:ext cx="3286125" cy="72"/>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95CEBE-1AD7-41D4-9CEE-5BA77CA8C01E}">
      <dsp:nvSpPr>
        <dsp:cNvPr id="0" name=""/>
        <dsp:cNvSpPr/>
      </dsp:nvSpPr>
      <dsp:spPr>
        <a:xfrm>
          <a:off x="3614737" y="0"/>
          <a:ext cx="3286125" cy="4351338"/>
        </a:xfrm>
        <a:prstGeom prst="rect">
          <a:avLst/>
        </a:prstGeom>
        <a:gradFill rotWithShape="0">
          <a:gsLst>
            <a:gs pos="1000">
              <a:srgbClr val="000000">
                <a:lumMod val="85000"/>
                <a:lumOff val="15000"/>
              </a:srgbClr>
            </a:gs>
            <a:gs pos="100000">
              <a:srgbClr val="17B2D1">
                <a:lumMod val="50000"/>
              </a:srgbClr>
            </a:gs>
          </a:gsLst>
          <a:lin ang="12600000" scaled="0"/>
        </a:gra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6199" tIns="330200" rIns="256199" bIns="330200" numCol="1" spcCol="1270" anchor="t" anchorCtr="0">
          <a:noAutofit/>
        </a:bodyPr>
        <a:lstStyle/>
        <a:p>
          <a:pPr marL="0" lvl="0" indent="0" algn="l" defTabSz="711200">
            <a:lnSpc>
              <a:spcPct val="90000"/>
            </a:lnSpc>
            <a:spcBef>
              <a:spcPct val="0"/>
            </a:spcBef>
            <a:spcAft>
              <a:spcPct val="35000"/>
            </a:spcAft>
            <a:buNone/>
          </a:pPr>
          <a:r>
            <a:rPr lang="en-US" sz="2000" b="1" kern="1200" dirty="0">
              <a:solidFill>
                <a:srgbClr val="FFFFFF"/>
              </a:solidFill>
              <a:latin typeface="Calibri"/>
              <a:ea typeface="+mn-ea"/>
              <a:cs typeface="+mn-cs"/>
            </a:rPr>
            <a:t>Remand for New Hearing</a:t>
          </a:r>
          <a:br>
            <a:rPr lang="en-US" sz="1600" kern="1200" dirty="0">
              <a:solidFill>
                <a:srgbClr val="FFFFFF"/>
              </a:solidFill>
              <a:latin typeface="Calibri"/>
              <a:ea typeface="+mn-ea"/>
              <a:cs typeface="+mn-cs"/>
            </a:rPr>
          </a:br>
          <a:r>
            <a:rPr lang="en-US" sz="1800" kern="1200" dirty="0">
              <a:solidFill>
                <a:srgbClr val="FFFFFF"/>
              </a:solidFill>
              <a:latin typeface="Calibri"/>
              <a:ea typeface="+mn-ea"/>
              <a:cs typeface="+mn-cs"/>
            </a:rPr>
            <a:t>The judge may order the State Hearing Division to reconsider the case and issue a new decision in light of the Court’s opinion and judgment.</a:t>
          </a:r>
          <a:endParaRPr lang="en-US" sz="1800" kern="1200" noProof="1">
            <a:solidFill>
              <a:srgbClr val="FFFFFF"/>
            </a:solidFill>
            <a:latin typeface="Calibri"/>
            <a:ea typeface="+mn-ea"/>
            <a:cs typeface="+mn-cs"/>
          </a:endParaRPr>
        </a:p>
        <a:p>
          <a:pPr marL="0" lvl="0" indent="0" algn="l" defTabSz="711200">
            <a:lnSpc>
              <a:spcPct val="90000"/>
            </a:lnSpc>
            <a:spcBef>
              <a:spcPct val="0"/>
            </a:spcBef>
            <a:spcAft>
              <a:spcPct val="35000"/>
            </a:spcAft>
            <a:buNone/>
          </a:pPr>
          <a:endParaRPr lang="en-US" sz="1600" kern="1200" dirty="0">
            <a:solidFill>
              <a:srgbClr val="FFFFFF"/>
            </a:solidFill>
            <a:latin typeface="Calibri"/>
            <a:ea typeface="+mn-ea"/>
            <a:cs typeface="+mn-cs"/>
          </a:endParaRPr>
        </a:p>
      </dsp:txBody>
      <dsp:txXfrm>
        <a:off x="3614737" y="1653508"/>
        <a:ext cx="3286125" cy="2610802"/>
      </dsp:txXfrm>
    </dsp:sp>
    <dsp:sp modelId="{AFA09309-0DCE-4477-82D3-AAF980A85A37}">
      <dsp:nvSpPr>
        <dsp:cNvPr id="0" name=""/>
        <dsp:cNvSpPr/>
      </dsp:nvSpPr>
      <dsp:spPr>
        <a:xfrm>
          <a:off x="4605099" y="435133"/>
          <a:ext cx="1305401" cy="1305401"/>
        </a:xfrm>
        <a:prstGeom prst="rect">
          <a:avLst/>
        </a:prstGeom>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774" tIns="12700" rIns="101774" bIns="12700" numCol="1" spcCol="1270" anchor="ctr" anchorCtr="0">
          <a:noAutofit/>
        </a:bodyPr>
        <a:lstStyle/>
        <a:p>
          <a:pPr marL="0" lvl="0" indent="0" algn="ctr" defTabSz="2133600">
            <a:lnSpc>
              <a:spcPct val="90000"/>
            </a:lnSpc>
            <a:spcBef>
              <a:spcPct val="0"/>
            </a:spcBef>
            <a:spcAft>
              <a:spcPct val="35000"/>
            </a:spcAft>
            <a:buNone/>
          </a:pPr>
          <a:endParaRPr lang="en-US" sz="4800" kern="1200" dirty="0"/>
        </a:p>
      </dsp:txBody>
      <dsp:txXfrm>
        <a:off x="4605099" y="435133"/>
        <a:ext cx="1305401" cy="1305401"/>
      </dsp:txXfrm>
    </dsp:sp>
    <dsp:sp modelId="{70685E0F-5EC9-4D84-80D5-F2F78DC3CFFC}">
      <dsp:nvSpPr>
        <dsp:cNvPr id="0" name=""/>
        <dsp:cNvSpPr/>
      </dsp:nvSpPr>
      <dsp:spPr>
        <a:xfrm>
          <a:off x="3614737" y="4351266"/>
          <a:ext cx="3286125" cy="72"/>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F3868F-681F-4EF9-8B83-F3B0F354A4C4}">
      <dsp:nvSpPr>
        <dsp:cNvPr id="0" name=""/>
        <dsp:cNvSpPr/>
      </dsp:nvSpPr>
      <dsp:spPr>
        <a:xfrm>
          <a:off x="7229475" y="0"/>
          <a:ext cx="3286125" cy="4351338"/>
        </a:xfrm>
        <a:prstGeom prst="rect">
          <a:avLst/>
        </a:prstGeom>
        <a:gradFill rotWithShape="0">
          <a:gsLst>
            <a:gs pos="1000">
              <a:srgbClr val="000000">
                <a:lumMod val="85000"/>
                <a:lumOff val="15000"/>
              </a:srgbClr>
            </a:gs>
            <a:gs pos="100000">
              <a:srgbClr val="17B2D1">
                <a:lumMod val="50000"/>
              </a:srgbClr>
            </a:gs>
          </a:gsLst>
          <a:lin ang="12600000" scaled="0"/>
        </a:gra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6199" tIns="330200" rIns="256199" bIns="330200" numCol="1" spcCol="1270" anchor="t" anchorCtr="0">
          <a:noAutofit/>
        </a:bodyPr>
        <a:lstStyle/>
        <a:p>
          <a:pPr marL="0" lvl="0" indent="0" algn="l" defTabSz="711200">
            <a:lnSpc>
              <a:spcPct val="90000"/>
            </a:lnSpc>
            <a:spcBef>
              <a:spcPct val="0"/>
            </a:spcBef>
            <a:spcAft>
              <a:spcPct val="35000"/>
            </a:spcAft>
            <a:buNone/>
          </a:pPr>
          <a:r>
            <a:rPr lang="en-US" sz="2000" b="1" kern="1200" dirty="0">
              <a:solidFill>
                <a:srgbClr val="FFFFFF"/>
              </a:solidFill>
              <a:latin typeface="Calibri"/>
              <a:ea typeface="+mn-ea"/>
              <a:cs typeface="+mn-cs"/>
            </a:rPr>
            <a:t>Direct Relief (Rare)</a:t>
          </a:r>
          <a:br>
            <a:rPr lang="en-US" sz="1600" kern="1200" dirty="0">
              <a:solidFill>
                <a:srgbClr val="FFFFFF"/>
              </a:solidFill>
              <a:latin typeface="Calibri"/>
              <a:ea typeface="+mn-ea"/>
              <a:cs typeface="+mn-cs"/>
            </a:rPr>
          </a:br>
          <a:r>
            <a:rPr lang="en-US" sz="1800" kern="1200" dirty="0">
              <a:solidFill>
                <a:srgbClr val="FFFFFF"/>
              </a:solidFill>
              <a:latin typeface="Calibri"/>
              <a:ea typeface="+mn-ea"/>
              <a:cs typeface="+mn-cs"/>
            </a:rPr>
            <a:t>If appropriate, the Superior Court may directly order the county agency to take action enjoined by law, e.g. payment of illegally denied benefits or performance of a new case assessment (in IHSS cases)</a:t>
          </a:r>
          <a:r>
            <a:rPr lang="en-US" sz="1800" kern="1200" noProof="1">
              <a:solidFill>
                <a:srgbClr val="FFFFFF"/>
              </a:solidFill>
              <a:latin typeface="Calibri"/>
              <a:ea typeface="+mn-ea"/>
              <a:cs typeface="+mn-cs"/>
            </a:rPr>
            <a:t>.</a:t>
          </a:r>
        </a:p>
        <a:p>
          <a:pPr marL="0" lvl="0" indent="0" algn="l" defTabSz="711200">
            <a:lnSpc>
              <a:spcPct val="90000"/>
            </a:lnSpc>
            <a:spcBef>
              <a:spcPct val="0"/>
            </a:spcBef>
            <a:spcAft>
              <a:spcPct val="35000"/>
            </a:spcAft>
            <a:buNone/>
          </a:pPr>
          <a:endParaRPr lang="en-US" sz="1600" kern="1200" dirty="0">
            <a:solidFill>
              <a:srgbClr val="FFFFFF"/>
            </a:solidFill>
            <a:latin typeface="Calibri"/>
            <a:ea typeface="+mn-ea"/>
            <a:cs typeface="+mn-cs"/>
          </a:endParaRPr>
        </a:p>
      </dsp:txBody>
      <dsp:txXfrm>
        <a:off x="7229475" y="1653508"/>
        <a:ext cx="3286125" cy="2610802"/>
      </dsp:txXfrm>
    </dsp:sp>
    <dsp:sp modelId="{9718E67E-2C8C-4093-AB5F-E3BEFAAEA31B}">
      <dsp:nvSpPr>
        <dsp:cNvPr id="0" name=""/>
        <dsp:cNvSpPr/>
      </dsp:nvSpPr>
      <dsp:spPr>
        <a:xfrm>
          <a:off x="8219836" y="435133"/>
          <a:ext cx="1305401" cy="1305401"/>
        </a:xfrm>
        <a:prstGeom prst="rect">
          <a:avLst/>
        </a:prstGeom>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774" tIns="12700" rIns="101774" bIns="12700" numCol="1" spcCol="1270" anchor="ctr" anchorCtr="0">
          <a:noAutofit/>
        </a:bodyPr>
        <a:lstStyle/>
        <a:p>
          <a:pPr marL="0" lvl="0" indent="0" algn="ctr" defTabSz="2133600">
            <a:lnSpc>
              <a:spcPct val="90000"/>
            </a:lnSpc>
            <a:spcBef>
              <a:spcPct val="0"/>
            </a:spcBef>
            <a:spcAft>
              <a:spcPct val="35000"/>
            </a:spcAft>
            <a:buNone/>
          </a:pPr>
          <a:endParaRPr lang="en-US" sz="4800" kern="1200" dirty="0"/>
        </a:p>
      </dsp:txBody>
      <dsp:txXfrm>
        <a:off x="8219836" y="435133"/>
        <a:ext cx="1305401" cy="1305401"/>
      </dsp:txXfrm>
    </dsp:sp>
    <dsp:sp modelId="{13CAC05E-7817-4F00-94BF-9DC0F20DF1D8}">
      <dsp:nvSpPr>
        <dsp:cNvPr id="0" name=""/>
        <dsp:cNvSpPr/>
      </dsp:nvSpPr>
      <dsp:spPr>
        <a:xfrm>
          <a:off x="7229475" y="4351266"/>
          <a:ext cx="3286125" cy="72"/>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174219-EC9E-4267-A04D-B18EE847387A}">
      <dsp:nvSpPr>
        <dsp:cNvPr id="0" name=""/>
        <dsp:cNvSpPr/>
      </dsp:nvSpPr>
      <dsp:spPr>
        <a:xfrm>
          <a:off x="0" y="1559187"/>
          <a:ext cx="6156323" cy="2866500"/>
        </a:xfrm>
        <a:prstGeom prst="rect">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77799" tIns="1353820" rIns="477799" bIns="199136" numCol="1" spcCol="1270" anchor="t" anchorCtr="0">
          <a:noAutofit/>
        </a:bodyPr>
        <a:lstStyle/>
        <a:p>
          <a:pPr marL="285750" lvl="1" indent="-285750" algn="l" defTabSz="1244600">
            <a:lnSpc>
              <a:spcPct val="90000"/>
            </a:lnSpc>
            <a:spcBef>
              <a:spcPct val="0"/>
            </a:spcBef>
            <a:spcAft>
              <a:spcPct val="15000"/>
            </a:spcAft>
            <a:buClr>
              <a:schemeClr val="accent2"/>
            </a:buClr>
            <a:buFont typeface="Wingdings" panose="05000000000000000000" pitchFamily="2" charset="2"/>
            <a:buChar char="§"/>
          </a:pPr>
          <a:r>
            <a:rPr lang="en-ZA" sz="2800" kern="1200" dirty="0">
              <a:solidFill>
                <a:schemeClr val="bg1"/>
              </a:solidFill>
            </a:rPr>
            <a:t>Setting client expectations</a:t>
          </a:r>
          <a:endParaRPr lang="en-US" sz="2800" kern="1200" dirty="0">
            <a:solidFill>
              <a:schemeClr val="bg1"/>
            </a:solidFill>
          </a:endParaRPr>
        </a:p>
        <a:p>
          <a:pPr marL="285750" lvl="1" indent="-285750" algn="l" defTabSz="1244600">
            <a:lnSpc>
              <a:spcPct val="90000"/>
            </a:lnSpc>
            <a:spcBef>
              <a:spcPct val="0"/>
            </a:spcBef>
            <a:spcAft>
              <a:spcPct val="15000"/>
            </a:spcAft>
            <a:buClr>
              <a:schemeClr val="accent2"/>
            </a:buClr>
            <a:buFont typeface="Wingdings" panose="05000000000000000000" pitchFamily="2" charset="2"/>
            <a:buChar char="§"/>
          </a:pPr>
          <a:r>
            <a:rPr lang="en-ZA" sz="2800" kern="1200" dirty="0">
              <a:solidFill>
                <a:schemeClr val="bg1"/>
              </a:solidFill>
            </a:rPr>
            <a:t>Strategic considerations</a:t>
          </a:r>
          <a:endParaRPr lang="en-US" sz="2800" kern="1200" dirty="0">
            <a:solidFill>
              <a:schemeClr val="bg1"/>
            </a:solidFill>
          </a:endParaRPr>
        </a:p>
        <a:p>
          <a:pPr marL="285750" lvl="1" indent="-285750" algn="l" defTabSz="1244600">
            <a:lnSpc>
              <a:spcPct val="90000"/>
            </a:lnSpc>
            <a:spcBef>
              <a:spcPct val="0"/>
            </a:spcBef>
            <a:spcAft>
              <a:spcPct val="15000"/>
            </a:spcAft>
            <a:buClr>
              <a:schemeClr val="accent2"/>
            </a:buClr>
            <a:buFont typeface="Wingdings" panose="05000000000000000000" pitchFamily="2" charset="2"/>
            <a:buChar char="§"/>
          </a:pPr>
          <a:r>
            <a:rPr lang="en-ZA" sz="2800" kern="1200" dirty="0">
              <a:solidFill>
                <a:schemeClr val="bg1"/>
              </a:solidFill>
            </a:rPr>
            <a:t>Timing and statute of limitations</a:t>
          </a:r>
          <a:endParaRPr lang="en-US" sz="2800" kern="1200" dirty="0">
            <a:solidFill>
              <a:schemeClr val="bg1"/>
            </a:solidFill>
          </a:endParaRPr>
        </a:p>
      </dsp:txBody>
      <dsp:txXfrm>
        <a:off x="0" y="1559187"/>
        <a:ext cx="6156323" cy="2866500"/>
      </dsp:txXfrm>
    </dsp:sp>
    <dsp:sp modelId="{8EFCDC49-2431-44A7-9E88-01190BAF5B19}">
      <dsp:nvSpPr>
        <dsp:cNvPr id="0" name=""/>
        <dsp:cNvSpPr/>
      </dsp:nvSpPr>
      <dsp:spPr>
        <a:xfrm>
          <a:off x="307816" y="1876173"/>
          <a:ext cx="5528605" cy="642414"/>
        </a:xfrm>
        <a:prstGeom prst="rect">
          <a:avLst/>
        </a:prstGeom>
        <a:solidFill>
          <a:schemeClr val="accent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2886" tIns="0" rIns="162886" bIns="0" numCol="1" spcCol="1270" anchor="ctr" anchorCtr="0">
          <a:noAutofit/>
        </a:bodyPr>
        <a:lstStyle/>
        <a:p>
          <a:pPr marL="0" lvl="0" indent="0" algn="l" defTabSz="1244600">
            <a:lnSpc>
              <a:spcPct val="90000"/>
            </a:lnSpc>
            <a:spcBef>
              <a:spcPct val="0"/>
            </a:spcBef>
            <a:spcAft>
              <a:spcPct val="35000"/>
            </a:spcAft>
            <a:buNone/>
          </a:pPr>
          <a:r>
            <a:rPr lang="en-US" sz="2800" kern="1200" dirty="0">
              <a:solidFill>
                <a:schemeClr val="tx1"/>
              </a:solidFill>
            </a:rPr>
            <a:t>What to consider before you file</a:t>
          </a:r>
        </a:p>
      </dsp:txBody>
      <dsp:txXfrm>
        <a:off x="307816" y="1876173"/>
        <a:ext cx="5528605" cy="64241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A872F9-A5B8-4211-9FCD-79722E167124}">
      <dsp:nvSpPr>
        <dsp:cNvPr id="0" name=""/>
        <dsp:cNvSpPr/>
      </dsp:nvSpPr>
      <dsp:spPr>
        <a:xfrm>
          <a:off x="0" y="0"/>
          <a:ext cx="3286125" cy="4351338"/>
        </a:xfrm>
        <a:prstGeom prst="rect">
          <a:avLst/>
        </a:prstGeom>
        <a:gradFill rotWithShape="0">
          <a:gsLst>
            <a:gs pos="1000">
              <a:schemeClr val="tx1">
                <a:lumMod val="85000"/>
                <a:lumOff val="15000"/>
              </a:schemeClr>
            </a:gs>
            <a:gs pos="100000">
              <a:schemeClr val="accent2">
                <a:lumMod val="50000"/>
              </a:schemeClr>
            </a:gs>
          </a:gsLst>
          <a:lin ang="12600000" scaled="0"/>
        </a:gra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6199" tIns="330200" rIns="256199" bIns="330200" numCol="1" spcCol="1270" anchor="t" anchorCtr="0">
          <a:noAutofit/>
        </a:bodyPr>
        <a:lstStyle/>
        <a:p>
          <a:pPr marL="0" lvl="0" indent="0" algn="l" defTabSz="889000">
            <a:lnSpc>
              <a:spcPct val="90000"/>
            </a:lnSpc>
            <a:spcBef>
              <a:spcPct val="0"/>
            </a:spcBef>
            <a:spcAft>
              <a:spcPct val="35000"/>
            </a:spcAft>
            <a:buNone/>
          </a:pPr>
          <a:r>
            <a:rPr lang="en-US" sz="2000" b="1" kern="1200" dirty="0">
              <a:solidFill>
                <a:schemeClr val="bg1"/>
              </a:solidFill>
            </a:rPr>
            <a:t>Resources and Goals</a:t>
          </a:r>
          <a:br>
            <a:rPr lang="en-US" sz="1600" kern="1200" dirty="0">
              <a:solidFill>
                <a:schemeClr val="bg1"/>
              </a:solidFill>
            </a:rPr>
          </a:br>
          <a:r>
            <a:rPr lang="en-US" sz="1800" kern="1200" dirty="0">
              <a:solidFill>
                <a:schemeClr val="bg1"/>
              </a:solidFill>
            </a:rPr>
            <a:t>Litigation should fit client needs – not all clients will benefit from a writ or rehearing. Writs demand significant advocate time and resources.</a:t>
          </a:r>
          <a:endParaRPr lang="en-US" sz="1800" kern="1200" noProof="1">
            <a:solidFill>
              <a:schemeClr val="bg1"/>
            </a:solidFill>
          </a:endParaRPr>
        </a:p>
      </dsp:txBody>
      <dsp:txXfrm>
        <a:off x="0" y="1653508"/>
        <a:ext cx="3286125" cy="2610802"/>
      </dsp:txXfrm>
    </dsp:sp>
    <dsp:sp modelId="{8157E768-0524-44F1-8F00-7DF53576D2D6}">
      <dsp:nvSpPr>
        <dsp:cNvPr id="0" name=""/>
        <dsp:cNvSpPr/>
      </dsp:nvSpPr>
      <dsp:spPr>
        <a:xfrm>
          <a:off x="990361" y="435133"/>
          <a:ext cx="1305401" cy="1305401"/>
        </a:xfrm>
        <a:prstGeom prst="rect">
          <a:avLst/>
        </a:prstGeom>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774" tIns="12700" rIns="101774" bIns="12700" numCol="1" spcCol="1270" anchor="ctr" anchorCtr="0">
          <a:noAutofit/>
        </a:bodyPr>
        <a:lstStyle/>
        <a:p>
          <a:pPr marL="0" lvl="0" indent="0" algn="ctr" defTabSz="2133600">
            <a:lnSpc>
              <a:spcPct val="90000"/>
            </a:lnSpc>
            <a:spcBef>
              <a:spcPct val="0"/>
            </a:spcBef>
            <a:spcAft>
              <a:spcPct val="35000"/>
            </a:spcAft>
            <a:buNone/>
          </a:pPr>
          <a:endParaRPr lang="en-US" sz="4800" kern="1200" dirty="0"/>
        </a:p>
      </dsp:txBody>
      <dsp:txXfrm>
        <a:off x="990361" y="435133"/>
        <a:ext cx="1305401" cy="1305401"/>
      </dsp:txXfrm>
    </dsp:sp>
    <dsp:sp modelId="{676D607A-85D2-4EAF-B264-A9D94B61A4FF}">
      <dsp:nvSpPr>
        <dsp:cNvPr id="0" name=""/>
        <dsp:cNvSpPr/>
      </dsp:nvSpPr>
      <dsp:spPr>
        <a:xfrm>
          <a:off x="0" y="4351266"/>
          <a:ext cx="3286125" cy="72"/>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95CEBE-1AD7-41D4-9CEE-5BA77CA8C01E}">
      <dsp:nvSpPr>
        <dsp:cNvPr id="0" name=""/>
        <dsp:cNvSpPr/>
      </dsp:nvSpPr>
      <dsp:spPr>
        <a:xfrm>
          <a:off x="3614737" y="0"/>
          <a:ext cx="3286125" cy="4351338"/>
        </a:xfrm>
        <a:prstGeom prst="rect">
          <a:avLst/>
        </a:prstGeom>
        <a:gradFill rotWithShape="0">
          <a:gsLst>
            <a:gs pos="1000">
              <a:srgbClr val="000000">
                <a:lumMod val="85000"/>
                <a:lumOff val="15000"/>
              </a:srgbClr>
            </a:gs>
            <a:gs pos="100000">
              <a:srgbClr val="17B2D1">
                <a:lumMod val="50000"/>
              </a:srgbClr>
            </a:gs>
          </a:gsLst>
          <a:lin ang="12600000" scaled="0"/>
        </a:gra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6199" tIns="330200" rIns="256199" bIns="330200" numCol="1" spcCol="1270" anchor="t" anchorCtr="0">
          <a:noAutofit/>
        </a:bodyPr>
        <a:lstStyle/>
        <a:p>
          <a:pPr marL="0" lvl="0" indent="0" algn="l" defTabSz="711200">
            <a:lnSpc>
              <a:spcPct val="90000"/>
            </a:lnSpc>
            <a:spcBef>
              <a:spcPct val="0"/>
            </a:spcBef>
            <a:spcAft>
              <a:spcPct val="35000"/>
            </a:spcAft>
            <a:buNone/>
          </a:pPr>
          <a:r>
            <a:rPr lang="en-US" sz="2000" b="1" kern="1200" dirty="0">
              <a:solidFill>
                <a:srgbClr val="FFFFFF"/>
              </a:solidFill>
              <a:latin typeface="Calibri"/>
              <a:ea typeface="+mn-ea"/>
              <a:cs typeface="+mn-cs"/>
            </a:rPr>
            <a:t>Setting Good Precedent </a:t>
          </a:r>
          <a:br>
            <a:rPr lang="en-US" sz="1600" kern="1200" dirty="0">
              <a:solidFill>
                <a:srgbClr val="FFFFFF"/>
              </a:solidFill>
              <a:latin typeface="Calibri"/>
              <a:ea typeface="+mn-ea"/>
              <a:cs typeface="+mn-cs"/>
            </a:rPr>
          </a:br>
          <a:r>
            <a:rPr lang="en-US" sz="1800" kern="1200" dirty="0">
              <a:solidFill>
                <a:srgbClr val="FFFFFF"/>
              </a:solidFill>
              <a:latin typeface="Calibri"/>
              <a:ea typeface="+mn-ea"/>
              <a:cs typeface="+mn-cs"/>
            </a:rPr>
            <a:t>If the case is lost, it has the potential to become precedent that could hurt future cases. (More likely in 1085 cases but still something to consider.)</a:t>
          </a:r>
          <a:endParaRPr lang="en-US" sz="1800" kern="1200" noProof="1">
            <a:solidFill>
              <a:srgbClr val="FFFFFF"/>
            </a:solidFill>
            <a:latin typeface="Calibri"/>
            <a:ea typeface="+mn-ea"/>
            <a:cs typeface="+mn-cs"/>
          </a:endParaRPr>
        </a:p>
        <a:p>
          <a:pPr marL="0" lvl="0" indent="0" algn="l" defTabSz="711200">
            <a:lnSpc>
              <a:spcPct val="90000"/>
            </a:lnSpc>
            <a:spcBef>
              <a:spcPct val="0"/>
            </a:spcBef>
            <a:spcAft>
              <a:spcPct val="35000"/>
            </a:spcAft>
            <a:buNone/>
          </a:pPr>
          <a:endParaRPr lang="en-US" sz="1600" kern="1200" dirty="0">
            <a:solidFill>
              <a:srgbClr val="FFFFFF"/>
            </a:solidFill>
            <a:latin typeface="Calibri"/>
            <a:ea typeface="+mn-ea"/>
            <a:cs typeface="+mn-cs"/>
          </a:endParaRPr>
        </a:p>
      </dsp:txBody>
      <dsp:txXfrm>
        <a:off x="3614737" y="1653508"/>
        <a:ext cx="3286125" cy="2610802"/>
      </dsp:txXfrm>
    </dsp:sp>
    <dsp:sp modelId="{AFA09309-0DCE-4477-82D3-AAF980A85A37}">
      <dsp:nvSpPr>
        <dsp:cNvPr id="0" name=""/>
        <dsp:cNvSpPr/>
      </dsp:nvSpPr>
      <dsp:spPr>
        <a:xfrm>
          <a:off x="4605099" y="435133"/>
          <a:ext cx="1305401" cy="1305401"/>
        </a:xfrm>
        <a:prstGeom prst="rect">
          <a:avLst/>
        </a:prstGeom>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774" tIns="12700" rIns="101774" bIns="12700" numCol="1" spcCol="1270" anchor="ctr" anchorCtr="0">
          <a:noAutofit/>
        </a:bodyPr>
        <a:lstStyle/>
        <a:p>
          <a:pPr marL="0" lvl="0" indent="0" algn="ctr" defTabSz="2133600">
            <a:lnSpc>
              <a:spcPct val="90000"/>
            </a:lnSpc>
            <a:spcBef>
              <a:spcPct val="0"/>
            </a:spcBef>
            <a:spcAft>
              <a:spcPct val="35000"/>
            </a:spcAft>
            <a:buNone/>
          </a:pPr>
          <a:endParaRPr lang="en-US" sz="4800" kern="1200" dirty="0"/>
        </a:p>
      </dsp:txBody>
      <dsp:txXfrm>
        <a:off x="4605099" y="435133"/>
        <a:ext cx="1305401" cy="1305401"/>
      </dsp:txXfrm>
    </dsp:sp>
    <dsp:sp modelId="{70685E0F-5EC9-4D84-80D5-F2F78DC3CFFC}">
      <dsp:nvSpPr>
        <dsp:cNvPr id="0" name=""/>
        <dsp:cNvSpPr/>
      </dsp:nvSpPr>
      <dsp:spPr>
        <a:xfrm>
          <a:off x="3614737" y="4351266"/>
          <a:ext cx="3286125" cy="72"/>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F3868F-681F-4EF9-8B83-F3B0F354A4C4}">
      <dsp:nvSpPr>
        <dsp:cNvPr id="0" name=""/>
        <dsp:cNvSpPr/>
      </dsp:nvSpPr>
      <dsp:spPr>
        <a:xfrm>
          <a:off x="7229475" y="0"/>
          <a:ext cx="3286125" cy="4351338"/>
        </a:xfrm>
        <a:prstGeom prst="rect">
          <a:avLst/>
        </a:prstGeom>
        <a:gradFill rotWithShape="0">
          <a:gsLst>
            <a:gs pos="1000">
              <a:srgbClr val="000000">
                <a:lumMod val="85000"/>
                <a:lumOff val="15000"/>
              </a:srgbClr>
            </a:gs>
            <a:gs pos="100000">
              <a:srgbClr val="17B2D1">
                <a:lumMod val="50000"/>
              </a:srgbClr>
            </a:gs>
          </a:gsLst>
          <a:lin ang="12600000" scaled="0"/>
        </a:gra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6199" tIns="330200" rIns="256199" bIns="330200" numCol="1" spcCol="1270" anchor="t" anchorCtr="0">
          <a:noAutofit/>
        </a:bodyPr>
        <a:lstStyle/>
        <a:p>
          <a:pPr marL="0" lvl="0" indent="0" algn="l" defTabSz="711200">
            <a:lnSpc>
              <a:spcPct val="90000"/>
            </a:lnSpc>
            <a:spcBef>
              <a:spcPct val="0"/>
            </a:spcBef>
            <a:spcAft>
              <a:spcPct val="35000"/>
            </a:spcAft>
            <a:buNone/>
          </a:pPr>
          <a:r>
            <a:rPr lang="en-US" sz="2000" b="1" kern="1200" dirty="0">
              <a:solidFill>
                <a:srgbClr val="FFFFFF"/>
              </a:solidFill>
              <a:latin typeface="Calibri"/>
              <a:ea typeface="+mn-ea"/>
              <a:cs typeface="+mn-cs"/>
            </a:rPr>
            <a:t>Limitations of the Record</a:t>
          </a:r>
          <a:br>
            <a:rPr lang="en-US" sz="1600" kern="1200" dirty="0">
              <a:solidFill>
                <a:srgbClr val="FFFFFF"/>
              </a:solidFill>
              <a:latin typeface="Calibri"/>
              <a:ea typeface="+mn-ea"/>
              <a:cs typeface="+mn-cs"/>
            </a:rPr>
          </a:br>
          <a:r>
            <a:rPr lang="en-US" sz="1800" kern="1200" dirty="0">
              <a:solidFill>
                <a:srgbClr val="FFFFFF"/>
              </a:solidFill>
              <a:latin typeface="Calibri"/>
              <a:ea typeface="+mn-ea"/>
              <a:cs typeface="+mn-cs"/>
            </a:rPr>
            <a:t>A 1094.5 is an appeal from a lower tribunal, so evidence missing from the administrative record can’t be presented</a:t>
          </a:r>
          <a:r>
            <a:rPr lang="en-US" sz="1800" kern="1200" noProof="1">
              <a:solidFill>
                <a:srgbClr val="FFFFFF"/>
              </a:solidFill>
              <a:latin typeface="Calibri"/>
              <a:ea typeface="+mn-ea"/>
              <a:cs typeface="+mn-cs"/>
            </a:rPr>
            <a:t>. The case stands or falls on the record.</a:t>
          </a:r>
        </a:p>
        <a:p>
          <a:pPr marL="0" lvl="0" indent="0" algn="l" defTabSz="711200">
            <a:lnSpc>
              <a:spcPct val="90000"/>
            </a:lnSpc>
            <a:spcBef>
              <a:spcPct val="0"/>
            </a:spcBef>
            <a:spcAft>
              <a:spcPct val="35000"/>
            </a:spcAft>
            <a:buNone/>
          </a:pPr>
          <a:endParaRPr lang="en-US" sz="1600" kern="1200" dirty="0">
            <a:solidFill>
              <a:srgbClr val="FFFFFF"/>
            </a:solidFill>
            <a:latin typeface="Calibri"/>
            <a:ea typeface="+mn-ea"/>
            <a:cs typeface="+mn-cs"/>
          </a:endParaRPr>
        </a:p>
      </dsp:txBody>
      <dsp:txXfrm>
        <a:off x="7229475" y="1653508"/>
        <a:ext cx="3286125" cy="2610802"/>
      </dsp:txXfrm>
    </dsp:sp>
    <dsp:sp modelId="{9718E67E-2C8C-4093-AB5F-E3BEFAAEA31B}">
      <dsp:nvSpPr>
        <dsp:cNvPr id="0" name=""/>
        <dsp:cNvSpPr/>
      </dsp:nvSpPr>
      <dsp:spPr>
        <a:xfrm>
          <a:off x="8219836" y="435133"/>
          <a:ext cx="1305401" cy="1305401"/>
        </a:xfrm>
        <a:prstGeom prst="rect">
          <a:avLst/>
        </a:prstGeom>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774" tIns="12700" rIns="101774" bIns="12700" numCol="1" spcCol="1270" anchor="ctr" anchorCtr="0">
          <a:noAutofit/>
        </a:bodyPr>
        <a:lstStyle/>
        <a:p>
          <a:pPr marL="0" lvl="0" indent="0" algn="ctr" defTabSz="2133600">
            <a:lnSpc>
              <a:spcPct val="90000"/>
            </a:lnSpc>
            <a:spcBef>
              <a:spcPct val="0"/>
            </a:spcBef>
            <a:spcAft>
              <a:spcPct val="35000"/>
            </a:spcAft>
            <a:buNone/>
          </a:pPr>
          <a:endParaRPr lang="en-US" sz="4800" kern="1200" dirty="0"/>
        </a:p>
      </dsp:txBody>
      <dsp:txXfrm>
        <a:off x="8219836" y="435133"/>
        <a:ext cx="1305401" cy="1305401"/>
      </dsp:txXfrm>
    </dsp:sp>
    <dsp:sp modelId="{13CAC05E-7817-4F00-94BF-9DC0F20DF1D8}">
      <dsp:nvSpPr>
        <dsp:cNvPr id="0" name=""/>
        <dsp:cNvSpPr/>
      </dsp:nvSpPr>
      <dsp:spPr>
        <a:xfrm>
          <a:off x="7229475" y="4351266"/>
          <a:ext cx="3286125" cy="72"/>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174219-EC9E-4267-A04D-B18EE847387A}">
      <dsp:nvSpPr>
        <dsp:cNvPr id="0" name=""/>
        <dsp:cNvSpPr/>
      </dsp:nvSpPr>
      <dsp:spPr>
        <a:xfrm>
          <a:off x="0" y="1303249"/>
          <a:ext cx="6156323" cy="3378375"/>
        </a:xfrm>
        <a:prstGeom prst="rect">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77799" tIns="1353820" rIns="477799" bIns="199136" numCol="1" spcCol="1270" anchor="t" anchorCtr="0">
          <a:noAutofit/>
        </a:bodyPr>
        <a:lstStyle/>
        <a:p>
          <a:pPr marL="285750" lvl="1" indent="-285750" algn="l" defTabSz="1244600">
            <a:lnSpc>
              <a:spcPct val="90000"/>
            </a:lnSpc>
            <a:spcBef>
              <a:spcPct val="0"/>
            </a:spcBef>
            <a:spcAft>
              <a:spcPct val="15000"/>
            </a:spcAft>
            <a:buClr>
              <a:schemeClr val="accent2"/>
            </a:buClr>
            <a:buFont typeface="Wingdings" panose="05000000000000000000" pitchFamily="2" charset="2"/>
            <a:buChar char="§"/>
          </a:pPr>
          <a:r>
            <a:rPr lang="en-ZA" sz="2800" kern="1200" dirty="0">
              <a:solidFill>
                <a:schemeClr val="bg1"/>
              </a:solidFill>
            </a:rPr>
            <a:t>Limitations of the record</a:t>
          </a:r>
          <a:endParaRPr lang="en-US" sz="2800" kern="1200" dirty="0">
            <a:solidFill>
              <a:schemeClr val="bg1"/>
            </a:solidFill>
          </a:endParaRPr>
        </a:p>
        <a:p>
          <a:pPr marL="285750" lvl="1" indent="-285750" algn="l" defTabSz="1244600">
            <a:lnSpc>
              <a:spcPct val="90000"/>
            </a:lnSpc>
            <a:spcBef>
              <a:spcPct val="0"/>
            </a:spcBef>
            <a:spcAft>
              <a:spcPct val="15000"/>
            </a:spcAft>
            <a:buClr>
              <a:schemeClr val="accent2"/>
            </a:buClr>
            <a:buFont typeface="Wingdings" panose="05000000000000000000" pitchFamily="2" charset="2"/>
            <a:buChar char="§"/>
          </a:pPr>
          <a:r>
            <a:rPr lang="en-ZA" sz="2800" kern="1200" dirty="0">
              <a:solidFill>
                <a:schemeClr val="bg1"/>
              </a:solidFill>
            </a:rPr>
            <a:t>Requesting the record</a:t>
          </a:r>
          <a:endParaRPr lang="en-US" sz="2800" kern="1200" dirty="0">
            <a:solidFill>
              <a:schemeClr val="bg1"/>
            </a:solidFill>
          </a:endParaRPr>
        </a:p>
        <a:p>
          <a:pPr marL="285750" lvl="1" indent="-285750" algn="l" defTabSz="1244600">
            <a:lnSpc>
              <a:spcPct val="90000"/>
            </a:lnSpc>
            <a:spcBef>
              <a:spcPct val="0"/>
            </a:spcBef>
            <a:spcAft>
              <a:spcPct val="15000"/>
            </a:spcAft>
            <a:buClr>
              <a:schemeClr val="accent2"/>
            </a:buClr>
            <a:buFont typeface="Wingdings" panose="05000000000000000000" pitchFamily="2" charset="2"/>
            <a:buChar char="§"/>
          </a:pPr>
          <a:r>
            <a:rPr lang="en-US" sz="2800" kern="1200" dirty="0">
              <a:solidFill>
                <a:schemeClr val="bg1"/>
              </a:solidFill>
            </a:rPr>
            <a:t>Requests for judicial notice</a:t>
          </a:r>
        </a:p>
        <a:p>
          <a:pPr marL="285750" lvl="1" indent="-285750" algn="l" defTabSz="1244600">
            <a:lnSpc>
              <a:spcPct val="90000"/>
            </a:lnSpc>
            <a:spcBef>
              <a:spcPct val="0"/>
            </a:spcBef>
            <a:spcAft>
              <a:spcPct val="15000"/>
            </a:spcAft>
            <a:buClr>
              <a:schemeClr val="accent2"/>
            </a:buClr>
            <a:buFont typeface="Wingdings" panose="05000000000000000000" pitchFamily="2" charset="2"/>
            <a:buChar char="§"/>
          </a:pPr>
          <a:r>
            <a:rPr lang="en-US" sz="2800" kern="1200" dirty="0">
              <a:solidFill>
                <a:schemeClr val="bg1"/>
              </a:solidFill>
            </a:rPr>
            <a:t>Reviewing the decision</a:t>
          </a:r>
        </a:p>
      </dsp:txBody>
      <dsp:txXfrm>
        <a:off x="0" y="1303249"/>
        <a:ext cx="6156323" cy="3378375"/>
      </dsp:txXfrm>
    </dsp:sp>
    <dsp:sp modelId="{8EFCDC49-2431-44A7-9E88-01190BAF5B19}">
      <dsp:nvSpPr>
        <dsp:cNvPr id="0" name=""/>
        <dsp:cNvSpPr/>
      </dsp:nvSpPr>
      <dsp:spPr>
        <a:xfrm>
          <a:off x="307816" y="1620235"/>
          <a:ext cx="5528605" cy="642414"/>
        </a:xfrm>
        <a:prstGeom prst="rect">
          <a:avLst/>
        </a:prstGeom>
        <a:solidFill>
          <a:schemeClr val="accent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2886" tIns="0" rIns="162886" bIns="0" numCol="1" spcCol="1270" anchor="ctr" anchorCtr="0">
          <a:noAutofit/>
        </a:bodyPr>
        <a:lstStyle/>
        <a:p>
          <a:pPr marL="0" lvl="0" indent="0" algn="l" defTabSz="1244600">
            <a:lnSpc>
              <a:spcPct val="90000"/>
            </a:lnSpc>
            <a:spcBef>
              <a:spcPct val="0"/>
            </a:spcBef>
            <a:spcAft>
              <a:spcPct val="35000"/>
            </a:spcAft>
            <a:buNone/>
          </a:pPr>
          <a:r>
            <a:rPr lang="en-US" sz="2800" kern="1200" dirty="0">
              <a:solidFill>
                <a:schemeClr val="tx1"/>
              </a:solidFill>
            </a:rPr>
            <a:t>Evidence in Administrative Appeals</a:t>
          </a:r>
        </a:p>
      </dsp:txBody>
      <dsp:txXfrm>
        <a:off x="307816" y="1620235"/>
        <a:ext cx="5528605" cy="64241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174219-EC9E-4267-A04D-B18EE847387A}">
      <dsp:nvSpPr>
        <dsp:cNvPr id="0" name=""/>
        <dsp:cNvSpPr/>
      </dsp:nvSpPr>
      <dsp:spPr>
        <a:xfrm>
          <a:off x="0" y="1303249"/>
          <a:ext cx="6156323" cy="3378375"/>
        </a:xfrm>
        <a:prstGeom prst="rect">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77799" tIns="1353820" rIns="477799" bIns="199136" numCol="1" spcCol="1270" anchor="t" anchorCtr="0">
          <a:noAutofit/>
        </a:bodyPr>
        <a:lstStyle/>
        <a:p>
          <a:pPr marL="285750" lvl="1" indent="-285750" algn="l" defTabSz="1244600">
            <a:lnSpc>
              <a:spcPct val="90000"/>
            </a:lnSpc>
            <a:spcBef>
              <a:spcPct val="0"/>
            </a:spcBef>
            <a:spcAft>
              <a:spcPct val="15000"/>
            </a:spcAft>
            <a:buClr>
              <a:schemeClr val="accent2"/>
            </a:buClr>
            <a:buFont typeface="Wingdings" panose="05000000000000000000" pitchFamily="2" charset="2"/>
            <a:buChar char="§"/>
          </a:pPr>
          <a:r>
            <a:rPr lang="en-ZA" sz="2800" kern="1200" dirty="0">
              <a:solidFill>
                <a:schemeClr val="bg1"/>
              </a:solidFill>
            </a:rPr>
            <a:t>Structure of the 1094.5 petition</a:t>
          </a:r>
          <a:endParaRPr lang="en-US" sz="2800" kern="1200" dirty="0">
            <a:solidFill>
              <a:schemeClr val="bg1"/>
            </a:solidFill>
          </a:endParaRPr>
        </a:p>
        <a:p>
          <a:pPr marL="285750" lvl="1" indent="-285750" algn="l" defTabSz="1244600">
            <a:lnSpc>
              <a:spcPct val="90000"/>
            </a:lnSpc>
            <a:spcBef>
              <a:spcPct val="0"/>
            </a:spcBef>
            <a:spcAft>
              <a:spcPct val="15000"/>
            </a:spcAft>
            <a:buClr>
              <a:schemeClr val="accent2"/>
            </a:buClr>
            <a:buFont typeface="Wingdings" panose="05000000000000000000" pitchFamily="2" charset="2"/>
            <a:buChar char="§"/>
          </a:pPr>
          <a:r>
            <a:rPr lang="en-ZA" sz="2800" kern="1200" dirty="0">
              <a:solidFill>
                <a:schemeClr val="bg1"/>
              </a:solidFill>
            </a:rPr>
            <a:t>Administrative storytelling</a:t>
          </a:r>
          <a:endParaRPr lang="en-US" sz="2800" kern="1200" dirty="0">
            <a:solidFill>
              <a:schemeClr val="bg1"/>
            </a:solidFill>
          </a:endParaRPr>
        </a:p>
        <a:p>
          <a:pPr marL="285750" lvl="1" indent="-285750" algn="l" defTabSz="1244600">
            <a:lnSpc>
              <a:spcPct val="90000"/>
            </a:lnSpc>
            <a:spcBef>
              <a:spcPct val="0"/>
            </a:spcBef>
            <a:spcAft>
              <a:spcPct val="15000"/>
            </a:spcAft>
            <a:buClr>
              <a:schemeClr val="accent2"/>
            </a:buClr>
            <a:buFont typeface="Wingdings" panose="05000000000000000000" pitchFamily="2" charset="2"/>
            <a:buChar char="§"/>
          </a:pPr>
          <a:r>
            <a:rPr lang="en-US" sz="2800" kern="1200" dirty="0">
              <a:solidFill>
                <a:schemeClr val="bg1"/>
              </a:solidFill>
            </a:rPr>
            <a:t>Legal theories</a:t>
          </a:r>
        </a:p>
        <a:p>
          <a:pPr marL="285750" lvl="1" indent="-285750" algn="l" defTabSz="1244600">
            <a:lnSpc>
              <a:spcPct val="90000"/>
            </a:lnSpc>
            <a:spcBef>
              <a:spcPct val="0"/>
            </a:spcBef>
            <a:spcAft>
              <a:spcPct val="15000"/>
            </a:spcAft>
            <a:buClr>
              <a:schemeClr val="accent2"/>
            </a:buClr>
            <a:buFont typeface="Wingdings" panose="05000000000000000000" pitchFamily="2" charset="2"/>
            <a:buChar char="§"/>
          </a:pPr>
          <a:r>
            <a:rPr lang="en-ZA" sz="2800" kern="1200" dirty="0">
              <a:solidFill>
                <a:schemeClr val="bg1"/>
              </a:solidFill>
            </a:rPr>
            <a:t>Standard of review</a:t>
          </a:r>
          <a:endParaRPr lang="en-US" sz="2800" kern="1200" dirty="0">
            <a:solidFill>
              <a:schemeClr val="bg1"/>
            </a:solidFill>
          </a:endParaRPr>
        </a:p>
      </dsp:txBody>
      <dsp:txXfrm>
        <a:off x="0" y="1303249"/>
        <a:ext cx="6156323" cy="3378375"/>
      </dsp:txXfrm>
    </dsp:sp>
    <dsp:sp modelId="{8EFCDC49-2431-44A7-9E88-01190BAF5B19}">
      <dsp:nvSpPr>
        <dsp:cNvPr id="0" name=""/>
        <dsp:cNvSpPr/>
      </dsp:nvSpPr>
      <dsp:spPr>
        <a:xfrm>
          <a:off x="307816" y="1620235"/>
          <a:ext cx="5528605" cy="642414"/>
        </a:xfrm>
        <a:prstGeom prst="rect">
          <a:avLst/>
        </a:prstGeom>
        <a:solidFill>
          <a:schemeClr val="accent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2886" tIns="0" rIns="162886" bIns="0" numCol="1" spcCol="1270" anchor="ctr" anchorCtr="0">
          <a:noAutofit/>
        </a:bodyPr>
        <a:lstStyle/>
        <a:p>
          <a:pPr marL="0" lvl="0" indent="0" algn="l" defTabSz="1244600">
            <a:lnSpc>
              <a:spcPct val="90000"/>
            </a:lnSpc>
            <a:spcBef>
              <a:spcPct val="0"/>
            </a:spcBef>
            <a:spcAft>
              <a:spcPct val="35000"/>
            </a:spcAft>
            <a:buNone/>
          </a:pPr>
          <a:r>
            <a:rPr lang="en-US" sz="2800" kern="1200" dirty="0">
              <a:solidFill>
                <a:schemeClr val="tx1"/>
              </a:solidFill>
            </a:rPr>
            <a:t>Drafting the Petition</a:t>
          </a:r>
        </a:p>
      </dsp:txBody>
      <dsp:txXfrm>
        <a:off x="307816" y="1620235"/>
        <a:ext cx="5528605" cy="64241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16/7/layout/LinProcess3">
  <dgm:title val="Basic Linear Process"/>
  <dgm:desc val=""/>
  <dgm:catLst>
    <dgm:cat type="list" pri="500"/>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6/7/layout/LinProcess3">
  <dgm:title val="Basic Linear Process"/>
  <dgm:desc val=""/>
  <dgm:catLst>
    <dgm:cat type="list" pri="500"/>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BC10188-DC2C-458D-AB41-143A0BE9A31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C9634E15-7196-43FC-B912-C4D8B4A2CE7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8416927-5E9C-4E77-85FE-EE4C81C1DE39}" type="datetimeFigureOut">
              <a:rPr lang="en-US" smtClean="0"/>
              <a:t>11/9/22</a:t>
            </a:fld>
            <a:endParaRPr lang="en-US" dirty="0"/>
          </a:p>
        </p:txBody>
      </p:sp>
      <p:sp>
        <p:nvSpPr>
          <p:cNvPr id="4" name="Footer Placeholder 3">
            <a:extLst>
              <a:ext uri="{FF2B5EF4-FFF2-40B4-BE49-F238E27FC236}">
                <a16:creationId xmlns:a16="http://schemas.microsoft.com/office/drawing/2014/main" id="{89EA2570-D5B6-41CB-96C2-FFC9944668E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5C31B37-7A69-4C30-9B63-29F8242FC24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389B6C8-888A-401B-9F9B-D41D36B6C3E9}" type="slidenum">
              <a:rPr lang="en-US" smtClean="0"/>
              <a:t>‹#›</a:t>
            </a:fld>
            <a:endParaRPr lang="en-US" dirty="0"/>
          </a:p>
        </p:txBody>
      </p:sp>
    </p:spTree>
    <p:extLst>
      <p:ext uri="{BB962C8B-B14F-4D97-AF65-F5344CB8AC3E}">
        <p14:creationId xmlns:p14="http://schemas.microsoft.com/office/powerpoint/2010/main" val="24131000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798B7E-6604-4F74-86DB-B30627D56244}" type="datetimeFigureOut">
              <a:rPr lang="en-US" smtClean="0"/>
              <a:t>11/9/22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F28A1F-3E69-47E5-AE93-E7F2155A242D}" type="slidenum">
              <a:rPr lang="en-US" smtClean="0"/>
              <a:t>‹#›</a:t>
            </a:fld>
            <a:endParaRPr lang="en-US" dirty="0"/>
          </a:p>
        </p:txBody>
      </p:sp>
    </p:spTree>
    <p:extLst>
      <p:ext uri="{BB962C8B-B14F-4D97-AF65-F5344CB8AC3E}">
        <p14:creationId xmlns:p14="http://schemas.microsoft.com/office/powerpoint/2010/main" val="2075933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98B13-3B32-4354-B2B5-3165F2F6E65F}"/>
              </a:ext>
            </a:extLst>
          </p:cNvPr>
          <p:cNvSpPr>
            <a:spLocks noGrp="1"/>
          </p:cNvSpPr>
          <p:nvPr>
            <p:ph type="title"/>
          </p:nvPr>
        </p:nvSpPr>
        <p:spPr>
          <a:xfrm>
            <a:off x="7873611" y="1676409"/>
            <a:ext cx="3923999" cy="2436592"/>
          </a:xfrm>
        </p:spPr>
        <p:txBody>
          <a:bodyPr lIns="0" tIns="0" rIns="0" bIns="0" anchor="b">
            <a:noAutofit/>
          </a:bodyPr>
          <a:lstStyle>
            <a:lvl1pPr>
              <a:lnSpc>
                <a:spcPct val="70000"/>
              </a:lnSpc>
              <a:defRPr sz="7200" spc="-300"/>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16BB88CF-DF4F-4857-8602-72BCF5DDCDA1}"/>
              </a:ext>
            </a:extLst>
          </p:cNvPr>
          <p:cNvSpPr>
            <a:spLocks noGrp="1"/>
          </p:cNvSpPr>
          <p:nvPr>
            <p:ph type="body" sz="half" idx="2" hasCustomPrompt="1"/>
          </p:nvPr>
        </p:nvSpPr>
        <p:spPr>
          <a:xfrm>
            <a:off x="7873612" y="4611901"/>
            <a:ext cx="3924000" cy="684000"/>
          </a:xfrm>
        </p:spPr>
        <p:txBody>
          <a:bodyPr lIns="0" tIns="0" rIns="0" bIns="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cxnSp>
        <p:nvCxnSpPr>
          <p:cNvPr id="12" name="Straight Connector 11">
            <a:extLst>
              <a:ext uri="{FF2B5EF4-FFF2-40B4-BE49-F238E27FC236}">
                <a16:creationId xmlns:a16="http://schemas.microsoft.com/office/drawing/2014/main" id="{A7EEBB7C-1679-4665-8688-1FA973E73DC1}"/>
              </a:ext>
            </a:extLst>
          </p:cNvPr>
          <p:cNvCxnSpPr/>
          <p:nvPr userDrawn="1"/>
        </p:nvCxnSpPr>
        <p:spPr>
          <a:xfrm>
            <a:off x="7874732" y="4373775"/>
            <a:ext cx="3924000" cy="0"/>
          </a:xfrm>
          <a:prstGeom prst="line">
            <a:avLst/>
          </a:prstGeom>
          <a:ln w="63500">
            <a:gradFill>
              <a:gsLst>
                <a:gs pos="0">
                  <a:schemeClr val="accent2"/>
                </a:gs>
                <a:gs pos="100000">
                  <a:schemeClr val="accent2">
                    <a:lumMod val="50000"/>
                  </a:schemeClr>
                </a:gs>
              </a:gsLst>
              <a:lin ang="0" scaled="0"/>
            </a:gradFill>
            <a:round/>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F1E3214F-3A93-4A1C-920D-D86BE35A58FB}"/>
              </a:ext>
            </a:extLst>
          </p:cNvPr>
          <p:cNvSpPr/>
          <p:nvPr userDrawn="1"/>
        </p:nvSpPr>
        <p:spPr>
          <a:xfrm>
            <a:off x="0" y="1"/>
            <a:ext cx="7512000" cy="672147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213E97E5-C83B-444A-8C07-35D699E7C342}"/>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2226532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AB651-5612-4E6A-9B35-A555D082EC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81389A2-D77B-40CA-AD1E-0178AEFAD15A}"/>
              </a:ext>
            </a:extLst>
          </p:cNvPr>
          <p:cNvSpPr>
            <a:spLocks noGrp="1"/>
          </p:cNvSpPr>
          <p:nvPr>
            <p:ph sz="half" idx="1"/>
          </p:nvPr>
        </p:nvSpPr>
        <p:spPr>
          <a:xfrm>
            <a:off x="838200" y="1825625"/>
            <a:ext cx="5181600"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1DCA993-CBEA-48C5-BD35-50ABDFF64065}"/>
              </a:ext>
            </a:extLst>
          </p:cNvPr>
          <p:cNvSpPr>
            <a:spLocks noGrp="1"/>
          </p:cNvSpPr>
          <p:nvPr>
            <p:ph sz="half" idx="2"/>
          </p:nvPr>
        </p:nvSpPr>
        <p:spPr>
          <a:xfrm>
            <a:off x="6172200" y="1825625"/>
            <a:ext cx="5181600"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4">
            <a:extLst>
              <a:ext uri="{FF2B5EF4-FFF2-40B4-BE49-F238E27FC236}">
                <a16:creationId xmlns:a16="http://schemas.microsoft.com/office/drawing/2014/main" id="{B88ED8E0-95EC-469F-9B7E-562FBDFDE6CC}"/>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646344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76F88-2A37-410D-A685-E455AF3D07B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C764B46-B015-44F7-8DC0-AFB8D275E4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D3C8232-2077-497A-9142-B787E2B03A73}"/>
              </a:ext>
            </a:extLst>
          </p:cNvPr>
          <p:cNvSpPr>
            <a:spLocks noGrp="1"/>
          </p:cNvSpPr>
          <p:nvPr>
            <p:ph sz="half" idx="2"/>
          </p:nvPr>
        </p:nvSpPr>
        <p:spPr>
          <a:xfrm>
            <a:off x="839788" y="2505075"/>
            <a:ext cx="5157787" cy="368458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AAF6077C-D913-4FD0-B6E0-6D70BEFD40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3905DBB-3AA9-4435-AC97-732293FDE7EF}"/>
              </a:ext>
            </a:extLst>
          </p:cNvPr>
          <p:cNvSpPr>
            <a:spLocks noGrp="1"/>
          </p:cNvSpPr>
          <p:nvPr>
            <p:ph sz="quarter" idx="4"/>
          </p:nvPr>
        </p:nvSpPr>
        <p:spPr>
          <a:xfrm>
            <a:off x="6172200" y="2505075"/>
            <a:ext cx="5183188" cy="368458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1954C901-FCAF-4DFB-A621-6A969641CA73}"/>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22921455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F2623-2255-4BBA-9577-B3A3FD2AE8E8}"/>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5259F0F0-5E7C-4FC9-8E90-6ADCD7A714B6}"/>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1055322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A9D3FFB-BE14-4D90-A515-10EDD1BEE6F1}"/>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6276739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51E51-BE82-4B1B-9CB6-89C26464DB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4CCBF8C-3CF7-47E6-9AB0-15584178B4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D07DA3C-0298-45CF-AFC3-41031C0763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Slide Number Placeholder 4">
            <a:extLst>
              <a:ext uri="{FF2B5EF4-FFF2-40B4-BE49-F238E27FC236}">
                <a16:creationId xmlns:a16="http://schemas.microsoft.com/office/drawing/2014/main" id="{F7C4FF87-D01E-416B-9EF8-E107C4EDDC42}"/>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98533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98B13-3B32-4354-B2B5-3165F2F6E65F}"/>
              </a:ext>
            </a:extLst>
          </p:cNvPr>
          <p:cNvSpPr>
            <a:spLocks noGrp="1"/>
          </p:cNvSpPr>
          <p:nvPr>
            <p:ph type="title"/>
          </p:nvPr>
        </p:nvSpPr>
        <p:spPr>
          <a:xfrm>
            <a:off x="7873611" y="1676409"/>
            <a:ext cx="3923999" cy="2436592"/>
          </a:xfrm>
        </p:spPr>
        <p:txBody>
          <a:bodyPr lIns="0" tIns="0" rIns="0" bIns="0" anchor="b">
            <a:noAutofit/>
          </a:bodyPr>
          <a:lstStyle>
            <a:lvl1pPr>
              <a:lnSpc>
                <a:spcPct val="70000"/>
              </a:lnSpc>
              <a:defRPr sz="7200" spc="-300"/>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16BB88CF-DF4F-4857-8602-72BCF5DDCDA1}"/>
              </a:ext>
            </a:extLst>
          </p:cNvPr>
          <p:cNvSpPr>
            <a:spLocks noGrp="1"/>
          </p:cNvSpPr>
          <p:nvPr>
            <p:ph type="body" sz="half" idx="2" hasCustomPrompt="1"/>
          </p:nvPr>
        </p:nvSpPr>
        <p:spPr>
          <a:xfrm>
            <a:off x="7873612" y="4611901"/>
            <a:ext cx="3924000" cy="684000"/>
          </a:xfrm>
        </p:spPr>
        <p:txBody>
          <a:bodyPr lIns="0" tIns="0" rIns="0" bIns="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cxnSp>
        <p:nvCxnSpPr>
          <p:cNvPr id="12" name="Straight Connector 11">
            <a:extLst>
              <a:ext uri="{FF2B5EF4-FFF2-40B4-BE49-F238E27FC236}">
                <a16:creationId xmlns:a16="http://schemas.microsoft.com/office/drawing/2014/main" id="{A7EEBB7C-1679-4665-8688-1FA973E73DC1}"/>
              </a:ext>
            </a:extLst>
          </p:cNvPr>
          <p:cNvCxnSpPr/>
          <p:nvPr userDrawn="1"/>
        </p:nvCxnSpPr>
        <p:spPr>
          <a:xfrm>
            <a:off x="7874732" y="4373775"/>
            <a:ext cx="3924000" cy="0"/>
          </a:xfrm>
          <a:prstGeom prst="line">
            <a:avLst/>
          </a:prstGeom>
          <a:ln w="63500">
            <a:gradFill>
              <a:gsLst>
                <a:gs pos="0">
                  <a:schemeClr val="accent2"/>
                </a:gs>
                <a:gs pos="100000">
                  <a:schemeClr val="accent2">
                    <a:lumMod val="50000"/>
                  </a:schemeClr>
                </a:gs>
              </a:gsLst>
              <a:lin ang="0" scaled="0"/>
            </a:gradFill>
            <a:round/>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F1E3214F-3A93-4A1C-920D-D86BE35A58FB}"/>
              </a:ext>
            </a:extLst>
          </p:cNvPr>
          <p:cNvSpPr/>
          <p:nvPr userDrawn="1"/>
        </p:nvSpPr>
        <p:spPr>
          <a:xfrm>
            <a:off x="0" y="1"/>
            <a:ext cx="7512000" cy="672147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213E97E5-C83B-444A-8C07-35D699E7C342}"/>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
        <p:nvSpPr>
          <p:cNvPr id="8" name="Picture Placeholder 2">
            <a:extLst>
              <a:ext uri="{FF2B5EF4-FFF2-40B4-BE49-F238E27FC236}">
                <a16:creationId xmlns:a16="http://schemas.microsoft.com/office/drawing/2014/main" id="{2641ECAC-0557-4843-8433-067E4414E2F5}"/>
              </a:ext>
            </a:extLst>
          </p:cNvPr>
          <p:cNvSpPr>
            <a:spLocks noGrp="1"/>
          </p:cNvSpPr>
          <p:nvPr>
            <p:ph type="pic" idx="1" hasCustomPrompt="1"/>
          </p:nvPr>
        </p:nvSpPr>
        <p:spPr>
          <a:xfrm>
            <a:off x="-1" y="0"/>
            <a:ext cx="7512001" cy="6727855"/>
          </a:xfrm>
          <a:solidFill>
            <a:schemeClr val="tx1">
              <a:lumMod val="85000"/>
              <a:lumOff val="15000"/>
            </a:schemeClr>
          </a:solidFill>
        </p:spPr>
        <p:txBody>
          <a:bodyPr anchor="ctr">
            <a:normAutofit/>
          </a:bodyPr>
          <a:lstStyle>
            <a:lvl1pPr marL="0" indent="0" algn="ctr">
              <a:buNone/>
              <a:defRPr sz="1400" i="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Insert Your Picture Here</a:t>
            </a:r>
          </a:p>
        </p:txBody>
      </p:sp>
    </p:spTree>
    <p:extLst>
      <p:ext uri="{BB962C8B-B14F-4D97-AF65-F5344CB8AC3E}">
        <p14:creationId xmlns:p14="http://schemas.microsoft.com/office/powerpoint/2010/main" val="3394383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1AD08-4E28-4191-9B62-EAD61608E5CF}"/>
              </a:ext>
            </a:extLst>
          </p:cNvPr>
          <p:cNvSpPr>
            <a:spLocks noGrp="1"/>
          </p:cNvSpPr>
          <p:nvPr>
            <p:ph type="title"/>
          </p:nvPr>
        </p:nvSpPr>
        <p:spPr>
          <a:xfrm>
            <a:off x="838200" y="611076"/>
            <a:ext cx="6273800" cy="833663"/>
          </a:xfrm>
          <a:solidFill>
            <a:schemeClr val="accent2">
              <a:lumMod val="50000"/>
            </a:schemeClr>
          </a:solidFill>
        </p:spPr>
        <p:txBody>
          <a:bodyPr tIns="108000" bIns="108000">
            <a:spAutoFit/>
          </a:bodyPr>
          <a:lstStyle>
            <a:lvl1pPr>
              <a:lnSpc>
                <a:spcPct val="100000"/>
              </a:lnSpc>
              <a:defRPr sz="4000"/>
            </a:lvl1pPr>
          </a:lstStyle>
          <a:p>
            <a:r>
              <a:rPr lang="en-US"/>
              <a:t>Click to edit Master title style</a:t>
            </a:r>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838200" y="1825625"/>
            <a:ext cx="6273800"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a:extLst>
              <a:ext uri="{FF2B5EF4-FFF2-40B4-BE49-F238E27FC236}">
                <a16:creationId xmlns:a16="http://schemas.microsoft.com/office/drawing/2014/main" id="{0660D61A-B9FD-4DFF-AC42-4069DAFE238C}"/>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83923665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Wide">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1AD08-4E28-4191-9B62-EAD61608E5CF}"/>
              </a:ext>
            </a:extLst>
          </p:cNvPr>
          <p:cNvSpPr>
            <a:spLocks noGrp="1"/>
          </p:cNvSpPr>
          <p:nvPr>
            <p:ph type="title"/>
          </p:nvPr>
        </p:nvSpPr>
        <p:spPr>
          <a:xfrm>
            <a:off x="838200" y="611077"/>
            <a:ext cx="6273800" cy="833663"/>
          </a:xfrm>
          <a:solidFill>
            <a:schemeClr val="accent2">
              <a:lumMod val="50000"/>
            </a:schemeClr>
          </a:solidFill>
        </p:spPr>
        <p:txBody>
          <a:bodyPr vert="horz" lIns="91440" tIns="108000" rIns="91440" bIns="108000" rtlCol="0" anchor="ctr">
            <a:spAutoFit/>
          </a:bodyPr>
          <a:lstStyle>
            <a:lvl1pPr>
              <a:defRPr lang="en-US" sz="4000"/>
            </a:lvl1pPr>
          </a:lstStyle>
          <a:p>
            <a:pPr lvl="0">
              <a:lnSpc>
                <a:spcPct val="100000"/>
              </a:lnSpc>
            </a:pPr>
            <a:r>
              <a:rPr lang="en-US"/>
              <a:t>Click to edit Master title style</a:t>
            </a:r>
            <a:endParaRPr lang="en-US" dirty="0"/>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838200" y="1825625"/>
            <a:ext cx="10515600"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a:extLst>
              <a:ext uri="{FF2B5EF4-FFF2-40B4-BE49-F238E27FC236}">
                <a16:creationId xmlns:a16="http://schemas.microsoft.com/office/drawing/2014/main" id="{0660D61A-B9FD-4DFF-AC42-4069DAFE238C}"/>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1594571051"/>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Right">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6D3C5ED2-B01D-4104-B193-BC78D76A4646}"/>
              </a:ext>
            </a:extLst>
          </p:cNvPr>
          <p:cNvSpPr>
            <a:spLocks noGrp="1"/>
          </p:cNvSpPr>
          <p:nvPr>
            <p:ph type="pic" idx="11" hasCustomPrompt="1"/>
          </p:nvPr>
        </p:nvSpPr>
        <p:spPr>
          <a:xfrm>
            <a:off x="0" y="0"/>
            <a:ext cx="6305550" cy="6721475"/>
          </a:xfrm>
          <a:noFill/>
        </p:spPr>
        <p:txBody>
          <a:bodyPr anchor="ctr">
            <a:normAutofit/>
          </a:bodyPr>
          <a:lstStyle>
            <a:lvl1pPr marL="0" indent="0" algn="ctr">
              <a:buNone/>
              <a:defRPr sz="1400" i="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Insert Your Picture Here</a:t>
            </a:r>
          </a:p>
        </p:txBody>
      </p:sp>
      <p:sp>
        <p:nvSpPr>
          <p:cNvPr id="2" name="Title 1">
            <a:extLst>
              <a:ext uri="{FF2B5EF4-FFF2-40B4-BE49-F238E27FC236}">
                <a16:creationId xmlns:a16="http://schemas.microsoft.com/office/drawing/2014/main" id="{FE91AD08-4E28-4191-9B62-EAD61608E5CF}"/>
              </a:ext>
            </a:extLst>
          </p:cNvPr>
          <p:cNvSpPr>
            <a:spLocks noGrp="1"/>
          </p:cNvSpPr>
          <p:nvPr>
            <p:ph type="title" hasCustomPrompt="1"/>
          </p:nvPr>
        </p:nvSpPr>
        <p:spPr>
          <a:xfrm>
            <a:off x="6657974" y="611077"/>
            <a:ext cx="4695825" cy="833663"/>
          </a:xfrm>
          <a:solidFill>
            <a:schemeClr val="accent2">
              <a:lumMod val="50000"/>
            </a:schemeClr>
          </a:solidFill>
        </p:spPr>
        <p:txBody>
          <a:bodyPr wrap="square" tIns="108000" bIns="108000">
            <a:spAutoFit/>
          </a:bodyPr>
          <a:lstStyle>
            <a:lvl1pPr>
              <a:lnSpc>
                <a:spcPct val="100000"/>
              </a:lnSpc>
              <a:defRPr sz="4000"/>
            </a:lvl1pPr>
          </a:lstStyle>
          <a:p>
            <a:r>
              <a:rPr lang="en-US" dirty="0"/>
              <a:t>Edit Master title style</a:t>
            </a:r>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6657974" y="1825625"/>
            <a:ext cx="4695826"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a:extLst>
              <a:ext uri="{FF2B5EF4-FFF2-40B4-BE49-F238E27FC236}">
                <a16:creationId xmlns:a16="http://schemas.microsoft.com/office/drawing/2014/main" id="{0660D61A-B9FD-4DFF-AC42-4069DAFE238C}"/>
              </a:ext>
            </a:extLst>
          </p:cNvPr>
          <p:cNvSpPr>
            <a:spLocks noGrp="1"/>
          </p:cNvSpPr>
          <p:nvPr>
            <p:ph type="sldNum" sz="quarter" idx="10"/>
          </p:nvPr>
        </p:nvSpPr>
        <p:spPr>
          <a:xfrm>
            <a:off x="11353800" y="6361475"/>
            <a:ext cx="838200" cy="360000"/>
          </a:xfrm>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1797904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 Horizontal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1AD08-4E28-4191-9B62-EAD61608E5CF}"/>
              </a:ext>
            </a:extLst>
          </p:cNvPr>
          <p:cNvSpPr>
            <a:spLocks noGrp="1"/>
          </p:cNvSpPr>
          <p:nvPr>
            <p:ph type="title"/>
          </p:nvPr>
        </p:nvSpPr>
        <p:spPr>
          <a:xfrm>
            <a:off x="0" y="1"/>
            <a:ext cx="4305300" cy="6721472"/>
          </a:xfrm>
          <a:gradFill>
            <a:gsLst>
              <a:gs pos="1000">
                <a:schemeClr val="tx1">
                  <a:lumMod val="85000"/>
                  <a:lumOff val="15000"/>
                </a:schemeClr>
              </a:gs>
              <a:gs pos="100000">
                <a:schemeClr val="accent2">
                  <a:lumMod val="50000"/>
                </a:schemeClr>
              </a:gs>
            </a:gsLst>
            <a:lin ang="12600000" scaled="0"/>
          </a:gradFill>
        </p:spPr>
        <p:txBody>
          <a:bodyPr vert="horz" lIns="396000" tIns="0" rIns="396000" bIns="0" rtlCol="0" anchor="ctr">
            <a:noAutofit/>
          </a:bodyPr>
          <a:lstStyle>
            <a:lvl1pPr algn="r">
              <a:lnSpc>
                <a:spcPct val="70000"/>
              </a:lnSpc>
              <a:defRPr lang="en-US" sz="5200" b="0" spc="-150" dirty="0"/>
            </a:lvl1pPr>
          </a:lstStyle>
          <a:p>
            <a:pPr lvl="0" algn="r"/>
            <a:r>
              <a:rPr lang="en-US"/>
              <a:t>Click to edit Master title style</a:t>
            </a:r>
            <a:endParaRPr lang="en-US" dirty="0"/>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4705350" y="365124"/>
            <a:ext cx="6648448" cy="5984875"/>
          </a:xfrm>
        </p:spPr>
        <p:txBody>
          <a:bodyPr lIns="108000" tIns="108000" rIns="108000" bIns="108000" anchor="ct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Slide Number Placeholder 13">
            <a:extLst>
              <a:ext uri="{FF2B5EF4-FFF2-40B4-BE49-F238E27FC236}">
                <a16:creationId xmlns:a16="http://schemas.microsoft.com/office/drawing/2014/main" id="{7746CAFB-2B99-470B-B55B-9BF378E3A04B}"/>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1160496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 Horizontal 2">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65237DA4-112F-40B2-8C8C-EB23506D9C45}"/>
              </a:ext>
            </a:extLst>
          </p:cNvPr>
          <p:cNvSpPr>
            <a:spLocks noGrp="1"/>
          </p:cNvSpPr>
          <p:nvPr>
            <p:ph type="title"/>
          </p:nvPr>
        </p:nvSpPr>
        <p:spPr>
          <a:xfrm>
            <a:off x="7512000" y="0"/>
            <a:ext cx="4680000" cy="6721473"/>
          </a:xfrm>
          <a:gradFill>
            <a:gsLst>
              <a:gs pos="1000">
                <a:schemeClr val="tx1">
                  <a:lumMod val="85000"/>
                  <a:lumOff val="15000"/>
                </a:schemeClr>
              </a:gs>
              <a:gs pos="100000">
                <a:schemeClr val="accent2">
                  <a:lumMod val="50000"/>
                </a:schemeClr>
              </a:gs>
            </a:gsLst>
            <a:lin ang="12600000" scaled="0"/>
          </a:gradFill>
        </p:spPr>
        <p:txBody>
          <a:bodyPr lIns="396000" rIns="396000">
            <a:normAutofit/>
          </a:bodyPr>
          <a:lstStyle>
            <a:lvl1pPr>
              <a:lnSpc>
                <a:spcPct val="70000"/>
              </a:lnSpc>
              <a:defRPr sz="5200" spc="-15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838200" y="365124"/>
            <a:ext cx="6156323" cy="5984875"/>
          </a:xfrm>
        </p:spPr>
        <p:txBody>
          <a:bodyPr lIns="108000" tIns="108000" rIns="108000" bIns="108000"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lide Number Placeholder 13">
            <a:extLst>
              <a:ext uri="{FF2B5EF4-FFF2-40B4-BE49-F238E27FC236}">
                <a16:creationId xmlns:a16="http://schemas.microsoft.com/office/drawing/2014/main" id="{7746CAFB-2B99-470B-B55B-9BF378E3A04B}"/>
              </a:ext>
            </a:extLst>
          </p:cNvPr>
          <p:cNvSpPr>
            <a:spLocks noGrp="1"/>
          </p:cNvSpPr>
          <p:nvPr>
            <p:ph type="sldNum" sz="quarter" idx="10"/>
          </p:nvPr>
        </p:nvSpPr>
        <p:spPr>
          <a:solidFill>
            <a:schemeClr val="bg1">
              <a:lumMod val="85000"/>
            </a:schemeClr>
          </a:solidFill>
        </p:spPr>
        <p:txBody>
          <a:bodyPr/>
          <a:lstStyle>
            <a:lvl1pPr>
              <a:defRPr>
                <a:solidFill>
                  <a:schemeClr val="tx1">
                    <a:lumMod val="85000"/>
                    <a:lumOff val="15000"/>
                  </a:schemeClr>
                </a:solidFill>
              </a:defRPr>
            </a:lvl1p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64498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 Horizontal 3">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660D61A-B9FD-4DFF-AC42-4069DAFE238C}"/>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
        <p:nvSpPr>
          <p:cNvPr id="5" name="Content Placeholder 2">
            <a:extLst>
              <a:ext uri="{FF2B5EF4-FFF2-40B4-BE49-F238E27FC236}">
                <a16:creationId xmlns:a16="http://schemas.microsoft.com/office/drawing/2014/main" id="{D68E6EF2-4B2F-4D0D-9505-CE92872972F7}"/>
              </a:ext>
            </a:extLst>
          </p:cNvPr>
          <p:cNvSpPr>
            <a:spLocks noGrp="1"/>
          </p:cNvSpPr>
          <p:nvPr>
            <p:ph idx="1"/>
          </p:nvPr>
        </p:nvSpPr>
        <p:spPr>
          <a:xfrm>
            <a:off x="4705350" y="611076"/>
            <a:ext cx="6648448" cy="5738923"/>
          </a:xfrm>
        </p:spPr>
        <p:txBody>
          <a:bodyPr lIns="108000" tIns="108000" rIns="108000" bIns="108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D91A21B9-BA54-413B-940E-027C32E4D429}"/>
              </a:ext>
            </a:extLst>
          </p:cNvPr>
          <p:cNvSpPr>
            <a:spLocks noGrp="1"/>
          </p:cNvSpPr>
          <p:nvPr>
            <p:ph type="title"/>
          </p:nvPr>
        </p:nvSpPr>
        <p:spPr>
          <a:xfrm>
            <a:off x="838200" y="611076"/>
            <a:ext cx="3440502" cy="2064769"/>
          </a:xfrm>
          <a:solidFill>
            <a:schemeClr val="accent2">
              <a:lumMod val="50000"/>
            </a:schemeClr>
          </a:solidFill>
        </p:spPr>
        <p:txBody>
          <a:bodyPr wrap="square" tIns="108000" bIns="108000" anchor="t">
            <a:spAutoFit/>
          </a:bodyPr>
          <a:lstStyle>
            <a:lvl1pPr>
              <a:lnSpc>
                <a:spcPct val="100000"/>
              </a:lnSpc>
              <a:defRPr sz="4000"/>
            </a:lvl1pPr>
          </a:lstStyle>
          <a:p>
            <a:r>
              <a:rPr lang="en-US"/>
              <a:t>Click to edit Master title style</a:t>
            </a:r>
            <a:endParaRPr lang="en-US" dirty="0"/>
          </a:p>
        </p:txBody>
      </p:sp>
    </p:spTree>
    <p:extLst>
      <p:ext uri="{BB962C8B-B14F-4D97-AF65-F5344CB8AC3E}">
        <p14:creationId xmlns:p14="http://schemas.microsoft.com/office/powerpoint/2010/main" val="36100512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2BDA7-8BE9-42D5-ACF1-0F51423A206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1CEF73F-3CCA-4312-8E9C-2B4629DA1F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Slide Number Placeholder 3">
            <a:extLst>
              <a:ext uri="{FF2B5EF4-FFF2-40B4-BE49-F238E27FC236}">
                <a16:creationId xmlns:a16="http://schemas.microsoft.com/office/drawing/2014/main" id="{293BF716-502C-4821-A3A0-19C2C508EED1}"/>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26659831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48E4AFE-E166-4B84-B0C8-9205038D8033}"/>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flipV="1">
            <a:off x="0" y="0"/>
            <a:ext cx="12192000" cy="6858000"/>
          </a:xfrm>
          <a:prstGeom prst="rect">
            <a:avLst/>
          </a:prstGeom>
        </p:spPr>
      </p:pic>
      <p:sp>
        <p:nvSpPr>
          <p:cNvPr id="2" name="Title Placeholder 1">
            <a:extLst>
              <a:ext uri="{FF2B5EF4-FFF2-40B4-BE49-F238E27FC236}">
                <a16:creationId xmlns:a16="http://schemas.microsoft.com/office/drawing/2014/main" id="{6C617517-B672-49BA-AC6E-AB66D0639A5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EC92C27-7843-4B22-9200-B7304E6AE4CD}"/>
              </a:ext>
            </a:extLst>
          </p:cNvPr>
          <p:cNvSpPr>
            <a:spLocks noGrp="1"/>
          </p:cNvSpPr>
          <p:nvPr>
            <p:ph type="body" idx="1"/>
          </p:nvPr>
        </p:nvSpPr>
        <p:spPr>
          <a:xfrm>
            <a:off x="838200" y="1825625"/>
            <a:ext cx="10515598"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52DB4F10-F75B-41A8-B994-BFF68949E59A}"/>
              </a:ext>
            </a:extLst>
          </p:cNvPr>
          <p:cNvSpPr>
            <a:spLocks noGrp="1"/>
          </p:cNvSpPr>
          <p:nvPr>
            <p:ph type="sldNum" sz="quarter" idx="4"/>
          </p:nvPr>
        </p:nvSpPr>
        <p:spPr>
          <a:xfrm>
            <a:off x="11353800" y="6361475"/>
            <a:ext cx="838200" cy="360000"/>
          </a:xfrm>
          <a:prstGeom prst="rect">
            <a:avLst/>
          </a:prstGeom>
          <a:solidFill>
            <a:schemeClr val="tx1">
              <a:lumMod val="85000"/>
              <a:lumOff val="15000"/>
            </a:schemeClr>
          </a:solidFill>
        </p:spPr>
        <p:txBody>
          <a:bodyPr vert="horz" lIns="91440" tIns="45720" rIns="91440" bIns="45720" rtlCol="0" anchor="ctr"/>
          <a:lstStyle>
            <a:lvl1pPr algn="ctr">
              <a:defRPr sz="1200">
                <a:solidFill>
                  <a:schemeClr val="bg1"/>
                </a:solidFill>
              </a:defRPr>
            </a:lvl1pPr>
          </a:lstStyle>
          <a:p>
            <a:r>
              <a:rPr lang="en-US" dirty="0"/>
              <a:t>PAGE </a:t>
            </a:r>
            <a:fld id="{4A9B5881-4007-4345-955A-79C2656F0C49}" type="slidenum">
              <a:rPr lang="en-US" smtClean="0"/>
              <a:pPr/>
              <a:t>‹#›</a:t>
            </a:fld>
            <a:endParaRPr lang="en-US" dirty="0"/>
          </a:p>
        </p:txBody>
      </p:sp>
      <p:sp>
        <p:nvSpPr>
          <p:cNvPr id="7" name="Rectangle 6">
            <a:extLst>
              <a:ext uri="{FF2B5EF4-FFF2-40B4-BE49-F238E27FC236}">
                <a16:creationId xmlns:a16="http://schemas.microsoft.com/office/drawing/2014/main" id="{512D21E2-8DEB-4F43-A26E-B8DA900A9230}"/>
              </a:ext>
            </a:extLst>
          </p:cNvPr>
          <p:cNvSpPr/>
          <p:nvPr userDrawn="1"/>
        </p:nvSpPr>
        <p:spPr>
          <a:xfrm>
            <a:off x="0" y="6721475"/>
            <a:ext cx="12192000" cy="136525"/>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35CD3143-7FD1-40EA-AA4A-47C72380AEC2}"/>
              </a:ext>
            </a:extLst>
          </p:cNvPr>
          <p:cNvSpPr/>
          <p:nvPr userDrawn="1"/>
        </p:nvSpPr>
        <p:spPr>
          <a:xfrm>
            <a:off x="11353798" y="6721474"/>
            <a:ext cx="838201" cy="1365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53920126"/>
      </p:ext>
    </p:extLst>
  </p:cSld>
  <p:clrMap bg1="lt1" tx1="dk1" bg2="lt2" tx2="dk2" accent1="accent1" accent2="accent2" accent3="accent3" accent4="accent4" accent5="accent5" accent6="accent6" hlink="hlink" folHlink="folHlink"/>
  <p:sldLayoutIdLst>
    <p:sldLayoutId id="2147483661" r:id="rId1"/>
    <p:sldLayoutId id="2147483659" r:id="rId2"/>
    <p:sldLayoutId id="2147483660" r:id="rId3"/>
    <p:sldLayoutId id="2147483665" r:id="rId4"/>
    <p:sldLayoutId id="2147483666" r:id="rId5"/>
    <p:sldLayoutId id="2147483650" r:id="rId6"/>
    <p:sldLayoutId id="2147483663" r:id="rId7"/>
    <p:sldLayoutId id="2147483664" r:id="rId8"/>
    <p:sldLayoutId id="2147483651" r:id="rId9"/>
    <p:sldLayoutId id="2147483652" r:id="rId10"/>
    <p:sldLayoutId id="2147483653" r:id="rId11"/>
    <p:sldLayoutId id="2147483654" r:id="rId12"/>
    <p:sldLayoutId id="2147483655" r:id="rId13"/>
    <p:sldLayoutId id="2147483656" r:id="rId14"/>
  </p:sldLayoutIdLst>
  <p:hf hdr="0" ftr="0" dt="0"/>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2"/>
        </a:buClr>
        <a:buFont typeface="Wingdings" panose="05000000000000000000" pitchFamily="2" charset="2"/>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diagramLayout" Target="../diagrams/layout7.xml"/><Relationship Id="rId7" Type="http://schemas.openxmlformats.org/officeDocument/2006/relationships/image" Target="../media/image21.png"/><Relationship Id="rId12" Type="http://schemas.openxmlformats.org/officeDocument/2006/relationships/image" Target="../media/image26.svg"/><Relationship Id="rId2" Type="http://schemas.openxmlformats.org/officeDocument/2006/relationships/diagramData" Target="../diagrams/data7.xml"/><Relationship Id="rId1" Type="http://schemas.openxmlformats.org/officeDocument/2006/relationships/slideLayout" Target="../slideLayouts/slideLayout4.xml"/><Relationship Id="rId6" Type="http://schemas.microsoft.com/office/2007/relationships/diagramDrawing" Target="../diagrams/drawing7.xml"/><Relationship Id="rId11" Type="http://schemas.openxmlformats.org/officeDocument/2006/relationships/image" Target="../media/image25.png"/><Relationship Id="rId5" Type="http://schemas.openxmlformats.org/officeDocument/2006/relationships/diagramColors" Target="../diagrams/colors7.xml"/><Relationship Id="rId10" Type="http://schemas.openxmlformats.org/officeDocument/2006/relationships/image" Target="../media/image24.svg"/><Relationship Id="rId4" Type="http://schemas.openxmlformats.org/officeDocument/2006/relationships/diagramQuickStyle" Target="../diagrams/quickStyle7.xml"/><Relationship Id="rId9" Type="http://schemas.openxmlformats.org/officeDocument/2006/relationships/image" Target="../media/image23.png"/></Relationships>
</file>

<file path=ppt/slides/_rels/slide1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diagramLayout" Target="../diagrams/layout5.xml"/><Relationship Id="rId7" Type="http://schemas.openxmlformats.org/officeDocument/2006/relationships/image" Target="../media/image15.png"/><Relationship Id="rId12" Type="http://schemas.openxmlformats.org/officeDocument/2006/relationships/image" Target="../media/image20.svg"/><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11" Type="http://schemas.openxmlformats.org/officeDocument/2006/relationships/image" Target="../media/image19.png"/><Relationship Id="rId5" Type="http://schemas.openxmlformats.org/officeDocument/2006/relationships/diagramColors" Target="../diagrams/colors5.xml"/><Relationship Id="rId10" Type="http://schemas.openxmlformats.org/officeDocument/2006/relationships/image" Target="../media/image18.svg"/><Relationship Id="rId4" Type="http://schemas.openxmlformats.org/officeDocument/2006/relationships/diagramQuickStyle" Target="../diagrams/quickStyle5.xml"/><Relationship Id="rId9"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10C5037-DA4A-44E2-A9FB-84B1498768A7}"/>
              </a:ext>
            </a:extLst>
          </p:cNvPr>
          <p:cNvSpPr>
            <a:spLocks noGrp="1"/>
          </p:cNvSpPr>
          <p:nvPr>
            <p:ph type="title"/>
          </p:nvPr>
        </p:nvSpPr>
        <p:spPr>
          <a:xfrm>
            <a:off x="7873613" y="1917948"/>
            <a:ext cx="3923999" cy="2436592"/>
          </a:xfrm>
        </p:spPr>
        <p:txBody>
          <a:bodyPr/>
          <a:lstStyle/>
          <a:p>
            <a:r>
              <a:rPr lang="en-US" sz="5400" dirty="0"/>
              <a:t>Elements of a Successful 1094.5 Writ Petition</a:t>
            </a:r>
          </a:p>
        </p:txBody>
      </p:sp>
      <p:pic>
        <p:nvPicPr>
          <p:cNvPr id="29" name="Picture Placeholder 28" descr="A vintage weighing scales">
            <a:extLst>
              <a:ext uri="{FF2B5EF4-FFF2-40B4-BE49-F238E27FC236}">
                <a16:creationId xmlns:a16="http://schemas.microsoft.com/office/drawing/2014/main" id="{AE2FE2E9-1D1E-404B-A659-DD19B5D66B5B}"/>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b="40410"/>
          <a:stretch/>
        </p:blipFill>
        <p:spPr>
          <a:xfrm>
            <a:off x="0" y="-1"/>
            <a:ext cx="7512001" cy="6721475"/>
          </a:xfrm>
        </p:spPr>
      </p:pic>
      <p:sp>
        <p:nvSpPr>
          <p:cNvPr id="6" name="Text Placeholder 5">
            <a:extLst>
              <a:ext uri="{FF2B5EF4-FFF2-40B4-BE49-F238E27FC236}">
                <a16:creationId xmlns:a16="http://schemas.microsoft.com/office/drawing/2014/main" id="{1397C2DB-90F2-4971-AC44-7CDDF5A3B552}"/>
              </a:ext>
            </a:extLst>
          </p:cNvPr>
          <p:cNvSpPr>
            <a:spLocks noGrp="1"/>
          </p:cNvSpPr>
          <p:nvPr>
            <p:ph type="body" sz="half" idx="2"/>
          </p:nvPr>
        </p:nvSpPr>
        <p:spPr/>
        <p:txBody>
          <a:bodyPr/>
          <a:lstStyle/>
          <a:p>
            <a:r>
              <a:rPr lang="en-US" dirty="0"/>
              <a:t>Coalition of California Welfare Rights Org.   2022 Training Series for Welfare Advocates</a:t>
            </a:r>
          </a:p>
        </p:txBody>
      </p:sp>
      <p:sp>
        <p:nvSpPr>
          <p:cNvPr id="15" name="Slide Number Placeholder 14">
            <a:extLst>
              <a:ext uri="{FF2B5EF4-FFF2-40B4-BE49-F238E27FC236}">
                <a16:creationId xmlns:a16="http://schemas.microsoft.com/office/drawing/2014/main" id="{26F5C050-EB87-421A-8A5C-E6CB30102699}"/>
              </a:ext>
            </a:extLst>
          </p:cNvPr>
          <p:cNvSpPr>
            <a:spLocks noGrp="1"/>
          </p:cNvSpPr>
          <p:nvPr>
            <p:ph type="sldNum" sz="quarter" idx="10"/>
          </p:nvPr>
        </p:nvSpPr>
        <p:spPr/>
        <p:txBody>
          <a:bodyPr/>
          <a:lstStyle/>
          <a:p>
            <a:r>
              <a:rPr lang="en-US" dirty="0"/>
              <a:t>PAGE </a:t>
            </a:r>
            <a:fld id="{4A9B5881-4007-4345-955A-79C2656F0C49}" type="slidenum">
              <a:rPr lang="en-US" smtClean="0"/>
              <a:pPr/>
              <a:t>1</a:t>
            </a:fld>
            <a:endParaRPr lang="en-US" dirty="0"/>
          </a:p>
        </p:txBody>
      </p:sp>
    </p:spTree>
    <p:extLst>
      <p:ext uri="{BB962C8B-B14F-4D97-AF65-F5344CB8AC3E}">
        <p14:creationId xmlns:p14="http://schemas.microsoft.com/office/powerpoint/2010/main" val="1136250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58AE6-56F6-44E8-8BBF-23277B1773E4}"/>
              </a:ext>
            </a:extLst>
          </p:cNvPr>
          <p:cNvSpPr>
            <a:spLocks noGrp="1"/>
          </p:cNvSpPr>
          <p:nvPr>
            <p:ph type="title"/>
          </p:nvPr>
        </p:nvSpPr>
        <p:spPr/>
        <p:txBody>
          <a:bodyPr/>
          <a:lstStyle/>
          <a:p>
            <a:r>
              <a:rPr lang="en-US" sz="4800" dirty="0"/>
              <a:t>1094.5 Fundamentals: Summary</a:t>
            </a:r>
          </a:p>
        </p:txBody>
      </p:sp>
      <p:sp>
        <p:nvSpPr>
          <p:cNvPr id="4" name="Content Placeholder 3">
            <a:extLst>
              <a:ext uri="{FF2B5EF4-FFF2-40B4-BE49-F238E27FC236}">
                <a16:creationId xmlns:a16="http://schemas.microsoft.com/office/drawing/2014/main" id="{8B863B31-6429-468C-9624-0D0BBDBACA62}"/>
              </a:ext>
            </a:extLst>
          </p:cNvPr>
          <p:cNvSpPr>
            <a:spLocks noGrp="1"/>
          </p:cNvSpPr>
          <p:nvPr>
            <p:ph idx="1"/>
          </p:nvPr>
        </p:nvSpPr>
        <p:spPr/>
        <p:txBody>
          <a:bodyPr>
            <a:normAutofit/>
          </a:bodyPr>
          <a:lstStyle/>
          <a:p>
            <a:pPr marL="0" indent="0">
              <a:buNone/>
            </a:pPr>
            <a:r>
              <a:rPr lang="en-US" sz="3600" dirty="0"/>
              <a:t>Recap:</a:t>
            </a:r>
          </a:p>
          <a:p>
            <a:r>
              <a:rPr lang="en-US" b="1" dirty="0"/>
              <a:t>Definition of the 1094.5 writ of mandate: </a:t>
            </a:r>
            <a:br>
              <a:rPr lang="en-US" dirty="0"/>
            </a:br>
            <a:r>
              <a:rPr lang="en-US" dirty="0"/>
              <a:t>A statutory process for appealing an unfavorable administrative decision, heard by a Superior Court judge.</a:t>
            </a:r>
          </a:p>
          <a:p>
            <a:endParaRPr lang="en-US" dirty="0"/>
          </a:p>
          <a:p>
            <a:r>
              <a:rPr lang="en-US" b="1" dirty="0"/>
              <a:t>Relief available: </a:t>
            </a:r>
            <a:br>
              <a:rPr lang="en-US" dirty="0"/>
            </a:br>
            <a:r>
              <a:rPr lang="en-US" dirty="0"/>
              <a:t>Setting aside an administrative decision, remand for rehearing, or specific performance if required by law.</a:t>
            </a:r>
          </a:p>
          <a:p>
            <a:endParaRPr lang="en-US" dirty="0"/>
          </a:p>
          <a:p>
            <a:r>
              <a:rPr lang="en-US" b="1" dirty="0"/>
              <a:t>Distinguishing the 1094.5 and 1085 causes of action: </a:t>
            </a:r>
            <a:br>
              <a:rPr lang="en-US" dirty="0"/>
            </a:br>
            <a:r>
              <a:rPr lang="en-US" dirty="0"/>
              <a:t>C.C.P. 1094.5 provides for individual relief from an administrative hearing decision. C.C.P. 1085 provides for a writ process that can result in changes in agency policy if the policy is found to be unlawful. Both may be appropriate in some cases, though this case will focus on the 1094.5 cause of action.</a:t>
            </a:r>
          </a:p>
        </p:txBody>
      </p:sp>
      <p:sp>
        <p:nvSpPr>
          <p:cNvPr id="20" name="Slide Number Placeholder 19">
            <a:extLst>
              <a:ext uri="{FF2B5EF4-FFF2-40B4-BE49-F238E27FC236}">
                <a16:creationId xmlns:a16="http://schemas.microsoft.com/office/drawing/2014/main" id="{3AEC0301-E9AA-4478-9E23-C372DBDCE653}"/>
              </a:ext>
            </a:extLst>
          </p:cNvPr>
          <p:cNvSpPr>
            <a:spLocks noGrp="1"/>
          </p:cNvSpPr>
          <p:nvPr>
            <p:ph type="sldNum" sz="quarter" idx="10"/>
          </p:nvPr>
        </p:nvSpPr>
        <p:spPr>
          <a:xfrm>
            <a:off x="11353800" y="6361475"/>
            <a:ext cx="838200" cy="360000"/>
          </a:xfrm>
        </p:spPr>
        <p:txBody>
          <a:bodyPr/>
          <a:lstStyle/>
          <a:p>
            <a:r>
              <a:rPr lang="en-US" dirty="0"/>
              <a:t>PAGE </a:t>
            </a:r>
            <a:fld id="{4A9B5881-4007-4345-955A-79C2656F0C49}" type="slidenum">
              <a:rPr lang="en-US" smtClean="0"/>
              <a:pPr/>
              <a:t>10</a:t>
            </a:fld>
            <a:endParaRPr lang="en-US" dirty="0"/>
          </a:p>
        </p:txBody>
      </p:sp>
      <p:sp>
        <p:nvSpPr>
          <p:cNvPr id="5" name="Rectangle 4">
            <a:extLst>
              <a:ext uri="{FF2B5EF4-FFF2-40B4-BE49-F238E27FC236}">
                <a16:creationId xmlns:a16="http://schemas.microsoft.com/office/drawing/2014/main" id="{093D1241-4F6B-4523-A0D3-68E3CDBC0F28}"/>
              </a:ext>
              <a:ext uri="{C183D7F6-B498-43B3-948B-1728B52AA6E4}">
                <adec:decorative xmlns:adec="http://schemas.microsoft.com/office/drawing/2017/decorative" val="1"/>
              </a:ext>
            </a:extLst>
          </p:cNvPr>
          <p:cNvSpPr/>
          <p:nvPr/>
        </p:nvSpPr>
        <p:spPr>
          <a:xfrm>
            <a:off x="1145309" y="6557848"/>
            <a:ext cx="2552123" cy="163627"/>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Defining the Writ of Mandamus</a:t>
            </a:r>
          </a:p>
        </p:txBody>
      </p:sp>
      <p:sp>
        <p:nvSpPr>
          <p:cNvPr id="6" name="Rectangle 5">
            <a:extLst>
              <a:ext uri="{FF2B5EF4-FFF2-40B4-BE49-F238E27FC236}">
                <a16:creationId xmlns:a16="http://schemas.microsoft.com/office/drawing/2014/main" id="{C7BF8379-6FA4-47C8-A343-950346DD4931}"/>
              </a:ext>
              <a:ext uri="{C183D7F6-B498-43B3-948B-1728B52AA6E4}">
                <adec:decorative xmlns:adec="http://schemas.microsoft.com/office/drawing/2017/decorative" val="1"/>
              </a:ext>
            </a:extLst>
          </p:cNvPr>
          <p:cNvSpPr/>
          <p:nvPr/>
        </p:nvSpPr>
        <p:spPr>
          <a:xfrm>
            <a:off x="3697432" y="6557846"/>
            <a:ext cx="2552123" cy="16362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dirty="0"/>
              <a:t>Relief Available</a:t>
            </a:r>
          </a:p>
        </p:txBody>
      </p:sp>
      <p:sp>
        <p:nvSpPr>
          <p:cNvPr id="7" name="Rectangle 6">
            <a:extLst>
              <a:ext uri="{FF2B5EF4-FFF2-40B4-BE49-F238E27FC236}">
                <a16:creationId xmlns:a16="http://schemas.microsoft.com/office/drawing/2014/main" id="{CD0DE557-B4FF-44B4-B945-B5B41DBDA39C}"/>
              </a:ext>
              <a:ext uri="{C183D7F6-B498-43B3-948B-1728B52AA6E4}">
                <adec:decorative xmlns:adec="http://schemas.microsoft.com/office/drawing/2017/decorative" val="1"/>
              </a:ext>
            </a:extLst>
          </p:cNvPr>
          <p:cNvSpPr/>
          <p:nvPr/>
        </p:nvSpPr>
        <p:spPr>
          <a:xfrm>
            <a:off x="6249555" y="6557845"/>
            <a:ext cx="2552123" cy="16363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dirty="0"/>
              <a:t>1094.5 vs. 1085 Writs</a:t>
            </a:r>
          </a:p>
        </p:txBody>
      </p:sp>
      <p:sp>
        <p:nvSpPr>
          <p:cNvPr id="8" name="Rectangle 7">
            <a:extLst>
              <a:ext uri="{FF2B5EF4-FFF2-40B4-BE49-F238E27FC236}">
                <a16:creationId xmlns:a16="http://schemas.microsoft.com/office/drawing/2014/main" id="{BB801CDE-088C-4A56-83CA-BF9F271065B0}"/>
              </a:ext>
              <a:ext uri="{C183D7F6-B498-43B3-948B-1728B52AA6E4}">
                <adec:decorative xmlns:adec="http://schemas.microsoft.com/office/drawing/2017/decorative" val="1"/>
              </a:ext>
            </a:extLst>
          </p:cNvPr>
          <p:cNvSpPr/>
          <p:nvPr/>
        </p:nvSpPr>
        <p:spPr>
          <a:xfrm>
            <a:off x="8801677" y="6361475"/>
            <a:ext cx="2552123" cy="360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dirty="0"/>
              <a:t>Conclusion</a:t>
            </a:r>
          </a:p>
        </p:txBody>
      </p:sp>
      <p:sp>
        <p:nvSpPr>
          <p:cNvPr id="10" name="Isosceles Triangle 9">
            <a:extLst>
              <a:ext uri="{FF2B5EF4-FFF2-40B4-BE49-F238E27FC236}">
                <a16:creationId xmlns:a16="http://schemas.microsoft.com/office/drawing/2014/main" id="{792980D7-ED01-4955-83DB-59BA18C94FBA}"/>
              </a:ext>
              <a:ext uri="{C183D7F6-B498-43B3-948B-1728B52AA6E4}">
                <adec:decorative xmlns:adec="http://schemas.microsoft.com/office/drawing/2017/decorative" val="1"/>
              </a:ext>
            </a:extLst>
          </p:cNvPr>
          <p:cNvSpPr/>
          <p:nvPr/>
        </p:nvSpPr>
        <p:spPr>
          <a:xfrm rot="10800000">
            <a:off x="10006315" y="6271566"/>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132914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B68FF73B-6E2D-AA94-6B4D-28A4FFC74BE5}"/>
              </a:ext>
            </a:extLst>
          </p:cNvPr>
          <p:cNvSpPr>
            <a:spLocks noGrp="1"/>
          </p:cNvSpPr>
          <p:nvPr>
            <p:ph type="title"/>
          </p:nvPr>
        </p:nvSpPr>
        <p:spPr>
          <a:xfrm>
            <a:off x="838200" y="641855"/>
            <a:ext cx="6273800" cy="772107"/>
          </a:xfrm>
        </p:spPr>
        <p:txBody>
          <a:bodyPr/>
          <a:lstStyle/>
          <a:p>
            <a:r>
              <a:rPr lang="en-US" dirty="0"/>
              <a:t>Hypothetical</a:t>
            </a:r>
          </a:p>
        </p:txBody>
      </p:sp>
      <p:sp>
        <p:nvSpPr>
          <p:cNvPr id="15" name="Content Placeholder 14">
            <a:extLst>
              <a:ext uri="{FF2B5EF4-FFF2-40B4-BE49-F238E27FC236}">
                <a16:creationId xmlns:a16="http://schemas.microsoft.com/office/drawing/2014/main" id="{F0EAC5CB-87C1-2F61-0858-DC242262D319}"/>
              </a:ext>
            </a:extLst>
          </p:cNvPr>
          <p:cNvSpPr>
            <a:spLocks noGrp="1"/>
          </p:cNvSpPr>
          <p:nvPr>
            <p:ph idx="1"/>
          </p:nvPr>
        </p:nvSpPr>
        <p:spPr/>
        <p:txBody>
          <a:bodyPr/>
          <a:lstStyle/>
          <a:p>
            <a:pPr marL="0" indent="0">
              <a:buNone/>
            </a:pPr>
            <a:r>
              <a:rPr lang="en-US" sz="2400" dirty="0"/>
              <a:t>An In-Home Supportive Services recipient comes to your office with a notice of action from her county of residence. Based on the notice she received, she believes the county has misapplied proration rules for IHSS services, resulting in a large reduction in her hourly benefits. Upon reviewing the notice, you agree that the hours were incorrectly calculated, and proration should not apply in her case. Would it be appropriate to file a writ to appeal the reduction in benefits?</a:t>
            </a:r>
          </a:p>
          <a:p>
            <a:endParaRPr lang="en-US" dirty="0"/>
          </a:p>
          <a:p>
            <a:pPr marL="457200" indent="-457200">
              <a:buFont typeface="+mj-lt"/>
              <a:buAutoNum type="alphaUcPeriod"/>
            </a:pPr>
            <a:r>
              <a:rPr lang="en-US" sz="2400" dirty="0"/>
              <a:t>No, a 1094.5 writ cannot be filed.</a:t>
            </a:r>
          </a:p>
          <a:p>
            <a:pPr marL="457200" indent="-457200">
              <a:buFont typeface="+mj-lt"/>
              <a:buAutoNum type="alphaUcPeriod"/>
            </a:pPr>
            <a:r>
              <a:rPr lang="en-US" sz="2400" dirty="0"/>
              <a:t>Yes, file a 1094.5 writ.</a:t>
            </a:r>
          </a:p>
          <a:p>
            <a:pPr marL="457200" indent="-457200">
              <a:buFont typeface="+mj-lt"/>
              <a:buAutoNum type="alphaUcPeriod"/>
            </a:pPr>
            <a:r>
              <a:rPr lang="en-US" sz="2400" dirty="0"/>
              <a:t>Yes, file a 1085 writ.</a:t>
            </a:r>
          </a:p>
          <a:p>
            <a:pPr marL="457200" indent="-457200">
              <a:buFont typeface="+mj-lt"/>
              <a:buAutoNum type="alphaUcPeriod"/>
            </a:pPr>
            <a:r>
              <a:rPr lang="en-US" sz="2400" dirty="0"/>
              <a:t>Yes, file a combined 1094.5 and 1085 writ.</a:t>
            </a:r>
          </a:p>
        </p:txBody>
      </p:sp>
      <p:sp>
        <p:nvSpPr>
          <p:cNvPr id="5" name="Slide Number Placeholder 4">
            <a:extLst>
              <a:ext uri="{FF2B5EF4-FFF2-40B4-BE49-F238E27FC236}">
                <a16:creationId xmlns:a16="http://schemas.microsoft.com/office/drawing/2014/main" id="{F3F5E75A-B25F-1088-3D60-8BC7F2AE839F}"/>
              </a:ext>
            </a:extLst>
          </p:cNvPr>
          <p:cNvSpPr>
            <a:spLocks noGrp="1"/>
          </p:cNvSpPr>
          <p:nvPr>
            <p:ph type="sldNum" sz="quarter" idx="10"/>
          </p:nvPr>
        </p:nvSpPr>
        <p:spPr/>
        <p:txBody>
          <a:bodyPr/>
          <a:lstStyle/>
          <a:p>
            <a:r>
              <a:rPr lang="en-US"/>
              <a:t>PAGE </a:t>
            </a:r>
            <a:fld id="{4A9B5881-4007-4345-955A-79C2656F0C49}" type="slidenum">
              <a:rPr lang="en-US" smtClean="0"/>
              <a:pPr/>
              <a:t>11</a:t>
            </a:fld>
            <a:endParaRPr lang="en-US" dirty="0"/>
          </a:p>
        </p:txBody>
      </p:sp>
    </p:spTree>
    <p:extLst>
      <p:ext uri="{BB962C8B-B14F-4D97-AF65-F5344CB8AC3E}">
        <p14:creationId xmlns:p14="http://schemas.microsoft.com/office/powerpoint/2010/main" val="2081493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58AE6-56F6-44E8-8BBF-23277B1773E4}"/>
              </a:ext>
            </a:extLst>
          </p:cNvPr>
          <p:cNvSpPr>
            <a:spLocks noGrp="1"/>
          </p:cNvSpPr>
          <p:nvPr>
            <p:ph type="title"/>
          </p:nvPr>
        </p:nvSpPr>
        <p:spPr>
          <a:xfrm>
            <a:off x="7512000" y="0"/>
            <a:ext cx="4680000" cy="6721473"/>
          </a:xfrm>
        </p:spPr>
        <p:txBody>
          <a:bodyPr/>
          <a:lstStyle/>
          <a:p>
            <a:r>
              <a:rPr lang="en-US" dirty="0"/>
              <a:t>Preparing for Litigation</a:t>
            </a:r>
          </a:p>
        </p:txBody>
      </p:sp>
      <p:graphicFrame>
        <p:nvGraphicFramePr>
          <p:cNvPr id="3" name="Content Placeholder 2" descr="List Content Placeholder">
            <a:extLst>
              <a:ext uri="{FF2B5EF4-FFF2-40B4-BE49-F238E27FC236}">
                <a16:creationId xmlns:a16="http://schemas.microsoft.com/office/drawing/2014/main" id="{00DD6853-7971-494B-A148-546DF3F15457}"/>
              </a:ext>
            </a:extLst>
          </p:cNvPr>
          <p:cNvGraphicFramePr>
            <a:graphicFrameLocks noGrp="1"/>
          </p:cNvGraphicFramePr>
          <p:nvPr>
            <p:ph idx="1"/>
            <p:extLst>
              <p:ext uri="{D42A27DB-BD31-4B8C-83A1-F6EECF244321}">
                <p14:modId xmlns:p14="http://schemas.microsoft.com/office/powerpoint/2010/main" val="3857835268"/>
              </p:ext>
            </p:extLst>
          </p:nvPr>
        </p:nvGraphicFramePr>
        <p:xfrm>
          <a:off x="838200" y="365124"/>
          <a:ext cx="6156323" cy="5984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Slide Number Placeholder 19">
            <a:extLst>
              <a:ext uri="{FF2B5EF4-FFF2-40B4-BE49-F238E27FC236}">
                <a16:creationId xmlns:a16="http://schemas.microsoft.com/office/drawing/2014/main" id="{3AEC0301-E9AA-4478-9E23-C372DBDCE653}"/>
              </a:ext>
            </a:extLst>
          </p:cNvPr>
          <p:cNvSpPr>
            <a:spLocks noGrp="1"/>
          </p:cNvSpPr>
          <p:nvPr>
            <p:ph type="sldNum" sz="quarter" idx="10"/>
          </p:nvPr>
        </p:nvSpPr>
        <p:spPr>
          <a:xfrm>
            <a:off x="11353800" y="6361475"/>
            <a:ext cx="838200" cy="360000"/>
          </a:xfrm>
        </p:spPr>
        <p:txBody>
          <a:bodyPr/>
          <a:lstStyle/>
          <a:p>
            <a:r>
              <a:rPr lang="en-US" dirty="0"/>
              <a:t>PAGE </a:t>
            </a:r>
            <a:fld id="{4A9B5881-4007-4345-955A-79C2656F0C49}" type="slidenum">
              <a:rPr lang="en-US" smtClean="0"/>
              <a:pPr/>
              <a:t>12</a:t>
            </a:fld>
            <a:endParaRPr lang="en-US" dirty="0"/>
          </a:p>
        </p:txBody>
      </p:sp>
    </p:spTree>
    <p:extLst>
      <p:ext uri="{BB962C8B-B14F-4D97-AF65-F5344CB8AC3E}">
        <p14:creationId xmlns:p14="http://schemas.microsoft.com/office/powerpoint/2010/main" val="41827367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9600F-A17E-4354-A7AB-0CC2A43A9354}"/>
              </a:ext>
            </a:extLst>
          </p:cNvPr>
          <p:cNvSpPr>
            <a:spLocks noGrp="1"/>
          </p:cNvSpPr>
          <p:nvPr>
            <p:ph type="title"/>
          </p:nvPr>
        </p:nvSpPr>
        <p:spPr>
          <a:xfrm>
            <a:off x="838200" y="611078"/>
            <a:ext cx="6273800" cy="833663"/>
          </a:xfrm>
        </p:spPr>
        <p:txBody>
          <a:bodyPr/>
          <a:lstStyle/>
          <a:p>
            <a:r>
              <a:rPr lang="en-US" dirty="0"/>
              <a:t>Managing client expectations</a:t>
            </a:r>
          </a:p>
        </p:txBody>
      </p:sp>
      <p:sp>
        <p:nvSpPr>
          <p:cNvPr id="3" name="Content Placeholder 2">
            <a:extLst>
              <a:ext uri="{FF2B5EF4-FFF2-40B4-BE49-F238E27FC236}">
                <a16:creationId xmlns:a16="http://schemas.microsoft.com/office/drawing/2014/main" id="{FA6A4B49-27C8-46B6-8B11-AD7E8F615E2C}"/>
              </a:ext>
            </a:extLst>
          </p:cNvPr>
          <p:cNvSpPr>
            <a:spLocks noGrp="1"/>
          </p:cNvSpPr>
          <p:nvPr>
            <p:ph idx="1"/>
          </p:nvPr>
        </p:nvSpPr>
        <p:spPr>
          <a:xfrm>
            <a:off x="838200" y="1825625"/>
            <a:ext cx="10515600" cy="4351338"/>
          </a:xfrm>
        </p:spPr>
        <p:txBody>
          <a:bodyPr>
            <a:normAutofit/>
          </a:bodyPr>
          <a:lstStyle/>
          <a:p>
            <a:r>
              <a:rPr lang="en-US" sz="2400" noProof="1"/>
              <a:t>Be clear with clients about what litigation can achieve – don’t overpromise.</a:t>
            </a:r>
          </a:p>
          <a:p>
            <a:r>
              <a:rPr lang="en-US" sz="2400" noProof="1"/>
              <a:t>The writ is limited to issues raised at hearing and deference to agency discretion can limit the chances of meaningful relief if the underlying hearing was flawed.</a:t>
            </a:r>
          </a:p>
          <a:p>
            <a:r>
              <a:rPr lang="en-US" sz="2400" noProof="1"/>
              <a:t>If a 1094.5 action resolves favorably at the Superior Court level, the typical relief granted is a new administrative hearing with no guaranteed outcome. </a:t>
            </a:r>
          </a:p>
          <a:p>
            <a:r>
              <a:rPr lang="en-US" sz="2400" noProof="1"/>
              <a:t>Litigation can take months to years before a resolution is reached and can be a major commitment of time, energy, and emotion.</a:t>
            </a:r>
          </a:p>
          <a:p>
            <a:r>
              <a:rPr lang="en-US" sz="2400" noProof="1"/>
              <a:t>With all that said, if rehearing is denied by the ALJ, the </a:t>
            </a:r>
            <a:r>
              <a:rPr lang="en-US" sz="2400" u="sng" noProof="1"/>
              <a:t>writ of mandate is the sole recourse for fighting an adverse decision</a:t>
            </a:r>
            <a:r>
              <a:rPr lang="en-US" sz="2400" noProof="1"/>
              <a:t>.</a:t>
            </a:r>
          </a:p>
        </p:txBody>
      </p:sp>
      <p:sp>
        <p:nvSpPr>
          <p:cNvPr id="4" name="Slide Number Placeholder 3">
            <a:extLst>
              <a:ext uri="{FF2B5EF4-FFF2-40B4-BE49-F238E27FC236}">
                <a16:creationId xmlns:a16="http://schemas.microsoft.com/office/drawing/2014/main" id="{62B4CE3A-8C88-45AA-A849-57E5A7AC22C1}"/>
              </a:ext>
            </a:extLst>
          </p:cNvPr>
          <p:cNvSpPr>
            <a:spLocks noGrp="1"/>
          </p:cNvSpPr>
          <p:nvPr>
            <p:ph type="sldNum" sz="quarter" idx="10"/>
          </p:nvPr>
        </p:nvSpPr>
        <p:spPr>
          <a:xfrm>
            <a:off x="11353800" y="6361475"/>
            <a:ext cx="838200" cy="3600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PAGE </a:t>
            </a:r>
            <a:fld id="{4A9B5881-4007-4345-955A-79C2656F0C49}" type="slidenum">
              <a:rPr kumimoji="0" lang="en-US" sz="12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srgbClr val="FFFFFF"/>
              </a:solidFill>
              <a:effectLst/>
              <a:uLnTx/>
              <a:uFillTx/>
              <a:latin typeface="Calibri"/>
              <a:ea typeface="+mn-ea"/>
              <a:cs typeface="+mn-cs"/>
            </a:endParaRPr>
          </a:p>
        </p:txBody>
      </p:sp>
      <p:sp>
        <p:nvSpPr>
          <p:cNvPr id="8" name="Rectangle 7">
            <a:extLst>
              <a:ext uri="{FF2B5EF4-FFF2-40B4-BE49-F238E27FC236}">
                <a16:creationId xmlns:a16="http://schemas.microsoft.com/office/drawing/2014/main" id="{52C2DB72-01A8-424A-8CEF-8BD2418A8D25}"/>
              </a:ext>
              <a:ext uri="{C183D7F6-B498-43B3-948B-1728B52AA6E4}">
                <adec:decorative xmlns:adec="http://schemas.microsoft.com/office/drawing/2017/decorative" val="1"/>
              </a:ext>
            </a:extLst>
          </p:cNvPr>
          <p:cNvSpPr/>
          <p:nvPr/>
        </p:nvSpPr>
        <p:spPr>
          <a:xfrm>
            <a:off x="1145309" y="6361475"/>
            <a:ext cx="2552123" cy="360000"/>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Managing Expectations</a:t>
            </a:r>
          </a:p>
        </p:txBody>
      </p:sp>
      <p:sp>
        <p:nvSpPr>
          <p:cNvPr id="10" name="Rectangle 9">
            <a:extLst>
              <a:ext uri="{FF2B5EF4-FFF2-40B4-BE49-F238E27FC236}">
                <a16:creationId xmlns:a16="http://schemas.microsoft.com/office/drawing/2014/main" id="{95AAAEAA-CCF6-4E36-A4A3-5AF49D00995B}"/>
              </a:ext>
              <a:ext uri="{C183D7F6-B498-43B3-948B-1728B52AA6E4}">
                <adec:decorative xmlns:adec="http://schemas.microsoft.com/office/drawing/2017/decorative" val="1"/>
              </a:ext>
            </a:extLst>
          </p:cNvPr>
          <p:cNvSpPr/>
          <p:nvPr/>
        </p:nvSpPr>
        <p:spPr>
          <a:xfrm>
            <a:off x="3697432" y="6562004"/>
            <a:ext cx="2552123" cy="15947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Strategy</a:t>
            </a:r>
          </a:p>
        </p:txBody>
      </p:sp>
      <p:sp>
        <p:nvSpPr>
          <p:cNvPr id="11" name="Rectangle 10">
            <a:extLst>
              <a:ext uri="{FF2B5EF4-FFF2-40B4-BE49-F238E27FC236}">
                <a16:creationId xmlns:a16="http://schemas.microsoft.com/office/drawing/2014/main" id="{5F253864-26FA-4AB1-9F0A-4F57D870EE85}"/>
              </a:ext>
              <a:ext uri="{C183D7F6-B498-43B3-948B-1728B52AA6E4}">
                <adec:decorative xmlns:adec="http://schemas.microsoft.com/office/drawing/2017/decorative" val="1"/>
              </a:ext>
            </a:extLst>
          </p:cNvPr>
          <p:cNvSpPr/>
          <p:nvPr/>
        </p:nvSpPr>
        <p:spPr>
          <a:xfrm>
            <a:off x="6249555" y="6562004"/>
            <a:ext cx="2552123" cy="15947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Timing &amp; Prerequisites</a:t>
            </a:r>
          </a:p>
        </p:txBody>
      </p:sp>
      <p:sp>
        <p:nvSpPr>
          <p:cNvPr id="12" name="Rectangle 11">
            <a:extLst>
              <a:ext uri="{FF2B5EF4-FFF2-40B4-BE49-F238E27FC236}">
                <a16:creationId xmlns:a16="http://schemas.microsoft.com/office/drawing/2014/main" id="{84949406-858F-4224-BC48-197463899896}"/>
              </a:ext>
              <a:ext uri="{C183D7F6-B498-43B3-948B-1728B52AA6E4}">
                <adec:decorative xmlns:adec="http://schemas.microsoft.com/office/drawing/2017/decorative" val="1"/>
              </a:ext>
            </a:extLst>
          </p:cNvPr>
          <p:cNvSpPr/>
          <p:nvPr/>
        </p:nvSpPr>
        <p:spPr>
          <a:xfrm>
            <a:off x="8801677" y="6562004"/>
            <a:ext cx="2552123" cy="15947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Conclusion</a:t>
            </a:r>
          </a:p>
        </p:txBody>
      </p:sp>
      <p:sp>
        <p:nvSpPr>
          <p:cNvPr id="14" name="Isosceles Triangle 13">
            <a:extLst>
              <a:ext uri="{FF2B5EF4-FFF2-40B4-BE49-F238E27FC236}">
                <a16:creationId xmlns:a16="http://schemas.microsoft.com/office/drawing/2014/main" id="{1D0A4E21-00BC-4451-94C9-943503852954}"/>
              </a:ext>
              <a:ext uri="{C183D7F6-B498-43B3-948B-1728B52AA6E4}">
                <adec:decorative xmlns:adec="http://schemas.microsoft.com/office/drawing/2017/decorative" val="1"/>
              </a:ext>
            </a:extLst>
          </p:cNvPr>
          <p:cNvSpPr/>
          <p:nvPr/>
        </p:nvSpPr>
        <p:spPr>
          <a:xfrm rot="10800000">
            <a:off x="2349947" y="6271566"/>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3031245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8855392-9FED-4979-8AC6-A73037648D43}"/>
              </a:ext>
            </a:extLst>
          </p:cNvPr>
          <p:cNvSpPr>
            <a:spLocks noGrp="1"/>
          </p:cNvSpPr>
          <p:nvPr>
            <p:ph type="title"/>
          </p:nvPr>
        </p:nvSpPr>
        <p:spPr>
          <a:xfrm>
            <a:off x="838200" y="641855"/>
            <a:ext cx="5257800" cy="772107"/>
          </a:xfrm>
        </p:spPr>
        <p:txBody>
          <a:bodyPr/>
          <a:lstStyle/>
          <a:p>
            <a:r>
              <a:rPr lang="en-US" dirty="0"/>
              <a:t>Strategic Considerations</a:t>
            </a:r>
          </a:p>
        </p:txBody>
      </p:sp>
      <p:graphicFrame>
        <p:nvGraphicFramePr>
          <p:cNvPr id="10" name="Content Placeholder 2" descr="Content Placeholder">
            <a:extLst>
              <a:ext uri="{FF2B5EF4-FFF2-40B4-BE49-F238E27FC236}">
                <a16:creationId xmlns:a16="http://schemas.microsoft.com/office/drawing/2014/main" id="{47A11266-E870-4547-80E5-8133E862A757}"/>
              </a:ext>
            </a:extLst>
          </p:cNvPr>
          <p:cNvGraphicFramePr>
            <a:graphicFrameLocks noGrp="1"/>
          </p:cNvGraphicFramePr>
          <p:nvPr>
            <p:ph idx="1"/>
            <p:extLst>
              <p:ext uri="{D42A27DB-BD31-4B8C-83A1-F6EECF244321}">
                <p14:modId xmlns:p14="http://schemas.microsoft.com/office/powerpoint/2010/main" val="409792557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2" name="Graphic 11" descr="Map with pin">
            <a:extLst>
              <a:ext uri="{FF2B5EF4-FFF2-40B4-BE49-F238E27FC236}">
                <a16:creationId xmlns:a16="http://schemas.microsoft.com/office/drawing/2014/main" id="{F2110C71-00D1-4949-9213-38E48FACED03}"/>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2130926" y="2545226"/>
            <a:ext cx="624548" cy="624548"/>
          </a:xfrm>
          <a:prstGeom prst="rect">
            <a:avLst/>
          </a:prstGeom>
        </p:spPr>
      </p:pic>
      <p:pic>
        <p:nvPicPr>
          <p:cNvPr id="14" name="Graphic 13" descr="Signpost">
            <a:extLst>
              <a:ext uri="{FF2B5EF4-FFF2-40B4-BE49-F238E27FC236}">
                <a16:creationId xmlns:a16="http://schemas.microsoft.com/office/drawing/2014/main" id="{F3D6B7B3-DCDF-47A1-B092-0D8D01630A4E}"/>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5783726" y="2545226"/>
            <a:ext cx="624548" cy="624548"/>
          </a:xfrm>
          <a:prstGeom prst="rect">
            <a:avLst/>
          </a:prstGeom>
        </p:spPr>
      </p:pic>
      <p:pic>
        <p:nvPicPr>
          <p:cNvPr id="16" name="Graphic 15" descr="Full Brick Wall with solid fill">
            <a:extLst>
              <a:ext uri="{FF2B5EF4-FFF2-40B4-BE49-F238E27FC236}">
                <a16:creationId xmlns:a16="http://schemas.microsoft.com/office/drawing/2014/main" id="{D988924E-5A5D-4D29-95C0-814C9160BBF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9436526" y="2659526"/>
            <a:ext cx="624548" cy="624548"/>
          </a:xfrm>
          <a:prstGeom prst="rect">
            <a:avLst/>
          </a:prstGeom>
        </p:spPr>
      </p:pic>
      <p:sp>
        <p:nvSpPr>
          <p:cNvPr id="4" name="Slide Number Placeholder 3">
            <a:extLst>
              <a:ext uri="{FF2B5EF4-FFF2-40B4-BE49-F238E27FC236}">
                <a16:creationId xmlns:a16="http://schemas.microsoft.com/office/drawing/2014/main" id="{32934DE9-1653-4F9E-B307-C53A27B2182D}"/>
              </a:ext>
            </a:extLst>
          </p:cNvPr>
          <p:cNvSpPr>
            <a:spLocks noGrp="1"/>
          </p:cNvSpPr>
          <p:nvPr>
            <p:ph type="sldNum" sz="quarter"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PAGE </a:t>
            </a:r>
            <a:fld id="{4A9B5881-4007-4345-955A-79C2656F0C49}" type="slidenum">
              <a:rPr kumimoji="0" lang="en-US" sz="12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srgbClr val="FFFFFF"/>
              </a:solidFill>
              <a:effectLst/>
              <a:uLnTx/>
              <a:uFillTx/>
              <a:latin typeface="Calibri"/>
              <a:ea typeface="+mn-ea"/>
              <a:cs typeface="+mn-cs"/>
            </a:endParaRPr>
          </a:p>
        </p:txBody>
      </p:sp>
      <p:sp>
        <p:nvSpPr>
          <p:cNvPr id="8" name="Rectangle 7">
            <a:extLst>
              <a:ext uri="{FF2B5EF4-FFF2-40B4-BE49-F238E27FC236}">
                <a16:creationId xmlns:a16="http://schemas.microsoft.com/office/drawing/2014/main" id="{5FE2B34C-7760-453F-8A81-50335F1BD6C4}"/>
              </a:ext>
              <a:ext uri="{C183D7F6-B498-43B3-948B-1728B52AA6E4}">
                <adec:decorative xmlns:adec="http://schemas.microsoft.com/office/drawing/2017/decorative" val="1"/>
              </a:ext>
            </a:extLst>
          </p:cNvPr>
          <p:cNvSpPr/>
          <p:nvPr/>
        </p:nvSpPr>
        <p:spPr>
          <a:xfrm>
            <a:off x="1145309" y="6557847"/>
            <a:ext cx="2552123" cy="163627"/>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Managing Expectations</a:t>
            </a:r>
          </a:p>
        </p:txBody>
      </p:sp>
      <p:sp>
        <p:nvSpPr>
          <p:cNvPr id="9" name="Rectangle 8">
            <a:extLst>
              <a:ext uri="{FF2B5EF4-FFF2-40B4-BE49-F238E27FC236}">
                <a16:creationId xmlns:a16="http://schemas.microsoft.com/office/drawing/2014/main" id="{8BED1379-2C64-4902-A414-90051165C903}"/>
              </a:ext>
              <a:ext uri="{C183D7F6-B498-43B3-948B-1728B52AA6E4}">
                <adec:decorative xmlns:adec="http://schemas.microsoft.com/office/drawing/2017/decorative" val="1"/>
              </a:ext>
            </a:extLst>
          </p:cNvPr>
          <p:cNvSpPr/>
          <p:nvPr/>
        </p:nvSpPr>
        <p:spPr>
          <a:xfrm>
            <a:off x="3697432" y="6361476"/>
            <a:ext cx="2552123" cy="360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Strategy</a:t>
            </a:r>
          </a:p>
        </p:txBody>
      </p:sp>
      <p:sp>
        <p:nvSpPr>
          <p:cNvPr id="11" name="Rectangle 10">
            <a:extLst>
              <a:ext uri="{FF2B5EF4-FFF2-40B4-BE49-F238E27FC236}">
                <a16:creationId xmlns:a16="http://schemas.microsoft.com/office/drawing/2014/main" id="{774383B4-AACC-4685-AB80-6888FAA0B696}"/>
              </a:ext>
              <a:ext uri="{C183D7F6-B498-43B3-948B-1728B52AA6E4}">
                <adec:decorative xmlns:adec="http://schemas.microsoft.com/office/drawing/2017/decorative" val="1"/>
              </a:ext>
            </a:extLst>
          </p:cNvPr>
          <p:cNvSpPr/>
          <p:nvPr/>
        </p:nvSpPr>
        <p:spPr>
          <a:xfrm>
            <a:off x="6249555" y="6562004"/>
            <a:ext cx="2552123" cy="15947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Timing &amp; Prerequisites</a:t>
            </a:r>
          </a:p>
        </p:txBody>
      </p:sp>
      <p:sp>
        <p:nvSpPr>
          <p:cNvPr id="13" name="Rectangle 12">
            <a:extLst>
              <a:ext uri="{FF2B5EF4-FFF2-40B4-BE49-F238E27FC236}">
                <a16:creationId xmlns:a16="http://schemas.microsoft.com/office/drawing/2014/main" id="{EEC3D0FF-B59D-47D4-8EEE-5EF3EA7C3CC0}"/>
              </a:ext>
              <a:ext uri="{C183D7F6-B498-43B3-948B-1728B52AA6E4}">
                <adec:decorative xmlns:adec="http://schemas.microsoft.com/office/drawing/2017/decorative" val="1"/>
              </a:ext>
            </a:extLst>
          </p:cNvPr>
          <p:cNvSpPr/>
          <p:nvPr/>
        </p:nvSpPr>
        <p:spPr>
          <a:xfrm>
            <a:off x="8801677" y="6562004"/>
            <a:ext cx="2552123" cy="15947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Conclusion</a:t>
            </a:r>
          </a:p>
        </p:txBody>
      </p:sp>
      <p:sp>
        <p:nvSpPr>
          <p:cNvPr id="17" name="Isosceles Triangle 16">
            <a:extLst>
              <a:ext uri="{FF2B5EF4-FFF2-40B4-BE49-F238E27FC236}">
                <a16:creationId xmlns:a16="http://schemas.microsoft.com/office/drawing/2014/main" id="{C1168A37-F12A-42E8-A95E-69747461C003}"/>
              </a:ext>
              <a:ext uri="{C183D7F6-B498-43B3-948B-1728B52AA6E4}">
                <adec:decorative xmlns:adec="http://schemas.microsoft.com/office/drawing/2017/decorative" val="1"/>
              </a:ext>
            </a:extLst>
          </p:cNvPr>
          <p:cNvSpPr/>
          <p:nvPr/>
        </p:nvSpPr>
        <p:spPr>
          <a:xfrm rot="10800000">
            <a:off x="4902070" y="6271566"/>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25995748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DDC5365-EA36-45A8-8DBD-A6D8461EB21D}"/>
              </a:ext>
            </a:extLst>
          </p:cNvPr>
          <p:cNvSpPr>
            <a:spLocks noGrp="1"/>
          </p:cNvSpPr>
          <p:nvPr>
            <p:ph type="title"/>
          </p:nvPr>
        </p:nvSpPr>
        <p:spPr>
          <a:xfrm>
            <a:off x="6657974" y="611078"/>
            <a:ext cx="4695825" cy="833663"/>
          </a:xfrm>
        </p:spPr>
        <p:txBody>
          <a:bodyPr/>
          <a:lstStyle/>
          <a:p>
            <a:pPr algn="ctr"/>
            <a:r>
              <a:rPr lang="en-US" dirty="0"/>
              <a:t>SOL &amp; Prerequisites</a:t>
            </a:r>
          </a:p>
        </p:txBody>
      </p:sp>
      <p:pic>
        <p:nvPicPr>
          <p:cNvPr id="7" name="Picture Placeholder 6" descr="Hourglass on a flat surface">
            <a:extLst>
              <a:ext uri="{FF2B5EF4-FFF2-40B4-BE49-F238E27FC236}">
                <a16:creationId xmlns:a16="http://schemas.microsoft.com/office/drawing/2014/main" id="{2052C005-14A2-483C-8C1A-A3D21FF82E05}"/>
              </a:ext>
            </a:extLst>
          </p:cNvPr>
          <p:cNvPicPr>
            <a:picLocks noGrp="1" noChangeAspect="1"/>
          </p:cNvPicPr>
          <p:nvPr>
            <p:ph type="pic" idx="11"/>
          </p:nvPr>
        </p:nvPicPr>
        <p:blipFill rotWithShape="1">
          <a:blip r:embed="rId2">
            <a:extLst>
              <a:ext uri="{28A0092B-C50C-407E-A947-70E740481C1C}">
                <a14:useLocalDpi xmlns:a14="http://schemas.microsoft.com/office/drawing/2010/main" val="0"/>
              </a:ext>
            </a:extLst>
          </a:blip>
          <a:srcRect l="18691" t="1335" r="21230" b="4318"/>
          <a:stretch/>
        </p:blipFill>
        <p:spPr>
          <a:xfrm flipH="1">
            <a:off x="0" y="0"/>
            <a:ext cx="6249554" cy="6557846"/>
          </a:xfrm>
        </p:spPr>
      </p:pic>
      <p:sp>
        <p:nvSpPr>
          <p:cNvPr id="4" name="Content Placeholder 3">
            <a:extLst>
              <a:ext uri="{FF2B5EF4-FFF2-40B4-BE49-F238E27FC236}">
                <a16:creationId xmlns:a16="http://schemas.microsoft.com/office/drawing/2014/main" id="{0D250B89-C4D5-43CB-81F0-EFF4588D7E45}"/>
              </a:ext>
            </a:extLst>
          </p:cNvPr>
          <p:cNvSpPr>
            <a:spLocks noGrp="1"/>
          </p:cNvSpPr>
          <p:nvPr>
            <p:ph idx="1"/>
          </p:nvPr>
        </p:nvSpPr>
        <p:spPr/>
        <p:txBody>
          <a:bodyPr>
            <a:normAutofit fontScale="92500" lnSpcReduction="10000"/>
          </a:bodyPr>
          <a:lstStyle/>
          <a:p>
            <a:r>
              <a:rPr lang="en-US" noProof="1"/>
              <a:t>1094.5 petitions for health and welfare writs against state agencies must be filed within a year after receiving notice of the decision (Welf. &amp; Inst. Code §10962)</a:t>
            </a:r>
          </a:p>
          <a:p>
            <a:r>
              <a:rPr lang="en-US" noProof="1"/>
              <a:t>For decisions by local county agencies, suit must be filed 90 days after notification of a challenged decision.</a:t>
            </a:r>
          </a:p>
          <a:p>
            <a:r>
              <a:rPr lang="en-US" noProof="1"/>
              <a:t>Administrative remedies must be exhausted. The hearing decision must be final, and no new issues may be raised that were not raised at the hearing. </a:t>
            </a:r>
          </a:p>
          <a:p>
            <a:r>
              <a:rPr lang="en-US" noProof="1"/>
              <a:t>Denial of a request for rehearing is not required but can help bolster the procedural record, as can a formal demand letter to the agency.</a:t>
            </a:r>
          </a:p>
        </p:txBody>
      </p:sp>
      <p:sp>
        <p:nvSpPr>
          <p:cNvPr id="5" name="Slide Number Placeholder 4">
            <a:extLst>
              <a:ext uri="{FF2B5EF4-FFF2-40B4-BE49-F238E27FC236}">
                <a16:creationId xmlns:a16="http://schemas.microsoft.com/office/drawing/2014/main" id="{B18C9971-C7D2-435E-9037-EB3D7CCAF12D}"/>
              </a:ext>
            </a:extLst>
          </p:cNvPr>
          <p:cNvSpPr>
            <a:spLocks noGrp="1"/>
          </p:cNvSpPr>
          <p:nvPr>
            <p:ph type="sldNum" sz="quarter" idx="10"/>
          </p:nvPr>
        </p:nvSpPr>
        <p:spPr>
          <a:xfrm>
            <a:off x="11353800" y="6361475"/>
            <a:ext cx="838200" cy="3600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PAGE </a:t>
            </a:r>
            <a:fld id="{4A9B5881-4007-4345-955A-79C2656F0C49}" type="slidenum">
              <a:rPr kumimoji="0" lang="en-US" sz="12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srgbClr val="FFFFFF"/>
              </a:solidFill>
              <a:effectLst/>
              <a:uLnTx/>
              <a:uFillTx/>
              <a:latin typeface="Calibri"/>
              <a:ea typeface="+mn-ea"/>
              <a:cs typeface="+mn-cs"/>
            </a:endParaRPr>
          </a:p>
        </p:txBody>
      </p:sp>
      <p:sp>
        <p:nvSpPr>
          <p:cNvPr id="11" name="Rectangle 10">
            <a:extLst>
              <a:ext uri="{FF2B5EF4-FFF2-40B4-BE49-F238E27FC236}">
                <a16:creationId xmlns:a16="http://schemas.microsoft.com/office/drawing/2014/main" id="{08D655AF-5DBD-4954-B607-48D1914FC7DE}"/>
              </a:ext>
              <a:ext uri="{C183D7F6-B498-43B3-948B-1728B52AA6E4}">
                <adec:decorative xmlns:adec="http://schemas.microsoft.com/office/drawing/2017/decorative" val="1"/>
              </a:ext>
            </a:extLst>
          </p:cNvPr>
          <p:cNvSpPr/>
          <p:nvPr/>
        </p:nvSpPr>
        <p:spPr>
          <a:xfrm>
            <a:off x="1145309" y="6557848"/>
            <a:ext cx="2552123" cy="163627"/>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Managing Expectations</a:t>
            </a:r>
          </a:p>
        </p:txBody>
      </p:sp>
      <p:sp>
        <p:nvSpPr>
          <p:cNvPr id="12" name="Rectangle 11">
            <a:extLst>
              <a:ext uri="{FF2B5EF4-FFF2-40B4-BE49-F238E27FC236}">
                <a16:creationId xmlns:a16="http://schemas.microsoft.com/office/drawing/2014/main" id="{EAE7730F-1A0D-4B11-BA09-6A6CAA96FE12}"/>
              </a:ext>
              <a:ext uri="{C183D7F6-B498-43B3-948B-1728B52AA6E4}">
                <adec:decorative xmlns:adec="http://schemas.microsoft.com/office/drawing/2017/decorative" val="1"/>
              </a:ext>
            </a:extLst>
          </p:cNvPr>
          <p:cNvSpPr/>
          <p:nvPr/>
        </p:nvSpPr>
        <p:spPr>
          <a:xfrm>
            <a:off x="3697432" y="6557846"/>
            <a:ext cx="2552123" cy="16362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Strategy</a:t>
            </a:r>
          </a:p>
        </p:txBody>
      </p:sp>
      <p:sp>
        <p:nvSpPr>
          <p:cNvPr id="13" name="Rectangle 12">
            <a:extLst>
              <a:ext uri="{FF2B5EF4-FFF2-40B4-BE49-F238E27FC236}">
                <a16:creationId xmlns:a16="http://schemas.microsoft.com/office/drawing/2014/main" id="{4EF60258-6D59-4423-83CC-D7AC9D79D5E5}"/>
              </a:ext>
              <a:ext uri="{C183D7F6-B498-43B3-948B-1728B52AA6E4}">
                <adec:decorative xmlns:adec="http://schemas.microsoft.com/office/drawing/2017/decorative" val="1"/>
              </a:ext>
            </a:extLst>
          </p:cNvPr>
          <p:cNvSpPr/>
          <p:nvPr/>
        </p:nvSpPr>
        <p:spPr>
          <a:xfrm>
            <a:off x="6249555" y="6361475"/>
            <a:ext cx="2552123" cy="360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Timing &amp; Prerequisites</a:t>
            </a:r>
          </a:p>
        </p:txBody>
      </p:sp>
      <p:sp>
        <p:nvSpPr>
          <p:cNvPr id="14" name="Rectangle 13">
            <a:extLst>
              <a:ext uri="{FF2B5EF4-FFF2-40B4-BE49-F238E27FC236}">
                <a16:creationId xmlns:a16="http://schemas.microsoft.com/office/drawing/2014/main" id="{964627DB-2C83-4D9C-A498-D5BCC9A2B3B4}"/>
              </a:ext>
              <a:ext uri="{C183D7F6-B498-43B3-948B-1728B52AA6E4}">
                <adec:decorative xmlns:adec="http://schemas.microsoft.com/office/drawing/2017/decorative" val="1"/>
              </a:ext>
            </a:extLst>
          </p:cNvPr>
          <p:cNvSpPr/>
          <p:nvPr/>
        </p:nvSpPr>
        <p:spPr>
          <a:xfrm>
            <a:off x="8801677" y="6562004"/>
            <a:ext cx="2552123" cy="15947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Conclusion</a:t>
            </a:r>
          </a:p>
        </p:txBody>
      </p:sp>
      <p:sp>
        <p:nvSpPr>
          <p:cNvPr id="16" name="Isosceles Triangle 15">
            <a:extLst>
              <a:ext uri="{FF2B5EF4-FFF2-40B4-BE49-F238E27FC236}">
                <a16:creationId xmlns:a16="http://schemas.microsoft.com/office/drawing/2014/main" id="{C2887229-F913-4F63-8EC5-03C72B9082F4}"/>
              </a:ext>
              <a:ext uri="{C183D7F6-B498-43B3-948B-1728B52AA6E4}">
                <adec:decorative xmlns:adec="http://schemas.microsoft.com/office/drawing/2017/decorative" val="1"/>
              </a:ext>
            </a:extLst>
          </p:cNvPr>
          <p:cNvSpPr/>
          <p:nvPr/>
        </p:nvSpPr>
        <p:spPr>
          <a:xfrm rot="10800000">
            <a:off x="7454193" y="6271566"/>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39178735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58AE6-56F6-44E8-8BBF-23277B1773E4}"/>
              </a:ext>
            </a:extLst>
          </p:cNvPr>
          <p:cNvSpPr>
            <a:spLocks noGrp="1"/>
          </p:cNvSpPr>
          <p:nvPr>
            <p:ph type="title"/>
          </p:nvPr>
        </p:nvSpPr>
        <p:spPr/>
        <p:txBody>
          <a:bodyPr/>
          <a:lstStyle/>
          <a:p>
            <a:r>
              <a:rPr lang="en-US" dirty="0"/>
              <a:t>Prelitigation for 1094.5 Writs:</a:t>
            </a:r>
            <a:br>
              <a:rPr lang="en-US" dirty="0"/>
            </a:br>
            <a:r>
              <a:rPr lang="en-US" dirty="0"/>
              <a:t>Summary</a:t>
            </a:r>
          </a:p>
        </p:txBody>
      </p:sp>
      <p:sp>
        <p:nvSpPr>
          <p:cNvPr id="4" name="Content Placeholder 3">
            <a:extLst>
              <a:ext uri="{FF2B5EF4-FFF2-40B4-BE49-F238E27FC236}">
                <a16:creationId xmlns:a16="http://schemas.microsoft.com/office/drawing/2014/main" id="{8B863B31-6429-468C-9624-0D0BBDBACA62}"/>
              </a:ext>
            </a:extLst>
          </p:cNvPr>
          <p:cNvSpPr>
            <a:spLocks noGrp="1"/>
          </p:cNvSpPr>
          <p:nvPr>
            <p:ph idx="1"/>
          </p:nvPr>
        </p:nvSpPr>
        <p:spPr/>
        <p:txBody>
          <a:bodyPr>
            <a:normAutofit/>
          </a:bodyPr>
          <a:lstStyle/>
          <a:p>
            <a:pPr marL="0" indent="0">
              <a:buNone/>
            </a:pPr>
            <a:r>
              <a:rPr lang="en-US" sz="3600" dirty="0"/>
              <a:t>To recap:</a:t>
            </a:r>
          </a:p>
          <a:p>
            <a:r>
              <a:rPr lang="en-US" b="1" dirty="0"/>
              <a:t>Manage client expectations. </a:t>
            </a:r>
            <a:br>
              <a:rPr lang="en-US" dirty="0"/>
            </a:br>
            <a:r>
              <a:rPr lang="en-US" dirty="0"/>
              <a:t>Litigation can be time-consuming and emotionally draining, and relief can be limited. Prepare your clients accordingly. </a:t>
            </a:r>
          </a:p>
          <a:p>
            <a:endParaRPr lang="en-US" dirty="0"/>
          </a:p>
          <a:p>
            <a:r>
              <a:rPr lang="en-US" b="1" dirty="0"/>
              <a:t>Strategy matters. </a:t>
            </a:r>
            <a:br>
              <a:rPr lang="en-US" dirty="0"/>
            </a:br>
            <a:r>
              <a:rPr lang="en-US" dirty="0"/>
              <a:t>Client goals, advocate resources, the opportunity to create good or bad precedent, and the quality of the factual record should all be considered before filing a writ.</a:t>
            </a:r>
          </a:p>
          <a:p>
            <a:endParaRPr lang="en-US" dirty="0"/>
          </a:p>
          <a:p>
            <a:r>
              <a:rPr lang="en-US" b="1" dirty="0"/>
              <a:t>Know the prerequisites. </a:t>
            </a:r>
            <a:br>
              <a:rPr lang="en-US" dirty="0"/>
            </a:br>
            <a:r>
              <a:rPr lang="en-US" dirty="0"/>
              <a:t>A 1094.5 writ on a decision issued by CDSS State Hearing Division must be filed within a year after receipt of the final decision. All administrative remedies must be exhausted first. The writ may not raise issues not raised in the hearing.</a:t>
            </a:r>
          </a:p>
        </p:txBody>
      </p:sp>
      <p:sp>
        <p:nvSpPr>
          <p:cNvPr id="20" name="Slide Number Placeholder 19">
            <a:extLst>
              <a:ext uri="{FF2B5EF4-FFF2-40B4-BE49-F238E27FC236}">
                <a16:creationId xmlns:a16="http://schemas.microsoft.com/office/drawing/2014/main" id="{3AEC0301-E9AA-4478-9E23-C372DBDCE653}"/>
              </a:ext>
            </a:extLst>
          </p:cNvPr>
          <p:cNvSpPr>
            <a:spLocks noGrp="1"/>
          </p:cNvSpPr>
          <p:nvPr>
            <p:ph type="sldNum" sz="quarter" idx="10"/>
          </p:nvPr>
        </p:nvSpPr>
        <p:spPr>
          <a:xfrm>
            <a:off x="11353800" y="6361475"/>
            <a:ext cx="838200" cy="3600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PAGE </a:t>
            </a:r>
            <a:fld id="{4A9B5881-4007-4345-955A-79C2656F0C49}" type="slidenum">
              <a:rPr kumimoji="0" lang="en-US" sz="12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Rectangle 4">
            <a:extLst>
              <a:ext uri="{FF2B5EF4-FFF2-40B4-BE49-F238E27FC236}">
                <a16:creationId xmlns:a16="http://schemas.microsoft.com/office/drawing/2014/main" id="{093D1241-4F6B-4523-A0D3-68E3CDBC0F28}"/>
              </a:ext>
              <a:ext uri="{C183D7F6-B498-43B3-948B-1728B52AA6E4}">
                <adec:decorative xmlns:adec="http://schemas.microsoft.com/office/drawing/2017/decorative" val="1"/>
              </a:ext>
            </a:extLst>
          </p:cNvPr>
          <p:cNvSpPr/>
          <p:nvPr/>
        </p:nvSpPr>
        <p:spPr>
          <a:xfrm>
            <a:off x="1145309" y="6557848"/>
            <a:ext cx="2552123" cy="163627"/>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Managing Expectations</a:t>
            </a:r>
          </a:p>
        </p:txBody>
      </p:sp>
      <p:sp>
        <p:nvSpPr>
          <p:cNvPr id="6" name="Rectangle 5">
            <a:extLst>
              <a:ext uri="{FF2B5EF4-FFF2-40B4-BE49-F238E27FC236}">
                <a16:creationId xmlns:a16="http://schemas.microsoft.com/office/drawing/2014/main" id="{C7BF8379-6FA4-47C8-A343-950346DD4931}"/>
              </a:ext>
              <a:ext uri="{C183D7F6-B498-43B3-948B-1728B52AA6E4}">
                <adec:decorative xmlns:adec="http://schemas.microsoft.com/office/drawing/2017/decorative" val="1"/>
              </a:ext>
            </a:extLst>
          </p:cNvPr>
          <p:cNvSpPr/>
          <p:nvPr/>
        </p:nvSpPr>
        <p:spPr>
          <a:xfrm>
            <a:off x="3697432" y="6557846"/>
            <a:ext cx="2552123" cy="16362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Strategy</a:t>
            </a:r>
          </a:p>
        </p:txBody>
      </p:sp>
      <p:sp>
        <p:nvSpPr>
          <p:cNvPr id="7" name="Rectangle 6">
            <a:extLst>
              <a:ext uri="{FF2B5EF4-FFF2-40B4-BE49-F238E27FC236}">
                <a16:creationId xmlns:a16="http://schemas.microsoft.com/office/drawing/2014/main" id="{CD0DE557-B4FF-44B4-B945-B5B41DBDA39C}"/>
              </a:ext>
              <a:ext uri="{C183D7F6-B498-43B3-948B-1728B52AA6E4}">
                <adec:decorative xmlns:adec="http://schemas.microsoft.com/office/drawing/2017/decorative" val="1"/>
              </a:ext>
            </a:extLst>
          </p:cNvPr>
          <p:cNvSpPr/>
          <p:nvPr/>
        </p:nvSpPr>
        <p:spPr>
          <a:xfrm>
            <a:off x="6249555" y="6557845"/>
            <a:ext cx="2552123" cy="16363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Timing &amp; Prerequisites</a:t>
            </a:r>
          </a:p>
        </p:txBody>
      </p:sp>
      <p:sp>
        <p:nvSpPr>
          <p:cNvPr id="8" name="Rectangle 7">
            <a:extLst>
              <a:ext uri="{FF2B5EF4-FFF2-40B4-BE49-F238E27FC236}">
                <a16:creationId xmlns:a16="http://schemas.microsoft.com/office/drawing/2014/main" id="{BB801CDE-088C-4A56-83CA-BF9F271065B0}"/>
              </a:ext>
              <a:ext uri="{C183D7F6-B498-43B3-948B-1728B52AA6E4}">
                <adec:decorative xmlns:adec="http://schemas.microsoft.com/office/drawing/2017/decorative" val="1"/>
              </a:ext>
            </a:extLst>
          </p:cNvPr>
          <p:cNvSpPr/>
          <p:nvPr/>
        </p:nvSpPr>
        <p:spPr>
          <a:xfrm>
            <a:off x="8801677" y="6361475"/>
            <a:ext cx="2552123" cy="360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Conclusion</a:t>
            </a:r>
          </a:p>
        </p:txBody>
      </p:sp>
      <p:sp>
        <p:nvSpPr>
          <p:cNvPr id="10" name="Isosceles Triangle 9">
            <a:extLst>
              <a:ext uri="{FF2B5EF4-FFF2-40B4-BE49-F238E27FC236}">
                <a16:creationId xmlns:a16="http://schemas.microsoft.com/office/drawing/2014/main" id="{792980D7-ED01-4955-83DB-59BA18C94FBA}"/>
              </a:ext>
              <a:ext uri="{C183D7F6-B498-43B3-948B-1728B52AA6E4}">
                <adec:decorative xmlns:adec="http://schemas.microsoft.com/office/drawing/2017/decorative" val="1"/>
              </a:ext>
            </a:extLst>
          </p:cNvPr>
          <p:cNvSpPr/>
          <p:nvPr/>
        </p:nvSpPr>
        <p:spPr>
          <a:xfrm rot="10800000">
            <a:off x="10006315" y="6271566"/>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27963992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B68FF73B-6E2D-AA94-6B4D-28A4FFC74BE5}"/>
              </a:ext>
            </a:extLst>
          </p:cNvPr>
          <p:cNvSpPr>
            <a:spLocks noGrp="1"/>
          </p:cNvSpPr>
          <p:nvPr>
            <p:ph type="title"/>
          </p:nvPr>
        </p:nvSpPr>
        <p:spPr>
          <a:xfrm>
            <a:off x="838200" y="641855"/>
            <a:ext cx="6273800" cy="772107"/>
          </a:xfrm>
        </p:spPr>
        <p:txBody>
          <a:bodyPr/>
          <a:lstStyle/>
          <a:p>
            <a:r>
              <a:rPr lang="en-US" dirty="0"/>
              <a:t>Self-Quiz</a:t>
            </a:r>
          </a:p>
        </p:txBody>
      </p:sp>
      <p:sp>
        <p:nvSpPr>
          <p:cNvPr id="15" name="Content Placeholder 14">
            <a:extLst>
              <a:ext uri="{FF2B5EF4-FFF2-40B4-BE49-F238E27FC236}">
                <a16:creationId xmlns:a16="http://schemas.microsoft.com/office/drawing/2014/main" id="{F0EAC5CB-87C1-2F61-0858-DC242262D319}"/>
              </a:ext>
            </a:extLst>
          </p:cNvPr>
          <p:cNvSpPr>
            <a:spLocks noGrp="1"/>
          </p:cNvSpPr>
          <p:nvPr>
            <p:ph idx="1"/>
          </p:nvPr>
        </p:nvSpPr>
        <p:spPr/>
        <p:txBody>
          <a:bodyPr/>
          <a:lstStyle/>
          <a:p>
            <a:pPr marL="0" indent="0">
              <a:buNone/>
            </a:pPr>
            <a:r>
              <a:rPr lang="en-US" sz="2400" dirty="0"/>
              <a:t>What is NOT a true statement about the requirements that must be met prior to filing a 1094.5 writ petition against CDSS?</a:t>
            </a:r>
          </a:p>
          <a:p>
            <a:endParaRPr lang="en-US" dirty="0"/>
          </a:p>
          <a:p>
            <a:pPr marL="457200" indent="-457200">
              <a:buFont typeface="+mj-lt"/>
              <a:buAutoNum type="alphaUcPeriod"/>
            </a:pPr>
            <a:r>
              <a:rPr lang="en-US" sz="2400" dirty="0"/>
              <a:t>The decision must be issued and adopted by the agency.</a:t>
            </a:r>
          </a:p>
          <a:p>
            <a:pPr marL="457200" indent="-457200">
              <a:buFont typeface="+mj-lt"/>
              <a:buAutoNum type="alphaUcPeriod"/>
            </a:pPr>
            <a:r>
              <a:rPr lang="en-US" sz="2400" dirty="0"/>
              <a:t>All issues in the petition must have been raised at the hearing.</a:t>
            </a:r>
          </a:p>
          <a:p>
            <a:pPr marL="457200" indent="-457200">
              <a:buFont typeface="+mj-lt"/>
              <a:buAutoNum type="alphaUcPeriod"/>
            </a:pPr>
            <a:r>
              <a:rPr lang="en-US" sz="2400" dirty="0"/>
              <a:t>A rehearing must be requested.</a:t>
            </a:r>
          </a:p>
          <a:p>
            <a:pPr marL="457200" indent="-457200">
              <a:buFont typeface="+mj-lt"/>
              <a:buAutoNum type="alphaUcPeriod"/>
            </a:pPr>
            <a:r>
              <a:rPr lang="en-US" sz="2400" dirty="0"/>
              <a:t>The petition must be filed timely, within 1 year of the decision.</a:t>
            </a:r>
          </a:p>
        </p:txBody>
      </p:sp>
      <p:sp>
        <p:nvSpPr>
          <p:cNvPr id="5" name="Slide Number Placeholder 4">
            <a:extLst>
              <a:ext uri="{FF2B5EF4-FFF2-40B4-BE49-F238E27FC236}">
                <a16:creationId xmlns:a16="http://schemas.microsoft.com/office/drawing/2014/main" id="{F3F5E75A-B25F-1088-3D60-8BC7F2AE839F}"/>
              </a:ext>
            </a:extLst>
          </p:cNvPr>
          <p:cNvSpPr>
            <a:spLocks noGrp="1"/>
          </p:cNvSpPr>
          <p:nvPr>
            <p:ph type="sldNum" sz="quarter" idx="10"/>
          </p:nvPr>
        </p:nvSpPr>
        <p:spPr/>
        <p:txBody>
          <a:bodyPr/>
          <a:lstStyle/>
          <a:p>
            <a:r>
              <a:rPr lang="en-US"/>
              <a:t>PAGE </a:t>
            </a:r>
            <a:fld id="{4A9B5881-4007-4345-955A-79C2656F0C49}" type="slidenum">
              <a:rPr lang="en-US" smtClean="0"/>
              <a:pPr/>
              <a:t>17</a:t>
            </a:fld>
            <a:endParaRPr lang="en-US" dirty="0"/>
          </a:p>
        </p:txBody>
      </p:sp>
    </p:spTree>
    <p:extLst>
      <p:ext uri="{BB962C8B-B14F-4D97-AF65-F5344CB8AC3E}">
        <p14:creationId xmlns:p14="http://schemas.microsoft.com/office/powerpoint/2010/main" val="30992498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58AE6-56F6-44E8-8BBF-23277B1773E4}"/>
              </a:ext>
            </a:extLst>
          </p:cNvPr>
          <p:cNvSpPr>
            <a:spLocks noGrp="1"/>
          </p:cNvSpPr>
          <p:nvPr>
            <p:ph type="title"/>
          </p:nvPr>
        </p:nvSpPr>
        <p:spPr>
          <a:xfrm>
            <a:off x="7512000" y="0"/>
            <a:ext cx="4680000" cy="6721473"/>
          </a:xfrm>
        </p:spPr>
        <p:txBody>
          <a:bodyPr/>
          <a:lstStyle/>
          <a:p>
            <a:r>
              <a:rPr lang="en-US" dirty="0"/>
              <a:t>Evidence &amp; the Administrative Record</a:t>
            </a:r>
          </a:p>
        </p:txBody>
      </p:sp>
      <p:graphicFrame>
        <p:nvGraphicFramePr>
          <p:cNvPr id="3" name="Content Placeholder 2" descr="List Content Placeholder">
            <a:extLst>
              <a:ext uri="{FF2B5EF4-FFF2-40B4-BE49-F238E27FC236}">
                <a16:creationId xmlns:a16="http://schemas.microsoft.com/office/drawing/2014/main" id="{00DD6853-7971-494B-A148-546DF3F15457}"/>
              </a:ext>
            </a:extLst>
          </p:cNvPr>
          <p:cNvGraphicFramePr>
            <a:graphicFrameLocks noGrp="1"/>
          </p:cNvGraphicFramePr>
          <p:nvPr>
            <p:ph idx="1"/>
            <p:extLst>
              <p:ext uri="{D42A27DB-BD31-4B8C-83A1-F6EECF244321}">
                <p14:modId xmlns:p14="http://schemas.microsoft.com/office/powerpoint/2010/main" val="2801202860"/>
              </p:ext>
            </p:extLst>
          </p:nvPr>
        </p:nvGraphicFramePr>
        <p:xfrm>
          <a:off x="838200" y="365124"/>
          <a:ext cx="6156323" cy="5984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Slide Number Placeholder 19">
            <a:extLst>
              <a:ext uri="{FF2B5EF4-FFF2-40B4-BE49-F238E27FC236}">
                <a16:creationId xmlns:a16="http://schemas.microsoft.com/office/drawing/2014/main" id="{3AEC0301-E9AA-4478-9E23-C372DBDCE653}"/>
              </a:ext>
            </a:extLst>
          </p:cNvPr>
          <p:cNvSpPr>
            <a:spLocks noGrp="1"/>
          </p:cNvSpPr>
          <p:nvPr>
            <p:ph type="sldNum" sz="quarter" idx="10"/>
          </p:nvPr>
        </p:nvSpPr>
        <p:spPr>
          <a:xfrm>
            <a:off x="11353800" y="6361475"/>
            <a:ext cx="838200" cy="360000"/>
          </a:xfrm>
        </p:spPr>
        <p:txBody>
          <a:bodyPr/>
          <a:lstStyle/>
          <a:p>
            <a:r>
              <a:rPr lang="en-US" dirty="0"/>
              <a:t>PAGE </a:t>
            </a:r>
            <a:fld id="{4A9B5881-4007-4345-955A-79C2656F0C49}" type="slidenum">
              <a:rPr lang="en-US" smtClean="0"/>
              <a:pPr/>
              <a:t>18</a:t>
            </a:fld>
            <a:endParaRPr lang="en-US" dirty="0"/>
          </a:p>
        </p:txBody>
      </p:sp>
    </p:spTree>
    <p:extLst>
      <p:ext uri="{BB962C8B-B14F-4D97-AF65-F5344CB8AC3E}">
        <p14:creationId xmlns:p14="http://schemas.microsoft.com/office/powerpoint/2010/main" val="4085412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9600F-A17E-4354-A7AB-0CC2A43A9354}"/>
              </a:ext>
            </a:extLst>
          </p:cNvPr>
          <p:cNvSpPr>
            <a:spLocks noGrp="1"/>
          </p:cNvSpPr>
          <p:nvPr>
            <p:ph type="title"/>
          </p:nvPr>
        </p:nvSpPr>
        <p:spPr>
          <a:xfrm>
            <a:off x="838198" y="611079"/>
            <a:ext cx="10515601" cy="833663"/>
          </a:xfrm>
        </p:spPr>
        <p:txBody>
          <a:bodyPr/>
          <a:lstStyle/>
          <a:p>
            <a:pPr algn="ctr"/>
            <a:r>
              <a:rPr kumimoji="0" lang="en-US" sz="4000" b="0" i="0" u="none" strike="noStrike" kern="1200" cap="none" spc="0" normalizeH="0" baseline="0" noProof="0" dirty="0">
                <a:ln>
                  <a:noFill/>
                </a:ln>
                <a:solidFill>
                  <a:srgbClr val="FFFFFF"/>
                </a:solidFill>
                <a:effectLst/>
                <a:uLnTx/>
                <a:uFillTx/>
                <a:latin typeface="Calibri Light"/>
                <a:ea typeface="+mj-ea"/>
                <a:cs typeface="+mj-cs"/>
              </a:rPr>
              <a:t>Limits on Evidence in 1094.5 Writs</a:t>
            </a:r>
            <a:endParaRPr lang="en-US" dirty="0"/>
          </a:p>
        </p:txBody>
      </p:sp>
      <p:sp>
        <p:nvSpPr>
          <p:cNvPr id="3" name="Content Placeholder 2">
            <a:extLst>
              <a:ext uri="{FF2B5EF4-FFF2-40B4-BE49-F238E27FC236}">
                <a16:creationId xmlns:a16="http://schemas.microsoft.com/office/drawing/2014/main" id="{FA6A4B49-27C8-46B6-8B11-AD7E8F615E2C}"/>
              </a:ext>
            </a:extLst>
          </p:cNvPr>
          <p:cNvSpPr>
            <a:spLocks noGrp="1"/>
          </p:cNvSpPr>
          <p:nvPr>
            <p:ph idx="1"/>
          </p:nvPr>
        </p:nvSpPr>
        <p:spPr>
          <a:xfrm>
            <a:off x="838199" y="1825625"/>
            <a:ext cx="10515601" cy="4351338"/>
          </a:xfrm>
        </p:spPr>
        <p:txBody>
          <a:bodyPr>
            <a:normAutofit/>
          </a:bodyPr>
          <a:lstStyle/>
          <a:p>
            <a:r>
              <a:rPr lang="en-US" noProof="1"/>
              <a:t>The evidence in a 1094.5 case is limited to the evidence contained in the administrative record. No new evidence may be introduced via a writ petition except under narrow exceptions, though requests for judicial notice are permitted.</a:t>
            </a:r>
          </a:p>
          <a:p>
            <a:r>
              <a:rPr lang="en-US" noProof="1"/>
              <a:t>C.C.P. 1094.5(e): “Where the court finds that there is relevant evidence that, in the exercise of reasonable diligence, could not have been produced or that was improperly excluded at the hearing before respondent, it may enter judgment as provided in subdivision (f) remanding the case to be reconsidered in the light of that evidence;  or, in cases in which the court is authorized by law to exercise its independent judgment on the evidence, the court may admit the evidence at the hearing on the writ without remanding the case.”</a:t>
            </a:r>
          </a:p>
          <a:p>
            <a:r>
              <a:rPr lang="en-US" noProof="1"/>
              <a:t>The ALJ is granted broad discretion on the admission and exclusion of evidence and “is not bound by rules of procedure or evidence applicable in judicial hearings.” (CDSS M.P.P. 22-050)</a:t>
            </a:r>
          </a:p>
        </p:txBody>
      </p:sp>
      <p:sp>
        <p:nvSpPr>
          <p:cNvPr id="4" name="Slide Number Placeholder 3">
            <a:extLst>
              <a:ext uri="{FF2B5EF4-FFF2-40B4-BE49-F238E27FC236}">
                <a16:creationId xmlns:a16="http://schemas.microsoft.com/office/drawing/2014/main" id="{62B4CE3A-8C88-45AA-A849-57E5A7AC22C1}"/>
              </a:ext>
            </a:extLst>
          </p:cNvPr>
          <p:cNvSpPr>
            <a:spLocks noGrp="1"/>
          </p:cNvSpPr>
          <p:nvPr>
            <p:ph type="sldNum" sz="quarter" idx="10"/>
          </p:nvPr>
        </p:nvSpPr>
        <p:spPr>
          <a:xfrm>
            <a:off x="11353800" y="6361475"/>
            <a:ext cx="838200" cy="3600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PAGE </a:t>
            </a:r>
            <a:fld id="{4A9B5881-4007-4345-955A-79C2656F0C49}" type="slidenum">
              <a:rPr kumimoji="0" lang="en-US" sz="12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srgbClr val="FFFFFF"/>
              </a:solidFill>
              <a:effectLst/>
              <a:uLnTx/>
              <a:uFillTx/>
              <a:latin typeface="Calibri"/>
              <a:ea typeface="+mn-ea"/>
              <a:cs typeface="+mn-cs"/>
            </a:endParaRPr>
          </a:p>
        </p:txBody>
      </p:sp>
      <p:sp>
        <p:nvSpPr>
          <p:cNvPr id="8" name="Rectangle 7">
            <a:extLst>
              <a:ext uri="{FF2B5EF4-FFF2-40B4-BE49-F238E27FC236}">
                <a16:creationId xmlns:a16="http://schemas.microsoft.com/office/drawing/2014/main" id="{52C2DB72-01A8-424A-8CEF-8BD2418A8D25}"/>
              </a:ext>
              <a:ext uri="{C183D7F6-B498-43B3-948B-1728B52AA6E4}">
                <adec:decorative xmlns:adec="http://schemas.microsoft.com/office/drawing/2017/decorative" val="1"/>
              </a:ext>
            </a:extLst>
          </p:cNvPr>
          <p:cNvSpPr/>
          <p:nvPr/>
        </p:nvSpPr>
        <p:spPr>
          <a:xfrm>
            <a:off x="1145309" y="6361475"/>
            <a:ext cx="2552123" cy="360000"/>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Limits on Evidence</a:t>
            </a:r>
          </a:p>
        </p:txBody>
      </p:sp>
      <p:sp>
        <p:nvSpPr>
          <p:cNvPr id="10" name="Rectangle 9">
            <a:extLst>
              <a:ext uri="{FF2B5EF4-FFF2-40B4-BE49-F238E27FC236}">
                <a16:creationId xmlns:a16="http://schemas.microsoft.com/office/drawing/2014/main" id="{95AAAEAA-CCF6-4E36-A4A3-5AF49D00995B}"/>
              </a:ext>
              <a:ext uri="{C183D7F6-B498-43B3-948B-1728B52AA6E4}">
                <adec:decorative xmlns:adec="http://schemas.microsoft.com/office/drawing/2017/decorative" val="1"/>
              </a:ext>
            </a:extLst>
          </p:cNvPr>
          <p:cNvSpPr/>
          <p:nvPr/>
        </p:nvSpPr>
        <p:spPr>
          <a:xfrm>
            <a:off x="3697432" y="6562004"/>
            <a:ext cx="2552123" cy="15947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Requesting the Record</a:t>
            </a:r>
          </a:p>
        </p:txBody>
      </p:sp>
      <p:sp>
        <p:nvSpPr>
          <p:cNvPr id="11" name="Rectangle 10">
            <a:extLst>
              <a:ext uri="{FF2B5EF4-FFF2-40B4-BE49-F238E27FC236}">
                <a16:creationId xmlns:a16="http://schemas.microsoft.com/office/drawing/2014/main" id="{5F253864-26FA-4AB1-9F0A-4F57D870EE85}"/>
              </a:ext>
              <a:ext uri="{C183D7F6-B498-43B3-948B-1728B52AA6E4}">
                <adec:decorative xmlns:adec="http://schemas.microsoft.com/office/drawing/2017/decorative" val="1"/>
              </a:ext>
            </a:extLst>
          </p:cNvPr>
          <p:cNvSpPr/>
          <p:nvPr/>
        </p:nvSpPr>
        <p:spPr>
          <a:xfrm>
            <a:off x="6249555" y="6562004"/>
            <a:ext cx="2552123" cy="15947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Reviewing the Record</a:t>
            </a:r>
          </a:p>
        </p:txBody>
      </p:sp>
      <p:sp>
        <p:nvSpPr>
          <p:cNvPr id="12" name="Rectangle 11">
            <a:extLst>
              <a:ext uri="{FF2B5EF4-FFF2-40B4-BE49-F238E27FC236}">
                <a16:creationId xmlns:a16="http://schemas.microsoft.com/office/drawing/2014/main" id="{84949406-858F-4224-BC48-197463899896}"/>
              </a:ext>
              <a:ext uri="{C183D7F6-B498-43B3-948B-1728B52AA6E4}">
                <adec:decorative xmlns:adec="http://schemas.microsoft.com/office/drawing/2017/decorative" val="1"/>
              </a:ext>
            </a:extLst>
          </p:cNvPr>
          <p:cNvSpPr/>
          <p:nvPr/>
        </p:nvSpPr>
        <p:spPr>
          <a:xfrm>
            <a:off x="8801677" y="6562004"/>
            <a:ext cx="2552123" cy="15947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Conclusion</a:t>
            </a:r>
          </a:p>
        </p:txBody>
      </p:sp>
      <p:sp>
        <p:nvSpPr>
          <p:cNvPr id="14" name="Isosceles Triangle 13">
            <a:extLst>
              <a:ext uri="{FF2B5EF4-FFF2-40B4-BE49-F238E27FC236}">
                <a16:creationId xmlns:a16="http://schemas.microsoft.com/office/drawing/2014/main" id="{1D0A4E21-00BC-4451-94C9-943503852954}"/>
              </a:ext>
              <a:ext uri="{C183D7F6-B498-43B3-948B-1728B52AA6E4}">
                <adec:decorative xmlns:adec="http://schemas.microsoft.com/office/drawing/2017/decorative" val="1"/>
              </a:ext>
            </a:extLst>
          </p:cNvPr>
          <p:cNvSpPr/>
          <p:nvPr/>
        </p:nvSpPr>
        <p:spPr>
          <a:xfrm rot="10800000">
            <a:off x="2349947" y="6271566"/>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5645914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Rock climber scaling a rock face">
            <a:extLst>
              <a:ext uri="{FF2B5EF4-FFF2-40B4-BE49-F238E27FC236}">
                <a16:creationId xmlns:a16="http://schemas.microsoft.com/office/drawing/2014/main" id="{186420B3-A345-0CFD-3663-0787E0643DDF}"/>
              </a:ext>
            </a:extLst>
          </p:cNvPr>
          <p:cNvPicPr>
            <a:picLocks noChangeAspect="1"/>
          </p:cNvPicPr>
          <p:nvPr/>
        </p:nvPicPr>
        <p:blipFill rotWithShape="1">
          <a:blip r:embed="rId2">
            <a:extLst>
              <a:ext uri="{28A0092B-C50C-407E-A947-70E740481C1C}">
                <a14:useLocalDpi xmlns:a14="http://schemas.microsoft.com/office/drawing/2010/main" val="0"/>
              </a:ext>
            </a:extLst>
          </a:blip>
          <a:srcRect l="1767" t="3063" r="29817" b="5387"/>
          <a:stretch/>
        </p:blipFill>
        <p:spPr>
          <a:xfrm>
            <a:off x="0" y="490328"/>
            <a:ext cx="7512000" cy="6231145"/>
          </a:xfrm>
          <a:prstGeom prst="rect">
            <a:avLst/>
          </a:prstGeom>
        </p:spPr>
      </p:pic>
      <p:sp>
        <p:nvSpPr>
          <p:cNvPr id="2" name="Title 1">
            <a:extLst>
              <a:ext uri="{FF2B5EF4-FFF2-40B4-BE49-F238E27FC236}">
                <a16:creationId xmlns:a16="http://schemas.microsoft.com/office/drawing/2014/main" id="{C8F58AE6-56F6-44E8-8BBF-23277B1773E4}"/>
              </a:ext>
            </a:extLst>
          </p:cNvPr>
          <p:cNvSpPr>
            <a:spLocks noGrp="1"/>
          </p:cNvSpPr>
          <p:nvPr>
            <p:ph type="title"/>
          </p:nvPr>
        </p:nvSpPr>
        <p:spPr>
          <a:xfrm>
            <a:off x="7512000" y="0"/>
            <a:ext cx="4680000" cy="6721473"/>
          </a:xfrm>
        </p:spPr>
        <p:txBody>
          <a:bodyPr/>
          <a:lstStyle/>
          <a:p>
            <a:pPr>
              <a:lnSpc>
                <a:spcPct val="80000"/>
              </a:lnSpc>
            </a:pPr>
            <a:r>
              <a:rPr lang="en-US" dirty="0"/>
              <a:t>Introducing the Administrative Appeal Process:</a:t>
            </a:r>
            <a:br>
              <a:rPr lang="en-US" dirty="0"/>
            </a:br>
            <a:r>
              <a:rPr lang="en-US" dirty="0"/>
              <a:t>Tools to Win an Uphill Battle</a:t>
            </a:r>
          </a:p>
        </p:txBody>
      </p:sp>
      <p:graphicFrame>
        <p:nvGraphicFramePr>
          <p:cNvPr id="3" name="Content Placeholder 2" descr="List Content Placeholder">
            <a:extLst>
              <a:ext uri="{FF2B5EF4-FFF2-40B4-BE49-F238E27FC236}">
                <a16:creationId xmlns:a16="http://schemas.microsoft.com/office/drawing/2014/main" id="{00DD6853-7971-494B-A148-546DF3F15457}"/>
              </a:ext>
            </a:extLst>
          </p:cNvPr>
          <p:cNvGraphicFramePr>
            <a:graphicFrameLocks noGrp="1"/>
          </p:cNvGraphicFramePr>
          <p:nvPr>
            <p:ph idx="1"/>
            <p:extLst>
              <p:ext uri="{D42A27DB-BD31-4B8C-83A1-F6EECF244321}">
                <p14:modId xmlns:p14="http://schemas.microsoft.com/office/powerpoint/2010/main" val="2960304821"/>
              </p:ext>
            </p:extLst>
          </p:nvPr>
        </p:nvGraphicFramePr>
        <p:xfrm>
          <a:off x="0" y="-3"/>
          <a:ext cx="7512000" cy="61092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Slide Number Placeholder 19">
            <a:extLst>
              <a:ext uri="{FF2B5EF4-FFF2-40B4-BE49-F238E27FC236}">
                <a16:creationId xmlns:a16="http://schemas.microsoft.com/office/drawing/2014/main" id="{3AEC0301-E9AA-4478-9E23-C372DBDCE653}"/>
              </a:ext>
            </a:extLst>
          </p:cNvPr>
          <p:cNvSpPr>
            <a:spLocks noGrp="1"/>
          </p:cNvSpPr>
          <p:nvPr>
            <p:ph type="sldNum" sz="quarter" idx="10"/>
          </p:nvPr>
        </p:nvSpPr>
        <p:spPr>
          <a:xfrm>
            <a:off x="11353800" y="6361475"/>
            <a:ext cx="838200" cy="360000"/>
          </a:xfrm>
        </p:spPr>
        <p:txBody>
          <a:bodyPr/>
          <a:lstStyle/>
          <a:p>
            <a:r>
              <a:rPr lang="en-US" dirty="0"/>
              <a:t>PAGE </a:t>
            </a:r>
            <a:fld id="{4A9B5881-4007-4345-955A-79C2656F0C49}" type="slidenum">
              <a:rPr lang="en-US" smtClean="0"/>
              <a:pPr/>
              <a:t>2</a:t>
            </a:fld>
            <a:endParaRPr lang="en-US" dirty="0"/>
          </a:p>
        </p:txBody>
      </p:sp>
    </p:spTree>
    <p:extLst>
      <p:ext uri="{BB962C8B-B14F-4D97-AF65-F5344CB8AC3E}">
        <p14:creationId xmlns:p14="http://schemas.microsoft.com/office/powerpoint/2010/main" val="30897825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9600F-A17E-4354-A7AB-0CC2A43A9354}"/>
              </a:ext>
            </a:extLst>
          </p:cNvPr>
          <p:cNvSpPr>
            <a:spLocks noGrp="1"/>
          </p:cNvSpPr>
          <p:nvPr>
            <p:ph type="title"/>
          </p:nvPr>
        </p:nvSpPr>
        <p:spPr>
          <a:xfrm>
            <a:off x="838199" y="611080"/>
            <a:ext cx="10372754" cy="833663"/>
          </a:xfrm>
        </p:spPr>
        <p:txBody>
          <a:bodyPr/>
          <a:lstStyle/>
          <a:p>
            <a:pPr algn="ctr"/>
            <a:r>
              <a:rPr lang="en-US" dirty="0"/>
              <a:t>Requesting &amp; Augmenting the Record</a:t>
            </a:r>
          </a:p>
        </p:txBody>
      </p:sp>
      <p:sp>
        <p:nvSpPr>
          <p:cNvPr id="3" name="Content Placeholder 2">
            <a:extLst>
              <a:ext uri="{FF2B5EF4-FFF2-40B4-BE49-F238E27FC236}">
                <a16:creationId xmlns:a16="http://schemas.microsoft.com/office/drawing/2014/main" id="{FA6A4B49-27C8-46B6-8B11-AD7E8F615E2C}"/>
              </a:ext>
            </a:extLst>
          </p:cNvPr>
          <p:cNvSpPr>
            <a:spLocks noGrp="1"/>
          </p:cNvSpPr>
          <p:nvPr>
            <p:ph idx="1"/>
          </p:nvPr>
        </p:nvSpPr>
        <p:spPr>
          <a:xfrm>
            <a:off x="838199" y="1825625"/>
            <a:ext cx="10372754" cy="4351338"/>
          </a:xfrm>
        </p:spPr>
        <p:txBody>
          <a:bodyPr>
            <a:normAutofit lnSpcReduction="10000"/>
          </a:bodyPr>
          <a:lstStyle/>
          <a:p>
            <a:r>
              <a:rPr lang="en-US" noProof="1"/>
              <a:t>When filing the petition, file a request for the agency to prepare the administrative record.</a:t>
            </a:r>
          </a:p>
          <a:p>
            <a:r>
              <a:rPr lang="en-US" noProof="1"/>
              <a:t>W.I.C. 10962 states that “no filing fee shall be required for the filing of a petition pursuant to this section,” but it’s a good idea to submit a fee waiver with the petition specifically requesting that the cost of preparing the record be waived.</a:t>
            </a:r>
          </a:p>
          <a:p>
            <a:r>
              <a:rPr lang="en-US" noProof="1"/>
              <a:t>If the record is lacking, you may need to request a rehearing to present additional evidence.</a:t>
            </a:r>
          </a:p>
          <a:p>
            <a:r>
              <a:rPr lang="en-US" noProof="1"/>
              <a:t>If needed, you may also move to augment the record </a:t>
            </a:r>
            <a:r>
              <a:rPr lang="en-US" dirty="0"/>
              <a:t>without remand to the agency, but </a:t>
            </a:r>
            <a:r>
              <a:rPr lang="en-US" u="sng" dirty="0"/>
              <a:t>only</a:t>
            </a:r>
            <a:r>
              <a:rPr lang="en-US" dirty="0"/>
              <a:t> when the independent judgment standard of C.C.P. 1094.5(e) applies.</a:t>
            </a:r>
          </a:p>
          <a:p>
            <a:r>
              <a:rPr lang="en-US" noProof="1"/>
              <a:t>The independent judgment standard applies in cases involving fundamental rights, which should include most benefits cases. (</a:t>
            </a:r>
            <a:r>
              <a:rPr lang="en-US" dirty="0"/>
              <a:t>See, e.g., </a:t>
            </a:r>
            <a:r>
              <a:rPr lang="en-US" i="1" dirty="0"/>
              <a:t>Cooper v. </a:t>
            </a:r>
            <a:r>
              <a:rPr lang="en-US" i="1" dirty="0" err="1"/>
              <a:t>Kizer</a:t>
            </a:r>
            <a:r>
              <a:rPr lang="en-US" dirty="0"/>
              <a:t>, 230 Cal.App.3d 1291, 1299 (1991) (independent judgment applied in Medi-Cal cases); </a:t>
            </a:r>
            <a:r>
              <a:rPr lang="en-US" i="1" dirty="0"/>
              <a:t>Berlin v. McMahon</a:t>
            </a:r>
            <a:r>
              <a:rPr lang="en-US" dirty="0"/>
              <a:t>, 26 Cal.App.4th 66, 72 (1994) (independent judgment applied to review reduction in AFDC benefits). </a:t>
            </a:r>
          </a:p>
          <a:p>
            <a:r>
              <a:rPr lang="en-US" dirty="0"/>
              <a:t>However, </a:t>
            </a:r>
            <a:r>
              <a:rPr lang="en-US" i="1" dirty="0"/>
              <a:t>Fukuda v. City of Angels</a:t>
            </a:r>
            <a:r>
              <a:rPr lang="en-US" dirty="0"/>
              <a:t>,</a:t>
            </a:r>
            <a:r>
              <a:rPr lang="en-US" i="1" dirty="0"/>
              <a:t> </a:t>
            </a:r>
            <a:r>
              <a:rPr lang="en-US" dirty="0"/>
              <a:t>20 Cal.4th 805 (1999) establishes a strong presumption that the administrative findings of fact are correct and places the burden on the petitioner to prove that the findings are contrary to the weight of the evidence.</a:t>
            </a:r>
            <a:endParaRPr lang="en-US" noProof="1"/>
          </a:p>
        </p:txBody>
      </p:sp>
      <p:sp>
        <p:nvSpPr>
          <p:cNvPr id="4" name="Slide Number Placeholder 3">
            <a:extLst>
              <a:ext uri="{FF2B5EF4-FFF2-40B4-BE49-F238E27FC236}">
                <a16:creationId xmlns:a16="http://schemas.microsoft.com/office/drawing/2014/main" id="{62B4CE3A-8C88-45AA-A849-57E5A7AC22C1}"/>
              </a:ext>
            </a:extLst>
          </p:cNvPr>
          <p:cNvSpPr>
            <a:spLocks noGrp="1"/>
          </p:cNvSpPr>
          <p:nvPr>
            <p:ph type="sldNum" sz="quarter" idx="10"/>
          </p:nvPr>
        </p:nvSpPr>
        <p:spPr>
          <a:xfrm>
            <a:off x="11353800" y="6361475"/>
            <a:ext cx="838200" cy="3600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PAGE </a:t>
            </a:r>
            <a:fld id="{4A9B5881-4007-4345-955A-79C2656F0C49}" type="slidenum">
              <a:rPr kumimoji="0" lang="en-US" sz="12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srgbClr val="FFFFFF"/>
              </a:solidFill>
              <a:effectLst/>
              <a:uLnTx/>
              <a:uFillTx/>
              <a:latin typeface="Calibri"/>
              <a:ea typeface="+mn-ea"/>
              <a:cs typeface="+mn-cs"/>
            </a:endParaRPr>
          </a:p>
        </p:txBody>
      </p:sp>
      <p:sp>
        <p:nvSpPr>
          <p:cNvPr id="8" name="Rectangle 7">
            <a:extLst>
              <a:ext uri="{FF2B5EF4-FFF2-40B4-BE49-F238E27FC236}">
                <a16:creationId xmlns:a16="http://schemas.microsoft.com/office/drawing/2014/main" id="{52C2DB72-01A8-424A-8CEF-8BD2418A8D25}"/>
              </a:ext>
              <a:ext uri="{C183D7F6-B498-43B3-948B-1728B52AA6E4}">
                <adec:decorative xmlns:adec="http://schemas.microsoft.com/office/drawing/2017/decorative" val="1"/>
              </a:ext>
            </a:extLst>
          </p:cNvPr>
          <p:cNvSpPr/>
          <p:nvPr/>
        </p:nvSpPr>
        <p:spPr>
          <a:xfrm>
            <a:off x="1145309" y="6547645"/>
            <a:ext cx="2552123" cy="173829"/>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Limitations on Evidence</a:t>
            </a:r>
          </a:p>
        </p:txBody>
      </p:sp>
      <p:sp>
        <p:nvSpPr>
          <p:cNvPr id="10" name="Rectangle 9">
            <a:extLst>
              <a:ext uri="{FF2B5EF4-FFF2-40B4-BE49-F238E27FC236}">
                <a16:creationId xmlns:a16="http://schemas.microsoft.com/office/drawing/2014/main" id="{95AAAEAA-CCF6-4E36-A4A3-5AF49D00995B}"/>
              </a:ext>
              <a:ext uri="{C183D7F6-B498-43B3-948B-1728B52AA6E4}">
                <adec:decorative xmlns:adec="http://schemas.microsoft.com/office/drawing/2017/decorative" val="1"/>
              </a:ext>
            </a:extLst>
          </p:cNvPr>
          <p:cNvSpPr/>
          <p:nvPr/>
        </p:nvSpPr>
        <p:spPr>
          <a:xfrm>
            <a:off x="3697432" y="6361476"/>
            <a:ext cx="2552123" cy="360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Requesting the Record</a:t>
            </a:r>
          </a:p>
        </p:txBody>
      </p:sp>
      <p:sp>
        <p:nvSpPr>
          <p:cNvPr id="11" name="Rectangle 10">
            <a:extLst>
              <a:ext uri="{FF2B5EF4-FFF2-40B4-BE49-F238E27FC236}">
                <a16:creationId xmlns:a16="http://schemas.microsoft.com/office/drawing/2014/main" id="{5F253864-26FA-4AB1-9F0A-4F57D870EE85}"/>
              </a:ext>
              <a:ext uri="{C183D7F6-B498-43B3-948B-1728B52AA6E4}">
                <adec:decorative xmlns:adec="http://schemas.microsoft.com/office/drawing/2017/decorative" val="1"/>
              </a:ext>
            </a:extLst>
          </p:cNvPr>
          <p:cNvSpPr/>
          <p:nvPr/>
        </p:nvSpPr>
        <p:spPr>
          <a:xfrm>
            <a:off x="6249555" y="6562004"/>
            <a:ext cx="2552123" cy="15947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Reviewing the Record</a:t>
            </a:r>
          </a:p>
        </p:txBody>
      </p:sp>
      <p:sp>
        <p:nvSpPr>
          <p:cNvPr id="12" name="Rectangle 11">
            <a:extLst>
              <a:ext uri="{FF2B5EF4-FFF2-40B4-BE49-F238E27FC236}">
                <a16:creationId xmlns:a16="http://schemas.microsoft.com/office/drawing/2014/main" id="{84949406-858F-4224-BC48-197463899896}"/>
              </a:ext>
              <a:ext uri="{C183D7F6-B498-43B3-948B-1728B52AA6E4}">
                <adec:decorative xmlns:adec="http://schemas.microsoft.com/office/drawing/2017/decorative" val="1"/>
              </a:ext>
            </a:extLst>
          </p:cNvPr>
          <p:cNvSpPr/>
          <p:nvPr/>
        </p:nvSpPr>
        <p:spPr>
          <a:xfrm>
            <a:off x="8801677" y="6562004"/>
            <a:ext cx="2552123" cy="15947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Conclusion</a:t>
            </a:r>
          </a:p>
        </p:txBody>
      </p:sp>
      <p:sp>
        <p:nvSpPr>
          <p:cNvPr id="14" name="Isosceles Triangle 13">
            <a:extLst>
              <a:ext uri="{FF2B5EF4-FFF2-40B4-BE49-F238E27FC236}">
                <a16:creationId xmlns:a16="http://schemas.microsoft.com/office/drawing/2014/main" id="{1D0A4E21-00BC-4451-94C9-943503852954}"/>
              </a:ext>
              <a:ext uri="{C183D7F6-B498-43B3-948B-1728B52AA6E4}">
                <adec:decorative xmlns:adec="http://schemas.microsoft.com/office/drawing/2017/decorative" val="1"/>
              </a:ext>
            </a:extLst>
          </p:cNvPr>
          <p:cNvSpPr/>
          <p:nvPr/>
        </p:nvSpPr>
        <p:spPr>
          <a:xfrm rot="10800000">
            <a:off x="4902069" y="6259112"/>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26931592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9600F-A17E-4354-A7AB-0CC2A43A9354}"/>
              </a:ext>
            </a:extLst>
          </p:cNvPr>
          <p:cNvSpPr>
            <a:spLocks noGrp="1"/>
          </p:cNvSpPr>
          <p:nvPr>
            <p:ph type="title"/>
          </p:nvPr>
        </p:nvSpPr>
        <p:spPr>
          <a:xfrm>
            <a:off x="838199" y="136526"/>
            <a:ext cx="10515599" cy="897144"/>
          </a:xfrm>
        </p:spPr>
        <p:txBody>
          <a:bodyPr/>
          <a:lstStyle/>
          <a:p>
            <a:pPr algn="ctr"/>
            <a:r>
              <a:rPr lang="en-US" dirty="0"/>
              <a:t>Requests for Judicial Notice</a:t>
            </a:r>
          </a:p>
        </p:txBody>
      </p:sp>
      <p:sp>
        <p:nvSpPr>
          <p:cNvPr id="3" name="Content Placeholder 2">
            <a:extLst>
              <a:ext uri="{FF2B5EF4-FFF2-40B4-BE49-F238E27FC236}">
                <a16:creationId xmlns:a16="http://schemas.microsoft.com/office/drawing/2014/main" id="{FA6A4B49-27C8-46B6-8B11-AD7E8F615E2C}"/>
              </a:ext>
            </a:extLst>
          </p:cNvPr>
          <p:cNvSpPr>
            <a:spLocks noGrp="1"/>
          </p:cNvSpPr>
          <p:nvPr>
            <p:ph idx="1"/>
          </p:nvPr>
        </p:nvSpPr>
        <p:spPr>
          <a:xfrm>
            <a:off x="838200" y="1233978"/>
            <a:ext cx="10515600" cy="4942985"/>
          </a:xfrm>
        </p:spPr>
        <p:txBody>
          <a:bodyPr>
            <a:noAutofit/>
          </a:bodyPr>
          <a:lstStyle/>
          <a:p>
            <a:r>
              <a:rPr lang="en-US" sz="2400" noProof="1"/>
              <a:t>Notwithstanding the evidentiary limits of writ cases, you may still request judicial notice of certain documents.</a:t>
            </a:r>
          </a:p>
          <a:p>
            <a:r>
              <a:rPr lang="en-US" sz="2400" noProof="1"/>
              <a:t>Judicial notice can draw the Superior Court’s attention to certain regulations or other documented agency guidelines such as All County Letters or All County Information Notices. </a:t>
            </a:r>
          </a:p>
          <a:p>
            <a:r>
              <a:rPr lang="en-US" sz="2400" noProof="1"/>
              <a:t>Judicial notice can be requested by separate motion at the time the petition is filed or at a later point in the litigation. (CA Rule of Court 8.252(a)(1).) </a:t>
            </a:r>
          </a:p>
          <a:p>
            <a:r>
              <a:rPr lang="en-US" sz="2400" noProof="1"/>
              <a:t>Explain the relevance of the matters to be noticed.  Include a copy of the matter to be noticed or explain why it is not practicable to do so.  (CA Rules of Court 8.252(a)(2) and 8.252(a)(3).)</a:t>
            </a:r>
          </a:p>
          <a:p>
            <a:r>
              <a:rPr lang="en-US" sz="2400" noProof="1"/>
              <a:t>The court may immediately rule on the request for judicial notice or may defer the ruling until it decides the merits of the appeal.</a:t>
            </a:r>
          </a:p>
        </p:txBody>
      </p:sp>
      <p:sp>
        <p:nvSpPr>
          <p:cNvPr id="4" name="Slide Number Placeholder 3">
            <a:extLst>
              <a:ext uri="{FF2B5EF4-FFF2-40B4-BE49-F238E27FC236}">
                <a16:creationId xmlns:a16="http://schemas.microsoft.com/office/drawing/2014/main" id="{62B4CE3A-8C88-45AA-A849-57E5A7AC22C1}"/>
              </a:ext>
            </a:extLst>
          </p:cNvPr>
          <p:cNvSpPr>
            <a:spLocks noGrp="1"/>
          </p:cNvSpPr>
          <p:nvPr>
            <p:ph type="sldNum" sz="quarter" idx="10"/>
          </p:nvPr>
        </p:nvSpPr>
        <p:spPr>
          <a:xfrm>
            <a:off x="11353800" y="6361475"/>
            <a:ext cx="838200" cy="3600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PAGE </a:t>
            </a:r>
            <a:fld id="{4A9B5881-4007-4345-955A-79C2656F0C49}" type="slidenum">
              <a:rPr kumimoji="0" lang="en-US" sz="12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srgbClr val="FFFFFF"/>
              </a:solidFill>
              <a:effectLst/>
              <a:uLnTx/>
              <a:uFillTx/>
              <a:latin typeface="Calibri"/>
              <a:ea typeface="+mn-ea"/>
              <a:cs typeface="+mn-cs"/>
            </a:endParaRPr>
          </a:p>
        </p:txBody>
      </p:sp>
      <p:sp>
        <p:nvSpPr>
          <p:cNvPr id="8" name="Rectangle 7">
            <a:extLst>
              <a:ext uri="{FF2B5EF4-FFF2-40B4-BE49-F238E27FC236}">
                <a16:creationId xmlns:a16="http://schemas.microsoft.com/office/drawing/2014/main" id="{52C2DB72-01A8-424A-8CEF-8BD2418A8D25}"/>
              </a:ext>
              <a:ext uri="{C183D7F6-B498-43B3-948B-1728B52AA6E4}">
                <adec:decorative xmlns:adec="http://schemas.microsoft.com/office/drawing/2017/decorative" val="1"/>
              </a:ext>
            </a:extLst>
          </p:cNvPr>
          <p:cNvSpPr/>
          <p:nvPr/>
        </p:nvSpPr>
        <p:spPr>
          <a:xfrm>
            <a:off x="1145309" y="6557847"/>
            <a:ext cx="2552123" cy="163628"/>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Limitations on Evidence</a:t>
            </a:r>
          </a:p>
        </p:txBody>
      </p:sp>
      <p:sp>
        <p:nvSpPr>
          <p:cNvPr id="10" name="Rectangle 9">
            <a:extLst>
              <a:ext uri="{FF2B5EF4-FFF2-40B4-BE49-F238E27FC236}">
                <a16:creationId xmlns:a16="http://schemas.microsoft.com/office/drawing/2014/main" id="{95AAAEAA-CCF6-4E36-A4A3-5AF49D00995B}"/>
              </a:ext>
              <a:ext uri="{C183D7F6-B498-43B3-948B-1728B52AA6E4}">
                <adec:decorative xmlns:adec="http://schemas.microsoft.com/office/drawing/2017/decorative" val="1"/>
              </a:ext>
            </a:extLst>
          </p:cNvPr>
          <p:cNvSpPr/>
          <p:nvPr/>
        </p:nvSpPr>
        <p:spPr>
          <a:xfrm>
            <a:off x="3697432" y="6357538"/>
            <a:ext cx="2552123" cy="363937"/>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Requesting the Record</a:t>
            </a:r>
          </a:p>
        </p:txBody>
      </p:sp>
      <p:sp>
        <p:nvSpPr>
          <p:cNvPr id="11" name="Rectangle 10">
            <a:extLst>
              <a:ext uri="{FF2B5EF4-FFF2-40B4-BE49-F238E27FC236}">
                <a16:creationId xmlns:a16="http://schemas.microsoft.com/office/drawing/2014/main" id="{5F253864-26FA-4AB1-9F0A-4F57D870EE85}"/>
              </a:ext>
              <a:ext uri="{C183D7F6-B498-43B3-948B-1728B52AA6E4}">
                <adec:decorative xmlns:adec="http://schemas.microsoft.com/office/drawing/2017/decorative" val="1"/>
              </a:ext>
            </a:extLst>
          </p:cNvPr>
          <p:cNvSpPr/>
          <p:nvPr/>
        </p:nvSpPr>
        <p:spPr>
          <a:xfrm>
            <a:off x="6249555" y="6557846"/>
            <a:ext cx="2552123" cy="163629"/>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Reviewing the Record</a:t>
            </a:r>
          </a:p>
        </p:txBody>
      </p:sp>
      <p:sp>
        <p:nvSpPr>
          <p:cNvPr id="12" name="Rectangle 11">
            <a:extLst>
              <a:ext uri="{FF2B5EF4-FFF2-40B4-BE49-F238E27FC236}">
                <a16:creationId xmlns:a16="http://schemas.microsoft.com/office/drawing/2014/main" id="{84949406-858F-4224-BC48-197463899896}"/>
              </a:ext>
              <a:ext uri="{C183D7F6-B498-43B3-948B-1728B52AA6E4}">
                <adec:decorative xmlns:adec="http://schemas.microsoft.com/office/drawing/2017/decorative" val="1"/>
              </a:ext>
            </a:extLst>
          </p:cNvPr>
          <p:cNvSpPr/>
          <p:nvPr/>
        </p:nvSpPr>
        <p:spPr>
          <a:xfrm>
            <a:off x="8801677" y="6562004"/>
            <a:ext cx="2552123" cy="15947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Conclusion</a:t>
            </a:r>
          </a:p>
        </p:txBody>
      </p:sp>
      <p:sp>
        <p:nvSpPr>
          <p:cNvPr id="14" name="Isosceles Triangle 13">
            <a:extLst>
              <a:ext uri="{FF2B5EF4-FFF2-40B4-BE49-F238E27FC236}">
                <a16:creationId xmlns:a16="http://schemas.microsoft.com/office/drawing/2014/main" id="{1D0A4E21-00BC-4451-94C9-943503852954}"/>
              </a:ext>
              <a:ext uri="{C183D7F6-B498-43B3-948B-1728B52AA6E4}">
                <adec:decorative xmlns:adec="http://schemas.microsoft.com/office/drawing/2017/decorative" val="1"/>
              </a:ext>
            </a:extLst>
          </p:cNvPr>
          <p:cNvSpPr/>
          <p:nvPr/>
        </p:nvSpPr>
        <p:spPr>
          <a:xfrm rot="10800000">
            <a:off x="4973493" y="6265970"/>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34390368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DDC5365-EA36-45A8-8DBD-A6D8461EB21D}"/>
              </a:ext>
            </a:extLst>
          </p:cNvPr>
          <p:cNvSpPr>
            <a:spLocks noGrp="1"/>
          </p:cNvSpPr>
          <p:nvPr>
            <p:ph type="title"/>
          </p:nvPr>
        </p:nvSpPr>
        <p:spPr>
          <a:xfrm>
            <a:off x="6657974" y="264205"/>
            <a:ext cx="4695826" cy="833663"/>
          </a:xfrm>
        </p:spPr>
        <p:txBody>
          <a:bodyPr/>
          <a:lstStyle/>
          <a:p>
            <a:pPr algn="ctr"/>
            <a:r>
              <a:rPr lang="en-US" dirty="0"/>
              <a:t>Reviewing the Record</a:t>
            </a:r>
          </a:p>
        </p:txBody>
      </p:sp>
      <p:pic>
        <p:nvPicPr>
          <p:cNvPr id="7" name="Picture Placeholder 6" descr="Stack of file folders">
            <a:extLst>
              <a:ext uri="{FF2B5EF4-FFF2-40B4-BE49-F238E27FC236}">
                <a16:creationId xmlns:a16="http://schemas.microsoft.com/office/drawing/2014/main" id="{2052C005-14A2-483C-8C1A-A3D21FF82E05}"/>
              </a:ext>
            </a:extLst>
          </p:cNvPr>
          <p:cNvPicPr>
            <a:picLocks noGrp="1" noChangeAspect="1"/>
          </p:cNvPicPr>
          <p:nvPr>
            <p:ph type="pic" idx="11"/>
          </p:nvPr>
        </p:nvPicPr>
        <p:blipFill rotWithShape="1">
          <a:blip r:embed="rId2">
            <a:extLst>
              <a:ext uri="{28A0092B-C50C-407E-A947-70E740481C1C}">
                <a14:useLocalDpi xmlns:a14="http://schemas.microsoft.com/office/drawing/2010/main" val="0"/>
              </a:ext>
            </a:extLst>
          </a:blip>
          <a:srcRect b="94"/>
          <a:stretch/>
        </p:blipFill>
        <p:spPr>
          <a:xfrm flipH="1">
            <a:off x="1145308" y="1"/>
            <a:ext cx="4485236" cy="6721474"/>
          </a:xfrm>
        </p:spPr>
      </p:pic>
      <p:sp>
        <p:nvSpPr>
          <p:cNvPr id="4" name="Content Placeholder 3">
            <a:extLst>
              <a:ext uri="{FF2B5EF4-FFF2-40B4-BE49-F238E27FC236}">
                <a16:creationId xmlns:a16="http://schemas.microsoft.com/office/drawing/2014/main" id="{0D250B89-C4D5-43CB-81F0-EFF4588D7E45}"/>
              </a:ext>
            </a:extLst>
          </p:cNvPr>
          <p:cNvSpPr>
            <a:spLocks noGrp="1"/>
          </p:cNvSpPr>
          <p:nvPr>
            <p:ph idx="1"/>
          </p:nvPr>
        </p:nvSpPr>
        <p:spPr>
          <a:xfrm>
            <a:off x="6657974" y="1298397"/>
            <a:ext cx="4695826" cy="4878566"/>
          </a:xfrm>
        </p:spPr>
        <p:txBody>
          <a:bodyPr>
            <a:normAutofit fontScale="92500" lnSpcReduction="20000"/>
          </a:bodyPr>
          <a:lstStyle/>
          <a:p>
            <a:r>
              <a:rPr lang="en-US" noProof="1"/>
              <a:t>The full administrative record may be unavailable when you draft the petition. </a:t>
            </a:r>
          </a:p>
          <a:p>
            <a:r>
              <a:rPr lang="en-US" noProof="1"/>
              <a:t>The hearing decision, the county’s Statement of Position (SOP), the claimant’s SOP, and notices of action may provide a partial record.</a:t>
            </a:r>
          </a:p>
          <a:p>
            <a:r>
              <a:rPr lang="en-US" noProof="1"/>
              <a:t>Identify disputed facts determined by the decision. Do the ALJ’s findings of fact support the final decision?</a:t>
            </a:r>
          </a:p>
          <a:p>
            <a:r>
              <a:rPr lang="en-US" noProof="1"/>
              <a:t>Does the decision address all issues raised by the claimant? Failure to address all issues raised at hearing can be the sole basis of a writ for remand.</a:t>
            </a:r>
          </a:p>
          <a:p>
            <a:r>
              <a:rPr lang="en-US" dirty="0"/>
              <a:t>“[I]</a:t>
            </a:r>
            <a:r>
              <a:rPr lang="en-US" dirty="0" err="1"/>
              <a:t>mplicit</a:t>
            </a:r>
            <a:r>
              <a:rPr lang="en-US" dirty="0"/>
              <a:t> in section 1094.5 is a requirement that the agency which renders the challenged decision must set forth findings to bridge the analytic gap between the raw evidence and ultimate decision or order.” </a:t>
            </a:r>
            <a:r>
              <a:rPr kumimoji="0" lang="en-US" sz="2100" b="0" i="1" u="none" strike="noStrike" kern="1200" cap="none" spc="0" normalizeH="0" baseline="0" noProof="0" dirty="0">
                <a:ln>
                  <a:noFill/>
                </a:ln>
                <a:solidFill>
                  <a:srgbClr val="FFFFFF"/>
                </a:solidFill>
                <a:effectLst/>
                <a:uLnTx/>
                <a:uFillTx/>
                <a:latin typeface="Calibri"/>
                <a:ea typeface="+mn-ea"/>
                <a:cs typeface="+mn-cs"/>
              </a:rPr>
              <a:t>Topanga Assn. for a Scenic Community v. County of Los Angeles </a:t>
            </a:r>
            <a:r>
              <a:rPr kumimoji="0" lang="en-US" sz="2100" b="0" i="0" u="none" strike="noStrike" kern="1200" cap="none" spc="0" normalizeH="0" baseline="0" noProof="0" dirty="0">
                <a:ln>
                  <a:noFill/>
                </a:ln>
                <a:solidFill>
                  <a:srgbClr val="FFFFFF"/>
                </a:solidFill>
                <a:effectLst/>
                <a:uLnTx/>
                <a:uFillTx/>
                <a:latin typeface="Calibri"/>
                <a:ea typeface="+mn-ea"/>
                <a:cs typeface="+mn-cs"/>
              </a:rPr>
              <a:t>11 Cal.3d 506, 515 (1974) </a:t>
            </a:r>
            <a:endParaRPr lang="en-US" noProof="1"/>
          </a:p>
        </p:txBody>
      </p:sp>
      <p:sp>
        <p:nvSpPr>
          <p:cNvPr id="5" name="Slide Number Placeholder 4">
            <a:extLst>
              <a:ext uri="{FF2B5EF4-FFF2-40B4-BE49-F238E27FC236}">
                <a16:creationId xmlns:a16="http://schemas.microsoft.com/office/drawing/2014/main" id="{B18C9971-C7D2-435E-9037-EB3D7CCAF12D}"/>
              </a:ext>
            </a:extLst>
          </p:cNvPr>
          <p:cNvSpPr>
            <a:spLocks noGrp="1"/>
          </p:cNvSpPr>
          <p:nvPr>
            <p:ph type="sldNum" sz="quarter" idx="10"/>
          </p:nvPr>
        </p:nvSpPr>
        <p:spPr>
          <a:xfrm>
            <a:off x="11353800" y="6361475"/>
            <a:ext cx="838200" cy="3600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PAGE </a:t>
            </a:r>
            <a:fld id="{4A9B5881-4007-4345-955A-79C2656F0C49}" type="slidenum">
              <a:rPr kumimoji="0" lang="en-US" sz="12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srgbClr val="FFFFFF"/>
              </a:solidFill>
              <a:effectLst/>
              <a:uLnTx/>
              <a:uFillTx/>
              <a:latin typeface="Calibri"/>
              <a:ea typeface="+mn-ea"/>
              <a:cs typeface="+mn-cs"/>
            </a:endParaRPr>
          </a:p>
        </p:txBody>
      </p:sp>
      <p:sp>
        <p:nvSpPr>
          <p:cNvPr id="11" name="Rectangle 10">
            <a:extLst>
              <a:ext uri="{FF2B5EF4-FFF2-40B4-BE49-F238E27FC236}">
                <a16:creationId xmlns:a16="http://schemas.microsoft.com/office/drawing/2014/main" id="{08D655AF-5DBD-4954-B607-48D1914FC7DE}"/>
              </a:ext>
              <a:ext uri="{C183D7F6-B498-43B3-948B-1728B52AA6E4}">
                <adec:decorative xmlns:adec="http://schemas.microsoft.com/office/drawing/2017/decorative" val="1"/>
              </a:ext>
            </a:extLst>
          </p:cNvPr>
          <p:cNvSpPr/>
          <p:nvPr/>
        </p:nvSpPr>
        <p:spPr>
          <a:xfrm>
            <a:off x="1145309" y="6557848"/>
            <a:ext cx="2552123" cy="163627"/>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Limitations on Evidence</a:t>
            </a:r>
          </a:p>
        </p:txBody>
      </p:sp>
      <p:sp>
        <p:nvSpPr>
          <p:cNvPr id="12" name="Rectangle 11">
            <a:extLst>
              <a:ext uri="{FF2B5EF4-FFF2-40B4-BE49-F238E27FC236}">
                <a16:creationId xmlns:a16="http://schemas.microsoft.com/office/drawing/2014/main" id="{EAE7730F-1A0D-4B11-BA09-6A6CAA96FE12}"/>
              </a:ext>
              <a:ext uri="{C183D7F6-B498-43B3-948B-1728B52AA6E4}">
                <adec:decorative xmlns:adec="http://schemas.microsoft.com/office/drawing/2017/decorative" val="1"/>
              </a:ext>
            </a:extLst>
          </p:cNvPr>
          <p:cNvSpPr/>
          <p:nvPr/>
        </p:nvSpPr>
        <p:spPr>
          <a:xfrm>
            <a:off x="3697432" y="6557846"/>
            <a:ext cx="2552123" cy="16362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Requesting the Record</a:t>
            </a:r>
          </a:p>
        </p:txBody>
      </p:sp>
      <p:sp>
        <p:nvSpPr>
          <p:cNvPr id="13" name="Rectangle 12">
            <a:extLst>
              <a:ext uri="{FF2B5EF4-FFF2-40B4-BE49-F238E27FC236}">
                <a16:creationId xmlns:a16="http://schemas.microsoft.com/office/drawing/2014/main" id="{4EF60258-6D59-4423-83CC-D7AC9D79D5E5}"/>
              </a:ext>
              <a:ext uri="{C183D7F6-B498-43B3-948B-1728B52AA6E4}">
                <adec:decorative xmlns:adec="http://schemas.microsoft.com/office/drawing/2017/decorative" val="1"/>
              </a:ext>
            </a:extLst>
          </p:cNvPr>
          <p:cNvSpPr/>
          <p:nvPr/>
        </p:nvSpPr>
        <p:spPr>
          <a:xfrm>
            <a:off x="6249555" y="6361475"/>
            <a:ext cx="2552123" cy="360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Reviewing the Record</a:t>
            </a:r>
          </a:p>
        </p:txBody>
      </p:sp>
      <p:sp>
        <p:nvSpPr>
          <p:cNvPr id="14" name="Rectangle 13">
            <a:extLst>
              <a:ext uri="{FF2B5EF4-FFF2-40B4-BE49-F238E27FC236}">
                <a16:creationId xmlns:a16="http://schemas.microsoft.com/office/drawing/2014/main" id="{964627DB-2C83-4D9C-A498-D5BCC9A2B3B4}"/>
              </a:ext>
              <a:ext uri="{C183D7F6-B498-43B3-948B-1728B52AA6E4}">
                <adec:decorative xmlns:adec="http://schemas.microsoft.com/office/drawing/2017/decorative" val="1"/>
              </a:ext>
            </a:extLst>
          </p:cNvPr>
          <p:cNvSpPr/>
          <p:nvPr/>
        </p:nvSpPr>
        <p:spPr>
          <a:xfrm>
            <a:off x="8801677" y="6562004"/>
            <a:ext cx="2552123" cy="15947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Conclusion</a:t>
            </a:r>
          </a:p>
        </p:txBody>
      </p:sp>
      <p:sp>
        <p:nvSpPr>
          <p:cNvPr id="16" name="Isosceles Triangle 15">
            <a:extLst>
              <a:ext uri="{FF2B5EF4-FFF2-40B4-BE49-F238E27FC236}">
                <a16:creationId xmlns:a16="http://schemas.microsoft.com/office/drawing/2014/main" id="{C2887229-F913-4F63-8EC5-03C72B9082F4}"/>
              </a:ext>
              <a:ext uri="{C183D7F6-B498-43B3-948B-1728B52AA6E4}">
                <adec:decorative xmlns:adec="http://schemas.microsoft.com/office/drawing/2017/decorative" val="1"/>
              </a:ext>
            </a:extLst>
          </p:cNvPr>
          <p:cNvSpPr/>
          <p:nvPr/>
        </p:nvSpPr>
        <p:spPr>
          <a:xfrm rot="10800000">
            <a:off x="7454193" y="6271566"/>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7194748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B68FF73B-6E2D-AA94-6B4D-28A4FFC74BE5}"/>
              </a:ext>
            </a:extLst>
          </p:cNvPr>
          <p:cNvSpPr>
            <a:spLocks noGrp="1"/>
          </p:cNvSpPr>
          <p:nvPr>
            <p:ph type="title"/>
          </p:nvPr>
        </p:nvSpPr>
        <p:spPr>
          <a:xfrm>
            <a:off x="838200" y="641855"/>
            <a:ext cx="6273800" cy="772107"/>
          </a:xfrm>
        </p:spPr>
        <p:txBody>
          <a:bodyPr/>
          <a:lstStyle/>
          <a:p>
            <a:r>
              <a:rPr lang="en-US" dirty="0"/>
              <a:t>Self-Quiz</a:t>
            </a:r>
          </a:p>
        </p:txBody>
      </p:sp>
      <p:sp>
        <p:nvSpPr>
          <p:cNvPr id="15" name="Content Placeholder 14">
            <a:extLst>
              <a:ext uri="{FF2B5EF4-FFF2-40B4-BE49-F238E27FC236}">
                <a16:creationId xmlns:a16="http://schemas.microsoft.com/office/drawing/2014/main" id="{F0EAC5CB-87C1-2F61-0858-DC242262D319}"/>
              </a:ext>
            </a:extLst>
          </p:cNvPr>
          <p:cNvSpPr>
            <a:spLocks noGrp="1"/>
          </p:cNvSpPr>
          <p:nvPr>
            <p:ph idx="1"/>
          </p:nvPr>
        </p:nvSpPr>
        <p:spPr/>
        <p:txBody>
          <a:bodyPr/>
          <a:lstStyle/>
          <a:p>
            <a:pPr marL="0" indent="0">
              <a:buNone/>
            </a:pPr>
            <a:r>
              <a:rPr lang="en-US" sz="2400" dirty="0"/>
              <a:t>What is NOT a true statement about evidentiary standards in administrative writ of mandate cases?</a:t>
            </a:r>
          </a:p>
          <a:p>
            <a:endParaRPr lang="en-US" dirty="0"/>
          </a:p>
          <a:p>
            <a:pPr marL="457200" indent="-457200">
              <a:buFont typeface="+mj-lt"/>
              <a:buAutoNum type="alphaUcPeriod"/>
            </a:pPr>
            <a:r>
              <a:rPr lang="en-US" sz="2400" dirty="0"/>
              <a:t>The evidence is limited to that contained in the administrative record.</a:t>
            </a:r>
          </a:p>
          <a:p>
            <a:pPr marL="457200" indent="-457200">
              <a:buFont typeface="+mj-lt"/>
              <a:buAutoNum type="alphaUcPeriod"/>
            </a:pPr>
            <a:r>
              <a:rPr lang="en-US" sz="2400" dirty="0"/>
              <a:t>Parties can move to exclude hearsay evidence under the CA Evidence Code.</a:t>
            </a:r>
          </a:p>
          <a:p>
            <a:pPr marL="457200" indent="-457200">
              <a:buFont typeface="+mj-lt"/>
              <a:buAutoNum type="alphaUcPeriod"/>
            </a:pPr>
            <a:r>
              <a:rPr lang="en-US" sz="2400" dirty="0"/>
              <a:t>Parties may request judicial notice of regulations, statutes, or policy documents.</a:t>
            </a:r>
          </a:p>
          <a:p>
            <a:pPr marL="457200" indent="-457200">
              <a:buFont typeface="+mj-lt"/>
              <a:buAutoNum type="alphaUcPeriod"/>
            </a:pPr>
            <a:r>
              <a:rPr lang="en-US" sz="2400" dirty="0"/>
              <a:t>The petitioner may request to augment the record or request a rehearing to introduce new evidence in cases involving fundamental rights.</a:t>
            </a:r>
          </a:p>
        </p:txBody>
      </p:sp>
      <p:sp>
        <p:nvSpPr>
          <p:cNvPr id="5" name="Slide Number Placeholder 4">
            <a:extLst>
              <a:ext uri="{FF2B5EF4-FFF2-40B4-BE49-F238E27FC236}">
                <a16:creationId xmlns:a16="http://schemas.microsoft.com/office/drawing/2014/main" id="{F3F5E75A-B25F-1088-3D60-8BC7F2AE839F}"/>
              </a:ext>
            </a:extLst>
          </p:cNvPr>
          <p:cNvSpPr>
            <a:spLocks noGrp="1"/>
          </p:cNvSpPr>
          <p:nvPr>
            <p:ph type="sldNum" sz="quarter" idx="10"/>
          </p:nvPr>
        </p:nvSpPr>
        <p:spPr/>
        <p:txBody>
          <a:bodyPr/>
          <a:lstStyle/>
          <a:p>
            <a:r>
              <a:rPr lang="en-US"/>
              <a:t>PAGE </a:t>
            </a:r>
            <a:fld id="{4A9B5881-4007-4345-955A-79C2656F0C49}" type="slidenum">
              <a:rPr lang="en-US" smtClean="0"/>
              <a:pPr/>
              <a:t>23</a:t>
            </a:fld>
            <a:endParaRPr lang="en-US" dirty="0"/>
          </a:p>
        </p:txBody>
      </p:sp>
    </p:spTree>
    <p:extLst>
      <p:ext uri="{BB962C8B-B14F-4D97-AF65-F5344CB8AC3E}">
        <p14:creationId xmlns:p14="http://schemas.microsoft.com/office/powerpoint/2010/main" val="32420617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58AE6-56F6-44E8-8BBF-23277B1773E4}"/>
              </a:ext>
            </a:extLst>
          </p:cNvPr>
          <p:cNvSpPr>
            <a:spLocks noGrp="1"/>
          </p:cNvSpPr>
          <p:nvPr>
            <p:ph type="title"/>
          </p:nvPr>
        </p:nvSpPr>
        <p:spPr/>
        <p:txBody>
          <a:bodyPr/>
          <a:lstStyle/>
          <a:p>
            <a:r>
              <a:rPr lang="en-US" dirty="0"/>
              <a:t>Evidence in 1094.5 Writs: Summary</a:t>
            </a:r>
          </a:p>
        </p:txBody>
      </p:sp>
      <p:sp>
        <p:nvSpPr>
          <p:cNvPr id="4" name="Content Placeholder 3">
            <a:extLst>
              <a:ext uri="{FF2B5EF4-FFF2-40B4-BE49-F238E27FC236}">
                <a16:creationId xmlns:a16="http://schemas.microsoft.com/office/drawing/2014/main" id="{8B863B31-6429-468C-9624-0D0BBDBACA62}"/>
              </a:ext>
            </a:extLst>
          </p:cNvPr>
          <p:cNvSpPr>
            <a:spLocks noGrp="1"/>
          </p:cNvSpPr>
          <p:nvPr>
            <p:ph idx="1"/>
          </p:nvPr>
        </p:nvSpPr>
        <p:spPr/>
        <p:txBody>
          <a:bodyPr>
            <a:normAutofit/>
          </a:bodyPr>
          <a:lstStyle/>
          <a:p>
            <a:pPr marL="0" indent="0">
              <a:buNone/>
            </a:pPr>
            <a:r>
              <a:rPr lang="en-US" sz="3600" dirty="0"/>
              <a:t>To recap:</a:t>
            </a:r>
          </a:p>
          <a:p>
            <a:r>
              <a:rPr lang="en-US" b="1" dirty="0"/>
              <a:t>The importance of the administrative record: </a:t>
            </a:r>
            <a:br>
              <a:rPr lang="en-US" dirty="0"/>
            </a:br>
            <a:r>
              <a:rPr lang="en-US" dirty="0"/>
              <a:t>Because a writ petition is an appeal process, it’s rare to have new evidence introduced at the Superior Court, and administrative law judges have broad discretion on evidentiary rulings.</a:t>
            </a:r>
          </a:p>
          <a:p>
            <a:endParaRPr lang="en-US" dirty="0"/>
          </a:p>
          <a:p>
            <a:r>
              <a:rPr lang="en-US" b="1" dirty="0"/>
              <a:t>Requesting the record and judicial notice: </a:t>
            </a:r>
            <a:br>
              <a:rPr lang="en-US" dirty="0"/>
            </a:br>
            <a:r>
              <a:rPr lang="en-US" dirty="0"/>
              <a:t>Request the record from the agency when you file the petition. Requests for judicial notice offer a limited means to introduce documents for review by the Superior Court.</a:t>
            </a:r>
          </a:p>
          <a:p>
            <a:endParaRPr lang="en-US" dirty="0"/>
          </a:p>
          <a:p>
            <a:r>
              <a:rPr lang="en-US" b="1" dirty="0"/>
              <a:t>Reviewing the administrative decision: </a:t>
            </a:r>
            <a:br>
              <a:rPr lang="en-US" dirty="0"/>
            </a:br>
            <a:r>
              <a:rPr lang="en-US" dirty="0"/>
              <a:t>The decision and county statements of position may include some documents in the record, so close review will help you draft an effective petition.</a:t>
            </a:r>
          </a:p>
        </p:txBody>
      </p:sp>
      <p:sp>
        <p:nvSpPr>
          <p:cNvPr id="20" name="Slide Number Placeholder 19">
            <a:extLst>
              <a:ext uri="{FF2B5EF4-FFF2-40B4-BE49-F238E27FC236}">
                <a16:creationId xmlns:a16="http://schemas.microsoft.com/office/drawing/2014/main" id="{3AEC0301-E9AA-4478-9E23-C372DBDCE653}"/>
              </a:ext>
            </a:extLst>
          </p:cNvPr>
          <p:cNvSpPr>
            <a:spLocks noGrp="1"/>
          </p:cNvSpPr>
          <p:nvPr>
            <p:ph type="sldNum" sz="quarter" idx="10"/>
          </p:nvPr>
        </p:nvSpPr>
        <p:spPr>
          <a:xfrm>
            <a:off x="11353800" y="6361475"/>
            <a:ext cx="838200" cy="3600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PAGE </a:t>
            </a:r>
            <a:fld id="{4A9B5881-4007-4345-955A-79C2656F0C49}" type="slidenum">
              <a:rPr kumimoji="0" lang="en-US" sz="12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Rectangle 4">
            <a:extLst>
              <a:ext uri="{FF2B5EF4-FFF2-40B4-BE49-F238E27FC236}">
                <a16:creationId xmlns:a16="http://schemas.microsoft.com/office/drawing/2014/main" id="{093D1241-4F6B-4523-A0D3-68E3CDBC0F28}"/>
              </a:ext>
              <a:ext uri="{C183D7F6-B498-43B3-948B-1728B52AA6E4}">
                <adec:decorative xmlns:adec="http://schemas.microsoft.com/office/drawing/2017/decorative" val="1"/>
              </a:ext>
            </a:extLst>
          </p:cNvPr>
          <p:cNvSpPr/>
          <p:nvPr/>
        </p:nvSpPr>
        <p:spPr>
          <a:xfrm>
            <a:off x="1145309" y="6557848"/>
            <a:ext cx="2552123" cy="163627"/>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Limitations on Evidence</a:t>
            </a:r>
          </a:p>
        </p:txBody>
      </p:sp>
      <p:sp>
        <p:nvSpPr>
          <p:cNvPr id="6" name="Rectangle 5">
            <a:extLst>
              <a:ext uri="{FF2B5EF4-FFF2-40B4-BE49-F238E27FC236}">
                <a16:creationId xmlns:a16="http://schemas.microsoft.com/office/drawing/2014/main" id="{C7BF8379-6FA4-47C8-A343-950346DD4931}"/>
              </a:ext>
              <a:ext uri="{C183D7F6-B498-43B3-948B-1728B52AA6E4}">
                <adec:decorative xmlns:adec="http://schemas.microsoft.com/office/drawing/2017/decorative" val="1"/>
              </a:ext>
            </a:extLst>
          </p:cNvPr>
          <p:cNvSpPr/>
          <p:nvPr/>
        </p:nvSpPr>
        <p:spPr>
          <a:xfrm>
            <a:off x="3697432" y="6557846"/>
            <a:ext cx="2552123" cy="16362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Requesting the Record</a:t>
            </a:r>
          </a:p>
        </p:txBody>
      </p:sp>
      <p:sp>
        <p:nvSpPr>
          <p:cNvPr id="7" name="Rectangle 6">
            <a:extLst>
              <a:ext uri="{FF2B5EF4-FFF2-40B4-BE49-F238E27FC236}">
                <a16:creationId xmlns:a16="http://schemas.microsoft.com/office/drawing/2014/main" id="{CD0DE557-B4FF-44B4-B945-B5B41DBDA39C}"/>
              </a:ext>
              <a:ext uri="{C183D7F6-B498-43B3-948B-1728B52AA6E4}">
                <adec:decorative xmlns:adec="http://schemas.microsoft.com/office/drawing/2017/decorative" val="1"/>
              </a:ext>
            </a:extLst>
          </p:cNvPr>
          <p:cNvSpPr/>
          <p:nvPr/>
        </p:nvSpPr>
        <p:spPr>
          <a:xfrm>
            <a:off x="6249555" y="6557845"/>
            <a:ext cx="2552123" cy="16363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Reviewing the Record</a:t>
            </a:r>
          </a:p>
        </p:txBody>
      </p:sp>
      <p:sp>
        <p:nvSpPr>
          <p:cNvPr id="8" name="Rectangle 7">
            <a:extLst>
              <a:ext uri="{FF2B5EF4-FFF2-40B4-BE49-F238E27FC236}">
                <a16:creationId xmlns:a16="http://schemas.microsoft.com/office/drawing/2014/main" id="{BB801CDE-088C-4A56-83CA-BF9F271065B0}"/>
              </a:ext>
              <a:ext uri="{C183D7F6-B498-43B3-948B-1728B52AA6E4}">
                <adec:decorative xmlns:adec="http://schemas.microsoft.com/office/drawing/2017/decorative" val="1"/>
              </a:ext>
            </a:extLst>
          </p:cNvPr>
          <p:cNvSpPr/>
          <p:nvPr/>
        </p:nvSpPr>
        <p:spPr>
          <a:xfrm>
            <a:off x="8801677" y="6361475"/>
            <a:ext cx="2552123" cy="360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Conclusion</a:t>
            </a:r>
          </a:p>
        </p:txBody>
      </p:sp>
      <p:sp>
        <p:nvSpPr>
          <p:cNvPr id="10" name="Isosceles Triangle 9">
            <a:extLst>
              <a:ext uri="{FF2B5EF4-FFF2-40B4-BE49-F238E27FC236}">
                <a16:creationId xmlns:a16="http://schemas.microsoft.com/office/drawing/2014/main" id="{792980D7-ED01-4955-83DB-59BA18C94FBA}"/>
              </a:ext>
              <a:ext uri="{C183D7F6-B498-43B3-948B-1728B52AA6E4}">
                <adec:decorative xmlns:adec="http://schemas.microsoft.com/office/drawing/2017/decorative" val="1"/>
              </a:ext>
            </a:extLst>
          </p:cNvPr>
          <p:cNvSpPr/>
          <p:nvPr/>
        </p:nvSpPr>
        <p:spPr>
          <a:xfrm rot="10800000">
            <a:off x="10006315" y="6271566"/>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37047975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58AE6-56F6-44E8-8BBF-23277B1773E4}"/>
              </a:ext>
            </a:extLst>
          </p:cNvPr>
          <p:cNvSpPr>
            <a:spLocks noGrp="1"/>
          </p:cNvSpPr>
          <p:nvPr>
            <p:ph type="title"/>
          </p:nvPr>
        </p:nvSpPr>
        <p:spPr>
          <a:xfrm>
            <a:off x="7512000" y="0"/>
            <a:ext cx="4680000" cy="6721473"/>
          </a:xfrm>
        </p:spPr>
        <p:txBody>
          <a:bodyPr/>
          <a:lstStyle/>
          <a:p>
            <a:r>
              <a:rPr lang="en-US" dirty="0"/>
              <a:t>The 1094.5 Petition</a:t>
            </a:r>
          </a:p>
        </p:txBody>
      </p:sp>
      <p:graphicFrame>
        <p:nvGraphicFramePr>
          <p:cNvPr id="3" name="Content Placeholder 2" descr="List Content Placeholder">
            <a:extLst>
              <a:ext uri="{FF2B5EF4-FFF2-40B4-BE49-F238E27FC236}">
                <a16:creationId xmlns:a16="http://schemas.microsoft.com/office/drawing/2014/main" id="{00DD6853-7971-494B-A148-546DF3F15457}"/>
              </a:ext>
            </a:extLst>
          </p:cNvPr>
          <p:cNvGraphicFramePr>
            <a:graphicFrameLocks noGrp="1"/>
          </p:cNvGraphicFramePr>
          <p:nvPr>
            <p:ph idx="1"/>
            <p:extLst>
              <p:ext uri="{D42A27DB-BD31-4B8C-83A1-F6EECF244321}">
                <p14:modId xmlns:p14="http://schemas.microsoft.com/office/powerpoint/2010/main" val="3161815324"/>
              </p:ext>
            </p:extLst>
          </p:nvPr>
        </p:nvGraphicFramePr>
        <p:xfrm>
          <a:off x="838200" y="365124"/>
          <a:ext cx="6156323" cy="5984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Slide Number Placeholder 19">
            <a:extLst>
              <a:ext uri="{FF2B5EF4-FFF2-40B4-BE49-F238E27FC236}">
                <a16:creationId xmlns:a16="http://schemas.microsoft.com/office/drawing/2014/main" id="{3AEC0301-E9AA-4478-9E23-C372DBDCE653}"/>
              </a:ext>
            </a:extLst>
          </p:cNvPr>
          <p:cNvSpPr>
            <a:spLocks noGrp="1"/>
          </p:cNvSpPr>
          <p:nvPr>
            <p:ph type="sldNum" sz="quarter" idx="10"/>
          </p:nvPr>
        </p:nvSpPr>
        <p:spPr>
          <a:xfrm>
            <a:off x="11353800" y="6361475"/>
            <a:ext cx="838200" cy="360000"/>
          </a:xfrm>
        </p:spPr>
        <p:txBody>
          <a:bodyPr/>
          <a:lstStyle/>
          <a:p>
            <a:r>
              <a:rPr lang="en-US" dirty="0"/>
              <a:t>PAGE </a:t>
            </a:r>
            <a:fld id="{4A9B5881-4007-4345-955A-79C2656F0C49}" type="slidenum">
              <a:rPr lang="en-US" smtClean="0"/>
              <a:pPr/>
              <a:t>25</a:t>
            </a:fld>
            <a:endParaRPr lang="en-US" dirty="0"/>
          </a:p>
        </p:txBody>
      </p:sp>
    </p:spTree>
    <p:extLst>
      <p:ext uri="{BB962C8B-B14F-4D97-AF65-F5344CB8AC3E}">
        <p14:creationId xmlns:p14="http://schemas.microsoft.com/office/powerpoint/2010/main" val="28748297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9600F-A17E-4354-A7AB-0CC2A43A9354}"/>
              </a:ext>
            </a:extLst>
          </p:cNvPr>
          <p:cNvSpPr>
            <a:spLocks noGrp="1"/>
          </p:cNvSpPr>
          <p:nvPr>
            <p:ph type="title"/>
          </p:nvPr>
        </p:nvSpPr>
        <p:spPr>
          <a:xfrm>
            <a:off x="838200" y="494867"/>
            <a:ext cx="6273800" cy="833663"/>
          </a:xfrm>
        </p:spPr>
        <p:txBody>
          <a:bodyPr/>
          <a:lstStyle/>
          <a:p>
            <a:r>
              <a:rPr lang="en-US" dirty="0"/>
              <a:t>Structure of the Petition</a:t>
            </a:r>
          </a:p>
        </p:txBody>
      </p:sp>
      <p:sp>
        <p:nvSpPr>
          <p:cNvPr id="3" name="Content Placeholder 2">
            <a:extLst>
              <a:ext uri="{FF2B5EF4-FFF2-40B4-BE49-F238E27FC236}">
                <a16:creationId xmlns:a16="http://schemas.microsoft.com/office/drawing/2014/main" id="{FA6A4B49-27C8-46B6-8B11-AD7E8F615E2C}"/>
              </a:ext>
            </a:extLst>
          </p:cNvPr>
          <p:cNvSpPr>
            <a:spLocks noGrp="1"/>
          </p:cNvSpPr>
          <p:nvPr>
            <p:ph idx="1"/>
          </p:nvPr>
        </p:nvSpPr>
        <p:spPr>
          <a:xfrm>
            <a:off x="838200" y="1529059"/>
            <a:ext cx="10515600" cy="4549718"/>
          </a:xfrm>
        </p:spPr>
        <p:txBody>
          <a:bodyPr>
            <a:normAutofit fontScale="92500" lnSpcReduction="10000"/>
          </a:bodyPr>
          <a:lstStyle/>
          <a:p>
            <a:r>
              <a:rPr lang="en-US" b="1" noProof="1"/>
              <a:t>Introduction.</a:t>
            </a:r>
            <a:r>
              <a:rPr lang="en-US" noProof="1"/>
              <a:t> Briefly summarize the issue (optional) </a:t>
            </a:r>
          </a:p>
          <a:p>
            <a:r>
              <a:rPr lang="en-US" b="1" noProof="1"/>
              <a:t>Parties </a:t>
            </a:r>
            <a:r>
              <a:rPr lang="en-US" noProof="1"/>
              <a:t>(client petitioner and agency respondent – agency director “in their official capacity”)</a:t>
            </a:r>
          </a:p>
          <a:p>
            <a:pPr marL="228600" marR="0" lvl="0" indent="-228600" algn="l" defTabSz="914400" rtl="0" eaLnBrk="1" fontAlgn="auto" latinLnBrk="0" hangingPunct="1">
              <a:lnSpc>
                <a:spcPct val="90000"/>
              </a:lnSpc>
              <a:spcBef>
                <a:spcPts val="1000"/>
              </a:spcBef>
              <a:spcAft>
                <a:spcPts val="0"/>
              </a:spcAft>
              <a:buClr>
                <a:srgbClr val="17B2D1"/>
              </a:buClr>
              <a:buSzTx/>
              <a:buFont typeface="Wingdings" panose="05000000000000000000" pitchFamily="2" charset="2"/>
              <a:buChar char="§"/>
              <a:tabLst/>
              <a:defRPr/>
            </a:pPr>
            <a:r>
              <a:rPr lang="en-US" b="1" noProof="1"/>
              <a:t>Statutory and Regulatory Framework.</a:t>
            </a:r>
            <a:r>
              <a:rPr lang="en-US" noProof="1"/>
              <a:t> Public benefits law is complex – don’t expect the Superior Court Judge to be familiar with agency regs. </a:t>
            </a:r>
            <a:r>
              <a:rPr kumimoji="0" lang="en-US" sz="2000" b="0" i="0" u="none" strike="noStrike" kern="1200" cap="none" spc="0" normalizeH="0" baseline="0" noProof="1">
                <a:ln>
                  <a:noFill/>
                </a:ln>
                <a:solidFill>
                  <a:srgbClr val="FFFFFF"/>
                </a:solidFill>
                <a:effectLst/>
                <a:uLnTx/>
                <a:uFillTx/>
                <a:latin typeface="Calibri"/>
                <a:ea typeface="+mn-ea"/>
                <a:cs typeface="+mn-cs"/>
              </a:rPr>
              <a:t>Give them a primer without getting too much in the weeds.</a:t>
            </a:r>
            <a:endParaRPr lang="en-US" noProof="1"/>
          </a:p>
          <a:p>
            <a:r>
              <a:rPr lang="en-US" b="1" noProof="1"/>
              <a:t>Factual Allegations. </a:t>
            </a:r>
            <a:r>
              <a:rPr lang="en-US" noProof="1"/>
              <a:t>A concise summary of the client’s story: humanize the issues for the judge.</a:t>
            </a:r>
          </a:p>
          <a:p>
            <a:r>
              <a:rPr lang="en-US" b="1" noProof="1"/>
              <a:t>Procedural History. </a:t>
            </a:r>
            <a:r>
              <a:rPr lang="en-US" noProof="1"/>
              <a:t>Hearing(s), decision(s), rehearing requests, timeline, etc. Copies of written rulings or hearing decisions may be attached.</a:t>
            </a:r>
          </a:p>
          <a:p>
            <a:pPr lvl="1"/>
            <a:r>
              <a:rPr lang="en-US" noProof="1"/>
              <a:t>This section can be combined with the Factual Allegations section into a single Statement of Facts.</a:t>
            </a:r>
          </a:p>
          <a:p>
            <a:r>
              <a:rPr lang="en-US" b="1" noProof="1"/>
              <a:t>Cause(s) of Action. </a:t>
            </a:r>
            <a:r>
              <a:rPr lang="en-US" noProof="1"/>
              <a:t>1094.5 provides the cause of action. If more than one county is involved, name them in separate Causes of action</a:t>
            </a:r>
            <a:endParaRPr lang="en-US" b="1" noProof="1"/>
          </a:p>
          <a:p>
            <a:r>
              <a:rPr lang="en-US" b="1" noProof="1"/>
              <a:t>Prayer for Relief. </a:t>
            </a:r>
            <a:r>
              <a:rPr lang="en-US" noProof="1"/>
              <a:t>May include a stay of enforcement of the decision, a writ to set aside the decision, costs, and prejudgment interest. Number items in the prayer separately from the rest of the petition.</a:t>
            </a:r>
          </a:p>
          <a:p>
            <a:r>
              <a:rPr lang="en-US" b="1" noProof="1"/>
              <a:t>Verification:</a:t>
            </a:r>
            <a:r>
              <a:rPr lang="en-US" noProof="1"/>
              <a:t> the petition must be verified with the client’s signature and a brief declaration.</a:t>
            </a:r>
          </a:p>
          <a:p>
            <a:r>
              <a:rPr lang="en-US" b="1" noProof="1"/>
              <a:t>Format:</a:t>
            </a:r>
            <a:r>
              <a:rPr lang="en-US" noProof="1"/>
              <a:t> numbered paragraphs on pleading paper.</a:t>
            </a:r>
          </a:p>
          <a:p>
            <a:endParaRPr lang="en-US" noProof="1"/>
          </a:p>
          <a:p>
            <a:endParaRPr lang="en-US" noProof="1"/>
          </a:p>
        </p:txBody>
      </p:sp>
      <p:sp>
        <p:nvSpPr>
          <p:cNvPr id="4" name="Slide Number Placeholder 3">
            <a:extLst>
              <a:ext uri="{FF2B5EF4-FFF2-40B4-BE49-F238E27FC236}">
                <a16:creationId xmlns:a16="http://schemas.microsoft.com/office/drawing/2014/main" id="{62B4CE3A-8C88-45AA-A849-57E5A7AC22C1}"/>
              </a:ext>
            </a:extLst>
          </p:cNvPr>
          <p:cNvSpPr>
            <a:spLocks noGrp="1"/>
          </p:cNvSpPr>
          <p:nvPr>
            <p:ph type="sldNum" sz="quarter" idx="10"/>
          </p:nvPr>
        </p:nvSpPr>
        <p:spPr>
          <a:xfrm>
            <a:off x="11353800" y="6361475"/>
            <a:ext cx="838200" cy="3600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PAGE </a:t>
            </a:r>
            <a:fld id="{4A9B5881-4007-4345-955A-79C2656F0C49}" type="slidenum">
              <a:rPr kumimoji="0" lang="en-US" sz="12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srgbClr val="FFFFFF"/>
              </a:solidFill>
              <a:effectLst/>
              <a:uLnTx/>
              <a:uFillTx/>
              <a:latin typeface="Calibri"/>
              <a:ea typeface="+mn-ea"/>
              <a:cs typeface="+mn-cs"/>
            </a:endParaRPr>
          </a:p>
        </p:txBody>
      </p:sp>
      <p:sp>
        <p:nvSpPr>
          <p:cNvPr id="8" name="Rectangle 7">
            <a:extLst>
              <a:ext uri="{FF2B5EF4-FFF2-40B4-BE49-F238E27FC236}">
                <a16:creationId xmlns:a16="http://schemas.microsoft.com/office/drawing/2014/main" id="{52C2DB72-01A8-424A-8CEF-8BD2418A8D25}"/>
              </a:ext>
              <a:ext uri="{C183D7F6-B498-43B3-948B-1728B52AA6E4}">
                <adec:decorative xmlns:adec="http://schemas.microsoft.com/office/drawing/2017/decorative" val="1"/>
              </a:ext>
            </a:extLst>
          </p:cNvPr>
          <p:cNvSpPr/>
          <p:nvPr/>
        </p:nvSpPr>
        <p:spPr>
          <a:xfrm>
            <a:off x="1145309" y="6361475"/>
            <a:ext cx="2552123" cy="360000"/>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Structure of the Petition</a:t>
            </a:r>
          </a:p>
        </p:txBody>
      </p:sp>
      <p:sp>
        <p:nvSpPr>
          <p:cNvPr id="10" name="Rectangle 9">
            <a:extLst>
              <a:ext uri="{FF2B5EF4-FFF2-40B4-BE49-F238E27FC236}">
                <a16:creationId xmlns:a16="http://schemas.microsoft.com/office/drawing/2014/main" id="{95AAAEAA-CCF6-4E36-A4A3-5AF49D00995B}"/>
              </a:ext>
              <a:ext uri="{C183D7F6-B498-43B3-948B-1728B52AA6E4}">
                <adec:decorative xmlns:adec="http://schemas.microsoft.com/office/drawing/2017/decorative" val="1"/>
              </a:ext>
            </a:extLst>
          </p:cNvPr>
          <p:cNvSpPr/>
          <p:nvPr/>
        </p:nvSpPr>
        <p:spPr>
          <a:xfrm>
            <a:off x="3697432" y="6562004"/>
            <a:ext cx="2552123" cy="15947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Administrative Storytelling</a:t>
            </a:r>
          </a:p>
        </p:txBody>
      </p:sp>
      <p:sp>
        <p:nvSpPr>
          <p:cNvPr id="11" name="Rectangle 10">
            <a:extLst>
              <a:ext uri="{FF2B5EF4-FFF2-40B4-BE49-F238E27FC236}">
                <a16:creationId xmlns:a16="http://schemas.microsoft.com/office/drawing/2014/main" id="{5F253864-26FA-4AB1-9F0A-4F57D870EE85}"/>
              </a:ext>
              <a:ext uri="{C183D7F6-B498-43B3-948B-1728B52AA6E4}">
                <adec:decorative xmlns:adec="http://schemas.microsoft.com/office/drawing/2017/decorative" val="1"/>
              </a:ext>
            </a:extLst>
          </p:cNvPr>
          <p:cNvSpPr/>
          <p:nvPr/>
        </p:nvSpPr>
        <p:spPr>
          <a:xfrm>
            <a:off x="6249555" y="6562004"/>
            <a:ext cx="2552123" cy="15947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Legal Theories &amp; Standard of Review</a:t>
            </a:r>
          </a:p>
        </p:txBody>
      </p:sp>
      <p:sp>
        <p:nvSpPr>
          <p:cNvPr id="12" name="Rectangle 11">
            <a:extLst>
              <a:ext uri="{FF2B5EF4-FFF2-40B4-BE49-F238E27FC236}">
                <a16:creationId xmlns:a16="http://schemas.microsoft.com/office/drawing/2014/main" id="{84949406-858F-4224-BC48-197463899896}"/>
              </a:ext>
              <a:ext uri="{C183D7F6-B498-43B3-948B-1728B52AA6E4}">
                <adec:decorative xmlns:adec="http://schemas.microsoft.com/office/drawing/2017/decorative" val="1"/>
              </a:ext>
            </a:extLst>
          </p:cNvPr>
          <p:cNvSpPr/>
          <p:nvPr/>
        </p:nvSpPr>
        <p:spPr>
          <a:xfrm>
            <a:off x="8801677" y="6562004"/>
            <a:ext cx="2552123" cy="15947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Conclusion</a:t>
            </a:r>
          </a:p>
        </p:txBody>
      </p:sp>
      <p:sp>
        <p:nvSpPr>
          <p:cNvPr id="14" name="Isosceles Triangle 13">
            <a:extLst>
              <a:ext uri="{FF2B5EF4-FFF2-40B4-BE49-F238E27FC236}">
                <a16:creationId xmlns:a16="http://schemas.microsoft.com/office/drawing/2014/main" id="{1D0A4E21-00BC-4451-94C9-943503852954}"/>
              </a:ext>
              <a:ext uri="{C183D7F6-B498-43B3-948B-1728B52AA6E4}">
                <adec:decorative xmlns:adec="http://schemas.microsoft.com/office/drawing/2017/decorative" val="1"/>
              </a:ext>
            </a:extLst>
          </p:cNvPr>
          <p:cNvSpPr/>
          <p:nvPr/>
        </p:nvSpPr>
        <p:spPr>
          <a:xfrm rot="10800000">
            <a:off x="2349947" y="6271566"/>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30237677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9600F-A17E-4354-A7AB-0CC2A43A9354}"/>
              </a:ext>
            </a:extLst>
          </p:cNvPr>
          <p:cNvSpPr>
            <a:spLocks noGrp="1"/>
          </p:cNvSpPr>
          <p:nvPr>
            <p:ph type="title"/>
          </p:nvPr>
        </p:nvSpPr>
        <p:spPr>
          <a:xfrm>
            <a:off x="838200" y="496524"/>
            <a:ext cx="6273800" cy="833663"/>
          </a:xfrm>
        </p:spPr>
        <p:txBody>
          <a:bodyPr/>
          <a:lstStyle/>
          <a:p>
            <a:r>
              <a:rPr lang="en-US" dirty="0"/>
              <a:t>Administrative Storytelling</a:t>
            </a:r>
          </a:p>
        </p:txBody>
      </p:sp>
      <p:sp>
        <p:nvSpPr>
          <p:cNvPr id="3" name="Content Placeholder 2">
            <a:extLst>
              <a:ext uri="{FF2B5EF4-FFF2-40B4-BE49-F238E27FC236}">
                <a16:creationId xmlns:a16="http://schemas.microsoft.com/office/drawing/2014/main" id="{FA6A4B49-27C8-46B6-8B11-AD7E8F615E2C}"/>
              </a:ext>
            </a:extLst>
          </p:cNvPr>
          <p:cNvSpPr>
            <a:spLocks noGrp="1"/>
          </p:cNvSpPr>
          <p:nvPr>
            <p:ph idx="1"/>
          </p:nvPr>
        </p:nvSpPr>
        <p:spPr>
          <a:xfrm>
            <a:off x="838200" y="1607127"/>
            <a:ext cx="10515600" cy="4471650"/>
          </a:xfrm>
        </p:spPr>
        <p:txBody>
          <a:bodyPr>
            <a:normAutofit/>
          </a:bodyPr>
          <a:lstStyle/>
          <a:p>
            <a:r>
              <a:rPr lang="en-US" sz="2400" noProof="1"/>
              <a:t>Making the administrative process both comprehensible and interesting is a true legal writing challenge.</a:t>
            </a:r>
          </a:p>
          <a:p>
            <a:r>
              <a:rPr lang="en-US" sz="2400" noProof="1"/>
              <a:t>The best stories are about people first. The client, their rights, and the impact of the agency’s actions should be the central focus of the substantive facts section.</a:t>
            </a:r>
          </a:p>
          <a:p>
            <a:r>
              <a:rPr lang="en-US" sz="2400" noProof="1"/>
              <a:t>Emphasize the human element in how the facts are conveyed.</a:t>
            </a:r>
          </a:p>
          <a:p>
            <a:r>
              <a:rPr lang="en-US" sz="2400" noProof="1"/>
              <a:t>Appeal to the judge’s sense of justice and fairness. The dry nature of administrative procedure can overshadow the real-world harm and fundamental rights at issue, such as due process and equal access to justice. Remind the court of these stakes and the real-world harm done.</a:t>
            </a:r>
          </a:p>
          <a:p>
            <a:r>
              <a:rPr lang="en-US" sz="2400" noProof="1"/>
              <a:t>A 1094.5 writ of mandate is a proceeding in </a:t>
            </a:r>
            <a:r>
              <a:rPr lang="en-US" sz="2400" u="sng" noProof="1"/>
              <a:t>equity</a:t>
            </a:r>
            <a:r>
              <a:rPr lang="en-US" sz="2400" noProof="1"/>
              <a:t>.</a:t>
            </a:r>
          </a:p>
        </p:txBody>
      </p:sp>
      <p:sp>
        <p:nvSpPr>
          <p:cNvPr id="4" name="Slide Number Placeholder 3">
            <a:extLst>
              <a:ext uri="{FF2B5EF4-FFF2-40B4-BE49-F238E27FC236}">
                <a16:creationId xmlns:a16="http://schemas.microsoft.com/office/drawing/2014/main" id="{62B4CE3A-8C88-45AA-A849-57E5A7AC22C1}"/>
              </a:ext>
            </a:extLst>
          </p:cNvPr>
          <p:cNvSpPr>
            <a:spLocks noGrp="1"/>
          </p:cNvSpPr>
          <p:nvPr>
            <p:ph type="sldNum" sz="quarter" idx="10"/>
          </p:nvPr>
        </p:nvSpPr>
        <p:spPr>
          <a:xfrm>
            <a:off x="11353800" y="6361475"/>
            <a:ext cx="838200" cy="3600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PAGE </a:t>
            </a:r>
            <a:fld id="{4A9B5881-4007-4345-955A-79C2656F0C49}" type="slidenum">
              <a:rPr kumimoji="0" lang="en-US" sz="12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srgbClr val="FFFFFF"/>
              </a:solidFill>
              <a:effectLst/>
              <a:uLnTx/>
              <a:uFillTx/>
              <a:latin typeface="Calibri"/>
              <a:ea typeface="+mn-ea"/>
              <a:cs typeface="+mn-cs"/>
            </a:endParaRPr>
          </a:p>
        </p:txBody>
      </p:sp>
      <p:sp>
        <p:nvSpPr>
          <p:cNvPr id="8" name="Rectangle 7">
            <a:extLst>
              <a:ext uri="{FF2B5EF4-FFF2-40B4-BE49-F238E27FC236}">
                <a16:creationId xmlns:a16="http://schemas.microsoft.com/office/drawing/2014/main" id="{52C2DB72-01A8-424A-8CEF-8BD2418A8D25}"/>
              </a:ext>
              <a:ext uri="{C183D7F6-B498-43B3-948B-1728B52AA6E4}">
                <adec:decorative xmlns:adec="http://schemas.microsoft.com/office/drawing/2017/decorative" val="1"/>
              </a:ext>
            </a:extLst>
          </p:cNvPr>
          <p:cNvSpPr/>
          <p:nvPr/>
        </p:nvSpPr>
        <p:spPr>
          <a:xfrm>
            <a:off x="1145309" y="6555921"/>
            <a:ext cx="2552123" cy="165553"/>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Structure of the Petition</a:t>
            </a:r>
          </a:p>
        </p:txBody>
      </p:sp>
      <p:sp>
        <p:nvSpPr>
          <p:cNvPr id="10" name="Rectangle 9">
            <a:extLst>
              <a:ext uri="{FF2B5EF4-FFF2-40B4-BE49-F238E27FC236}">
                <a16:creationId xmlns:a16="http://schemas.microsoft.com/office/drawing/2014/main" id="{95AAAEAA-CCF6-4E36-A4A3-5AF49D00995B}"/>
              </a:ext>
              <a:ext uri="{C183D7F6-B498-43B3-948B-1728B52AA6E4}">
                <adec:decorative xmlns:adec="http://schemas.microsoft.com/office/drawing/2017/decorative" val="1"/>
              </a:ext>
            </a:extLst>
          </p:cNvPr>
          <p:cNvSpPr/>
          <p:nvPr/>
        </p:nvSpPr>
        <p:spPr>
          <a:xfrm>
            <a:off x="3697432" y="6361476"/>
            <a:ext cx="2552123" cy="360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Administrative Storytelling</a:t>
            </a:r>
          </a:p>
        </p:txBody>
      </p:sp>
      <p:sp>
        <p:nvSpPr>
          <p:cNvPr id="11" name="Rectangle 10">
            <a:extLst>
              <a:ext uri="{FF2B5EF4-FFF2-40B4-BE49-F238E27FC236}">
                <a16:creationId xmlns:a16="http://schemas.microsoft.com/office/drawing/2014/main" id="{5F253864-26FA-4AB1-9F0A-4F57D870EE85}"/>
              </a:ext>
              <a:ext uri="{C183D7F6-B498-43B3-948B-1728B52AA6E4}">
                <adec:decorative xmlns:adec="http://schemas.microsoft.com/office/drawing/2017/decorative" val="1"/>
              </a:ext>
            </a:extLst>
          </p:cNvPr>
          <p:cNvSpPr/>
          <p:nvPr/>
        </p:nvSpPr>
        <p:spPr>
          <a:xfrm>
            <a:off x="6249555" y="6562004"/>
            <a:ext cx="2552123" cy="15947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Legal Theories &amp; Standard of Review</a:t>
            </a:r>
          </a:p>
        </p:txBody>
      </p:sp>
      <p:sp>
        <p:nvSpPr>
          <p:cNvPr id="12" name="Rectangle 11">
            <a:extLst>
              <a:ext uri="{FF2B5EF4-FFF2-40B4-BE49-F238E27FC236}">
                <a16:creationId xmlns:a16="http://schemas.microsoft.com/office/drawing/2014/main" id="{84949406-858F-4224-BC48-197463899896}"/>
              </a:ext>
              <a:ext uri="{C183D7F6-B498-43B3-948B-1728B52AA6E4}">
                <adec:decorative xmlns:adec="http://schemas.microsoft.com/office/drawing/2017/decorative" val="1"/>
              </a:ext>
            </a:extLst>
          </p:cNvPr>
          <p:cNvSpPr/>
          <p:nvPr/>
        </p:nvSpPr>
        <p:spPr>
          <a:xfrm>
            <a:off x="8801677" y="6562004"/>
            <a:ext cx="2552123" cy="15947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Conclusion</a:t>
            </a:r>
          </a:p>
        </p:txBody>
      </p:sp>
      <p:sp>
        <p:nvSpPr>
          <p:cNvPr id="14" name="Isosceles Triangle 13">
            <a:extLst>
              <a:ext uri="{FF2B5EF4-FFF2-40B4-BE49-F238E27FC236}">
                <a16:creationId xmlns:a16="http://schemas.microsoft.com/office/drawing/2014/main" id="{1D0A4E21-00BC-4451-94C9-943503852954}"/>
              </a:ext>
              <a:ext uri="{C183D7F6-B498-43B3-948B-1728B52AA6E4}">
                <adec:decorative xmlns:adec="http://schemas.microsoft.com/office/drawing/2017/decorative" val="1"/>
              </a:ext>
            </a:extLst>
          </p:cNvPr>
          <p:cNvSpPr/>
          <p:nvPr/>
        </p:nvSpPr>
        <p:spPr>
          <a:xfrm rot="10800000">
            <a:off x="4902069" y="6269908"/>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28019447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9600F-A17E-4354-A7AB-0CC2A43A9354}"/>
              </a:ext>
            </a:extLst>
          </p:cNvPr>
          <p:cNvSpPr>
            <a:spLocks noGrp="1"/>
          </p:cNvSpPr>
          <p:nvPr>
            <p:ph type="title"/>
          </p:nvPr>
        </p:nvSpPr>
        <p:spPr>
          <a:xfrm>
            <a:off x="838200" y="342983"/>
            <a:ext cx="6273800" cy="833663"/>
          </a:xfrm>
        </p:spPr>
        <p:txBody>
          <a:bodyPr/>
          <a:lstStyle/>
          <a:p>
            <a:r>
              <a:rPr lang="en-US" dirty="0"/>
              <a:t>1094.5 Legal Theories</a:t>
            </a:r>
          </a:p>
        </p:txBody>
      </p:sp>
      <p:sp>
        <p:nvSpPr>
          <p:cNvPr id="3" name="Content Placeholder 2">
            <a:extLst>
              <a:ext uri="{FF2B5EF4-FFF2-40B4-BE49-F238E27FC236}">
                <a16:creationId xmlns:a16="http://schemas.microsoft.com/office/drawing/2014/main" id="{FA6A4B49-27C8-46B6-8B11-AD7E8F615E2C}"/>
              </a:ext>
            </a:extLst>
          </p:cNvPr>
          <p:cNvSpPr>
            <a:spLocks noGrp="1"/>
          </p:cNvSpPr>
          <p:nvPr>
            <p:ph idx="1"/>
          </p:nvPr>
        </p:nvSpPr>
        <p:spPr>
          <a:xfrm>
            <a:off x="838200" y="1459345"/>
            <a:ext cx="10515600" cy="4619432"/>
          </a:xfrm>
        </p:spPr>
        <p:txBody>
          <a:bodyPr>
            <a:normAutofit fontScale="85000" lnSpcReduction="20000"/>
          </a:bodyPr>
          <a:lstStyle/>
          <a:p>
            <a:r>
              <a:rPr lang="en-US" sz="2400" noProof="1"/>
              <a:t>Abuse of discretion</a:t>
            </a:r>
          </a:p>
          <a:p>
            <a:r>
              <a:rPr lang="en-US" sz="2400" noProof="1"/>
              <a:t>Errors of law</a:t>
            </a:r>
          </a:p>
          <a:p>
            <a:pPr lvl="1"/>
            <a:r>
              <a:rPr lang="en-US" sz="2200" noProof="1"/>
              <a:t>The agency applied an incorrect substantive standard</a:t>
            </a:r>
          </a:p>
          <a:p>
            <a:pPr lvl="1"/>
            <a:r>
              <a:rPr lang="en-US" sz="2200" noProof="1"/>
              <a:t>The agency applied an invalid regulation or a regulation contrary to law</a:t>
            </a:r>
          </a:p>
          <a:p>
            <a:pPr lvl="1"/>
            <a:r>
              <a:rPr lang="en-US" sz="2200" noProof="1"/>
              <a:t>Questions of law are reviewed </a:t>
            </a:r>
            <a:r>
              <a:rPr lang="en-US" sz="2200" u="sng" noProof="1"/>
              <a:t>de novo</a:t>
            </a:r>
            <a:r>
              <a:rPr lang="en-US" sz="2200" noProof="1"/>
              <a:t>, meaning that the reviewing court has no duty of deference to the agency’s interpretation of the law. </a:t>
            </a:r>
            <a:r>
              <a:rPr lang="en-US" sz="2200" i="1" noProof="1"/>
              <a:t>Ruth v. Kizer, </a:t>
            </a:r>
            <a:r>
              <a:rPr lang="en-US" sz="2200" noProof="1"/>
              <a:t>8 Cal.App.4th 380, 385 (1992).</a:t>
            </a:r>
          </a:p>
          <a:p>
            <a:r>
              <a:rPr lang="en-US" sz="2400" noProof="1"/>
              <a:t>Denial of fair hearing</a:t>
            </a:r>
          </a:p>
          <a:p>
            <a:pPr lvl="1"/>
            <a:r>
              <a:rPr lang="en-US" sz="2200" noProof="1"/>
              <a:t>Procedural due process violations i.e. l</a:t>
            </a:r>
            <a:r>
              <a:rPr lang="en-US" sz="2000" noProof="1"/>
              <a:t>ack of notice or inadequate notice</a:t>
            </a:r>
          </a:p>
          <a:p>
            <a:pPr lvl="1"/>
            <a:r>
              <a:rPr lang="en-US" sz="2200" noProof="1"/>
              <a:t>Substantive due process violations</a:t>
            </a:r>
          </a:p>
          <a:p>
            <a:pPr lvl="2"/>
            <a:r>
              <a:rPr lang="en-US" sz="2100" noProof="1"/>
              <a:t>“Arbitrary and capricious” decisions</a:t>
            </a:r>
          </a:p>
          <a:p>
            <a:pPr lvl="2"/>
            <a:r>
              <a:rPr lang="en-US" sz="2100" noProof="1"/>
              <a:t>Lack of objective, written, ascertainable standards</a:t>
            </a:r>
          </a:p>
          <a:p>
            <a:pPr lvl="2"/>
            <a:r>
              <a:rPr lang="en-US" sz="2100" noProof="1"/>
              <a:t>Irrebuttable presumptions</a:t>
            </a:r>
          </a:p>
          <a:p>
            <a:r>
              <a:rPr lang="en-US" sz="2400" noProof="1"/>
              <a:t>Decisions not supported by findings</a:t>
            </a:r>
            <a:endParaRPr lang="en-US" sz="2200" noProof="1"/>
          </a:p>
          <a:p>
            <a:r>
              <a:rPr lang="en-US" sz="2400" noProof="1"/>
              <a:t>Findings not supported by evidence</a:t>
            </a:r>
          </a:p>
          <a:p>
            <a:pPr lvl="1"/>
            <a:r>
              <a:rPr lang="en-US" sz="2200" noProof="1"/>
              <a:t>Findings must “bridge the analytic gap” between evidence and decision. </a:t>
            </a:r>
            <a:r>
              <a:rPr lang="en-US" sz="2200" i="1" noProof="1"/>
              <a:t>Topanga Assn. for a Scenic Community v. County of Los Angeles</a:t>
            </a:r>
            <a:r>
              <a:rPr lang="en-US" sz="2200" noProof="1"/>
              <a:t> 11 Cal.3d 506, 515 (1974)</a:t>
            </a:r>
          </a:p>
        </p:txBody>
      </p:sp>
      <p:sp>
        <p:nvSpPr>
          <p:cNvPr id="4" name="Slide Number Placeholder 3">
            <a:extLst>
              <a:ext uri="{FF2B5EF4-FFF2-40B4-BE49-F238E27FC236}">
                <a16:creationId xmlns:a16="http://schemas.microsoft.com/office/drawing/2014/main" id="{62B4CE3A-8C88-45AA-A849-57E5A7AC22C1}"/>
              </a:ext>
            </a:extLst>
          </p:cNvPr>
          <p:cNvSpPr>
            <a:spLocks noGrp="1"/>
          </p:cNvSpPr>
          <p:nvPr>
            <p:ph type="sldNum" sz="quarter" idx="10"/>
          </p:nvPr>
        </p:nvSpPr>
        <p:spPr>
          <a:xfrm>
            <a:off x="11353800" y="6361475"/>
            <a:ext cx="838200" cy="3600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PAGE </a:t>
            </a:r>
            <a:fld id="{4A9B5881-4007-4345-955A-79C2656F0C49}" type="slidenum">
              <a:rPr kumimoji="0" lang="en-US" sz="12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solidFill>
                <a:srgbClr val="FFFFFF"/>
              </a:solidFill>
              <a:effectLst/>
              <a:uLnTx/>
              <a:uFillTx/>
              <a:latin typeface="Calibri"/>
              <a:ea typeface="+mn-ea"/>
              <a:cs typeface="+mn-cs"/>
            </a:endParaRPr>
          </a:p>
        </p:txBody>
      </p:sp>
      <p:sp>
        <p:nvSpPr>
          <p:cNvPr id="8" name="Rectangle 7">
            <a:extLst>
              <a:ext uri="{FF2B5EF4-FFF2-40B4-BE49-F238E27FC236}">
                <a16:creationId xmlns:a16="http://schemas.microsoft.com/office/drawing/2014/main" id="{52C2DB72-01A8-424A-8CEF-8BD2418A8D25}"/>
              </a:ext>
              <a:ext uri="{C183D7F6-B498-43B3-948B-1728B52AA6E4}">
                <adec:decorative xmlns:adec="http://schemas.microsoft.com/office/drawing/2017/decorative" val="1"/>
              </a:ext>
            </a:extLst>
          </p:cNvPr>
          <p:cNvSpPr/>
          <p:nvPr/>
        </p:nvSpPr>
        <p:spPr>
          <a:xfrm>
            <a:off x="1145309" y="6555921"/>
            <a:ext cx="2552123" cy="165553"/>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Structure of the Petition</a:t>
            </a:r>
          </a:p>
        </p:txBody>
      </p:sp>
      <p:sp>
        <p:nvSpPr>
          <p:cNvPr id="10" name="Rectangle 9">
            <a:extLst>
              <a:ext uri="{FF2B5EF4-FFF2-40B4-BE49-F238E27FC236}">
                <a16:creationId xmlns:a16="http://schemas.microsoft.com/office/drawing/2014/main" id="{95AAAEAA-CCF6-4E36-A4A3-5AF49D00995B}"/>
              </a:ext>
              <a:ext uri="{C183D7F6-B498-43B3-948B-1728B52AA6E4}">
                <adec:decorative xmlns:adec="http://schemas.microsoft.com/office/drawing/2017/decorative" val="1"/>
              </a:ext>
            </a:extLst>
          </p:cNvPr>
          <p:cNvSpPr/>
          <p:nvPr/>
        </p:nvSpPr>
        <p:spPr>
          <a:xfrm>
            <a:off x="3697432" y="6555920"/>
            <a:ext cx="2552123" cy="16555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Administrative Storytelling</a:t>
            </a:r>
          </a:p>
        </p:txBody>
      </p:sp>
      <p:sp>
        <p:nvSpPr>
          <p:cNvPr id="11" name="Rectangle 10">
            <a:extLst>
              <a:ext uri="{FF2B5EF4-FFF2-40B4-BE49-F238E27FC236}">
                <a16:creationId xmlns:a16="http://schemas.microsoft.com/office/drawing/2014/main" id="{5F253864-26FA-4AB1-9F0A-4F57D870EE85}"/>
              </a:ext>
              <a:ext uri="{C183D7F6-B498-43B3-948B-1728B52AA6E4}">
                <adec:decorative xmlns:adec="http://schemas.microsoft.com/office/drawing/2017/decorative" val="1"/>
              </a:ext>
            </a:extLst>
          </p:cNvPr>
          <p:cNvSpPr/>
          <p:nvPr/>
        </p:nvSpPr>
        <p:spPr>
          <a:xfrm>
            <a:off x="6249555" y="6361476"/>
            <a:ext cx="2552123" cy="360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Legal Theories &amp; Standard of Review</a:t>
            </a:r>
          </a:p>
        </p:txBody>
      </p:sp>
      <p:sp>
        <p:nvSpPr>
          <p:cNvPr id="12" name="Rectangle 11">
            <a:extLst>
              <a:ext uri="{FF2B5EF4-FFF2-40B4-BE49-F238E27FC236}">
                <a16:creationId xmlns:a16="http://schemas.microsoft.com/office/drawing/2014/main" id="{84949406-858F-4224-BC48-197463899896}"/>
              </a:ext>
              <a:ext uri="{C183D7F6-B498-43B3-948B-1728B52AA6E4}">
                <adec:decorative xmlns:adec="http://schemas.microsoft.com/office/drawing/2017/decorative" val="1"/>
              </a:ext>
            </a:extLst>
          </p:cNvPr>
          <p:cNvSpPr/>
          <p:nvPr/>
        </p:nvSpPr>
        <p:spPr>
          <a:xfrm>
            <a:off x="8801677" y="6562004"/>
            <a:ext cx="2552123" cy="15947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Conclusion</a:t>
            </a:r>
          </a:p>
        </p:txBody>
      </p:sp>
      <p:sp>
        <p:nvSpPr>
          <p:cNvPr id="14" name="Isosceles Triangle 13">
            <a:extLst>
              <a:ext uri="{FF2B5EF4-FFF2-40B4-BE49-F238E27FC236}">
                <a16:creationId xmlns:a16="http://schemas.microsoft.com/office/drawing/2014/main" id="{1D0A4E21-00BC-4451-94C9-943503852954}"/>
              </a:ext>
              <a:ext uri="{C183D7F6-B498-43B3-948B-1728B52AA6E4}">
                <adec:decorative xmlns:adec="http://schemas.microsoft.com/office/drawing/2017/decorative" val="1"/>
              </a:ext>
            </a:extLst>
          </p:cNvPr>
          <p:cNvSpPr/>
          <p:nvPr/>
        </p:nvSpPr>
        <p:spPr>
          <a:xfrm rot="10800000">
            <a:off x="7454192" y="6271565"/>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18581030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9600F-A17E-4354-A7AB-0CC2A43A9354}"/>
              </a:ext>
            </a:extLst>
          </p:cNvPr>
          <p:cNvSpPr>
            <a:spLocks noGrp="1"/>
          </p:cNvSpPr>
          <p:nvPr>
            <p:ph type="title"/>
          </p:nvPr>
        </p:nvSpPr>
        <p:spPr>
          <a:xfrm>
            <a:off x="838200" y="381103"/>
            <a:ext cx="7963478" cy="833663"/>
          </a:xfrm>
        </p:spPr>
        <p:txBody>
          <a:bodyPr/>
          <a:lstStyle/>
          <a:p>
            <a:r>
              <a:rPr lang="en-US" dirty="0"/>
              <a:t>Burden of Proof at Hearing v. Writ</a:t>
            </a:r>
          </a:p>
        </p:txBody>
      </p:sp>
      <p:sp>
        <p:nvSpPr>
          <p:cNvPr id="3" name="Content Placeholder 2">
            <a:extLst>
              <a:ext uri="{FF2B5EF4-FFF2-40B4-BE49-F238E27FC236}">
                <a16:creationId xmlns:a16="http://schemas.microsoft.com/office/drawing/2014/main" id="{FA6A4B49-27C8-46B6-8B11-AD7E8F615E2C}"/>
              </a:ext>
            </a:extLst>
          </p:cNvPr>
          <p:cNvSpPr>
            <a:spLocks noGrp="1"/>
          </p:cNvSpPr>
          <p:nvPr>
            <p:ph idx="1"/>
          </p:nvPr>
        </p:nvSpPr>
        <p:spPr>
          <a:xfrm>
            <a:off x="838200" y="1459345"/>
            <a:ext cx="10515600" cy="4619432"/>
          </a:xfrm>
        </p:spPr>
        <p:txBody>
          <a:bodyPr>
            <a:normAutofit/>
          </a:bodyPr>
          <a:lstStyle/>
          <a:p>
            <a:r>
              <a:rPr lang="en-US" sz="2800" noProof="1"/>
              <a:t>At hearing, the initial burden of proof rests with the </a:t>
            </a:r>
            <a:r>
              <a:rPr lang="en-US" sz="2800" b="1" noProof="1"/>
              <a:t>agency (county and/or state)</a:t>
            </a:r>
            <a:r>
              <a:rPr lang="en-US" sz="2800" noProof="1"/>
              <a:t> to justify a loss or reduction of benefits (preponderance of evidence standard unless otherwise set by statute). </a:t>
            </a:r>
          </a:p>
          <a:p>
            <a:r>
              <a:rPr lang="en-US" sz="2800" noProof="1"/>
              <a:t>If the agency meets its burden of proof at the hearing, the burden shifts to the claimant.</a:t>
            </a:r>
          </a:p>
          <a:p>
            <a:r>
              <a:rPr lang="en-US" sz="2800" noProof="1"/>
              <a:t>Some ALJs may improperly place the initial burden on the claimant (an error of law).</a:t>
            </a:r>
          </a:p>
          <a:p>
            <a:r>
              <a:rPr lang="en-US" sz="2800" noProof="1"/>
              <a:t>However, the burden of proof shifts to the claimant/petitioner </a:t>
            </a:r>
            <a:r>
              <a:rPr kumimoji="0" lang="en-US" sz="2800" b="0" i="0" u="none" strike="noStrike" kern="1200" cap="none" spc="0" normalizeH="0" baseline="0" noProof="1">
                <a:ln>
                  <a:noFill/>
                </a:ln>
                <a:solidFill>
                  <a:srgbClr val="FFFFFF"/>
                </a:solidFill>
                <a:effectLst/>
                <a:uLnTx/>
                <a:uFillTx/>
                <a:latin typeface="Calibri"/>
                <a:ea typeface="+mn-ea"/>
                <a:cs typeface="+mn-cs"/>
              </a:rPr>
              <a:t>in the writ process itself (petitioner must </a:t>
            </a:r>
            <a:r>
              <a:rPr lang="en-US" sz="2800" noProof="1"/>
              <a:t>prove that the agency abused its discretion or made an error of fact or law.)</a:t>
            </a:r>
          </a:p>
        </p:txBody>
      </p:sp>
      <p:sp>
        <p:nvSpPr>
          <p:cNvPr id="4" name="Slide Number Placeholder 3">
            <a:extLst>
              <a:ext uri="{FF2B5EF4-FFF2-40B4-BE49-F238E27FC236}">
                <a16:creationId xmlns:a16="http://schemas.microsoft.com/office/drawing/2014/main" id="{62B4CE3A-8C88-45AA-A849-57E5A7AC22C1}"/>
              </a:ext>
            </a:extLst>
          </p:cNvPr>
          <p:cNvSpPr>
            <a:spLocks noGrp="1"/>
          </p:cNvSpPr>
          <p:nvPr>
            <p:ph type="sldNum" sz="quarter" idx="10"/>
          </p:nvPr>
        </p:nvSpPr>
        <p:spPr>
          <a:xfrm>
            <a:off x="11353800" y="6361475"/>
            <a:ext cx="838200" cy="3600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PAGE </a:t>
            </a:r>
            <a:fld id="{4A9B5881-4007-4345-955A-79C2656F0C49}" type="slidenum">
              <a:rPr kumimoji="0" lang="en-US" sz="12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srgbClr val="FFFFFF"/>
              </a:solidFill>
              <a:effectLst/>
              <a:uLnTx/>
              <a:uFillTx/>
              <a:latin typeface="Calibri"/>
              <a:ea typeface="+mn-ea"/>
              <a:cs typeface="+mn-cs"/>
            </a:endParaRPr>
          </a:p>
        </p:txBody>
      </p:sp>
      <p:sp>
        <p:nvSpPr>
          <p:cNvPr id="8" name="Rectangle 7">
            <a:extLst>
              <a:ext uri="{FF2B5EF4-FFF2-40B4-BE49-F238E27FC236}">
                <a16:creationId xmlns:a16="http://schemas.microsoft.com/office/drawing/2014/main" id="{52C2DB72-01A8-424A-8CEF-8BD2418A8D25}"/>
              </a:ext>
              <a:ext uri="{C183D7F6-B498-43B3-948B-1728B52AA6E4}">
                <adec:decorative xmlns:adec="http://schemas.microsoft.com/office/drawing/2017/decorative" val="1"/>
              </a:ext>
            </a:extLst>
          </p:cNvPr>
          <p:cNvSpPr/>
          <p:nvPr/>
        </p:nvSpPr>
        <p:spPr>
          <a:xfrm>
            <a:off x="1145309" y="6555921"/>
            <a:ext cx="2552123" cy="165553"/>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Structure of the Petition</a:t>
            </a:r>
          </a:p>
        </p:txBody>
      </p:sp>
      <p:sp>
        <p:nvSpPr>
          <p:cNvPr id="10" name="Rectangle 9">
            <a:extLst>
              <a:ext uri="{FF2B5EF4-FFF2-40B4-BE49-F238E27FC236}">
                <a16:creationId xmlns:a16="http://schemas.microsoft.com/office/drawing/2014/main" id="{95AAAEAA-CCF6-4E36-A4A3-5AF49D00995B}"/>
              </a:ext>
              <a:ext uri="{C183D7F6-B498-43B3-948B-1728B52AA6E4}">
                <adec:decorative xmlns:adec="http://schemas.microsoft.com/office/drawing/2017/decorative" val="1"/>
              </a:ext>
            </a:extLst>
          </p:cNvPr>
          <p:cNvSpPr/>
          <p:nvPr/>
        </p:nvSpPr>
        <p:spPr>
          <a:xfrm>
            <a:off x="3697432" y="6555920"/>
            <a:ext cx="2552123" cy="16555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Administrative Storytelling</a:t>
            </a:r>
          </a:p>
        </p:txBody>
      </p:sp>
      <p:sp>
        <p:nvSpPr>
          <p:cNvPr id="11" name="Rectangle 10">
            <a:extLst>
              <a:ext uri="{FF2B5EF4-FFF2-40B4-BE49-F238E27FC236}">
                <a16:creationId xmlns:a16="http://schemas.microsoft.com/office/drawing/2014/main" id="{5F253864-26FA-4AB1-9F0A-4F57D870EE85}"/>
              </a:ext>
              <a:ext uri="{C183D7F6-B498-43B3-948B-1728B52AA6E4}">
                <adec:decorative xmlns:adec="http://schemas.microsoft.com/office/drawing/2017/decorative" val="1"/>
              </a:ext>
            </a:extLst>
          </p:cNvPr>
          <p:cNvSpPr/>
          <p:nvPr/>
        </p:nvSpPr>
        <p:spPr>
          <a:xfrm>
            <a:off x="6249555" y="6361476"/>
            <a:ext cx="2552123" cy="360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Legal Theories &amp; Standard of Review</a:t>
            </a:r>
          </a:p>
        </p:txBody>
      </p:sp>
      <p:sp>
        <p:nvSpPr>
          <p:cNvPr id="12" name="Rectangle 11">
            <a:extLst>
              <a:ext uri="{FF2B5EF4-FFF2-40B4-BE49-F238E27FC236}">
                <a16:creationId xmlns:a16="http://schemas.microsoft.com/office/drawing/2014/main" id="{84949406-858F-4224-BC48-197463899896}"/>
              </a:ext>
              <a:ext uri="{C183D7F6-B498-43B3-948B-1728B52AA6E4}">
                <adec:decorative xmlns:adec="http://schemas.microsoft.com/office/drawing/2017/decorative" val="1"/>
              </a:ext>
            </a:extLst>
          </p:cNvPr>
          <p:cNvSpPr/>
          <p:nvPr/>
        </p:nvSpPr>
        <p:spPr>
          <a:xfrm>
            <a:off x="8801677" y="6562004"/>
            <a:ext cx="2552123" cy="15947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Conclusion</a:t>
            </a:r>
          </a:p>
        </p:txBody>
      </p:sp>
      <p:sp>
        <p:nvSpPr>
          <p:cNvPr id="14" name="Isosceles Triangle 13">
            <a:extLst>
              <a:ext uri="{FF2B5EF4-FFF2-40B4-BE49-F238E27FC236}">
                <a16:creationId xmlns:a16="http://schemas.microsoft.com/office/drawing/2014/main" id="{1D0A4E21-00BC-4451-94C9-943503852954}"/>
              </a:ext>
              <a:ext uri="{C183D7F6-B498-43B3-948B-1728B52AA6E4}">
                <adec:decorative xmlns:adec="http://schemas.microsoft.com/office/drawing/2017/decorative" val="1"/>
              </a:ext>
            </a:extLst>
          </p:cNvPr>
          <p:cNvSpPr/>
          <p:nvPr/>
        </p:nvSpPr>
        <p:spPr>
          <a:xfrm rot="10800000">
            <a:off x="7454192" y="6271565"/>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1985054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58AE6-56F6-44E8-8BBF-23277B1773E4}"/>
              </a:ext>
            </a:extLst>
          </p:cNvPr>
          <p:cNvSpPr>
            <a:spLocks noGrp="1"/>
          </p:cNvSpPr>
          <p:nvPr>
            <p:ph type="title"/>
          </p:nvPr>
        </p:nvSpPr>
        <p:spPr>
          <a:xfrm>
            <a:off x="7618018" y="-3176"/>
            <a:ext cx="4680000" cy="6721473"/>
          </a:xfrm>
        </p:spPr>
        <p:txBody>
          <a:bodyPr/>
          <a:lstStyle/>
          <a:p>
            <a:r>
              <a:rPr lang="en-US" dirty="0"/>
              <a:t>Learning Objectives</a:t>
            </a:r>
          </a:p>
        </p:txBody>
      </p:sp>
      <p:graphicFrame>
        <p:nvGraphicFramePr>
          <p:cNvPr id="3" name="Content Placeholder 2" descr="List Content Placeholder">
            <a:extLst>
              <a:ext uri="{FF2B5EF4-FFF2-40B4-BE49-F238E27FC236}">
                <a16:creationId xmlns:a16="http://schemas.microsoft.com/office/drawing/2014/main" id="{00DD6853-7971-494B-A148-546DF3F15457}"/>
              </a:ext>
            </a:extLst>
          </p:cNvPr>
          <p:cNvGraphicFramePr>
            <a:graphicFrameLocks noGrp="1"/>
          </p:cNvGraphicFramePr>
          <p:nvPr>
            <p:ph idx="1"/>
            <p:extLst>
              <p:ext uri="{D42A27DB-BD31-4B8C-83A1-F6EECF244321}">
                <p14:modId xmlns:p14="http://schemas.microsoft.com/office/powerpoint/2010/main" val="2583262672"/>
              </p:ext>
            </p:extLst>
          </p:nvPr>
        </p:nvGraphicFramePr>
        <p:xfrm>
          <a:off x="838200" y="365124"/>
          <a:ext cx="6156323" cy="5984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Slide Number Placeholder 19">
            <a:extLst>
              <a:ext uri="{FF2B5EF4-FFF2-40B4-BE49-F238E27FC236}">
                <a16:creationId xmlns:a16="http://schemas.microsoft.com/office/drawing/2014/main" id="{3AEC0301-E9AA-4478-9E23-C372DBDCE653}"/>
              </a:ext>
            </a:extLst>
          </p:cNvPr>
          <p:cNvSpPr>
            <a:spLocks noGrp="1"/>
          </p:cNvSpPr>
          <p:nvPr>
            <p:ph type="sldNum" sz="quarter" idx="10"/>
          </p:nvPr>
        </p:nvSpPr>
        <p:spPr>
          <a:xfrm>
            <a:off x="11353800" y="6361475"/>
            <a:ext cx="838200" cy="360000"/>
          </a:xfrm>
        </p:spPr>
        <p:txBody>
          <a:bodyPr/>
          <a:lstStyle/>
          <a:p>
            <a:r>
              <a:rPr lang="en-US" dirty="0"/>
              <a:t>PAGE </a:t>
            </a:r>
            <a:fld id="{4A9B5881-4007-4345-955A-79C2656F0C49}" type="slidenum">
              <a:rPr lang="en-US" smtClean="0"/>
              <a:pPr/>
              <a:t>3</a:t>
            </a:fld>
            <a:endParaRPr lang="en-US" dirty="0"/>
          </a:p>
        </p:txBody>
      </p:sp>
    </p:spTree>
    <p:extLst>
      <p:ext uri="{BB962C8B-B14F-4D97-AF65-F5344CB8AC3E}">
        <p14:creationId xmlns:p14="http://schemas.microsoft.com/office/powerpoint/2010/main" val="26789472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DDC5365-EA36-45A8-8DBD-A6D8461EB21D}"/>
              </a:ext>
            </a:extLst>
          </p:cNvPr>
          <p:cNvSpPr>
            <a:spLocks noGrp="1"/>
          </p:cNvSpPr>
          <p:nvPr>
            <p:ph type="title"/>
          </p:nvPr>
        </p:nvSpPr>
        <p:spPr/>
        <p:txBody>
          <a:bodyPr/>
          <a:lstStyle/>
          <a:p>
            <a:pPr algn="ctr"/>
            <a:r>
              <a:rPr lang="en-US" dirty="0"/>
              <a:t>Standard of Review</a:t>
            </a:r>
          </a:p>
        </p:txBody>
      </p:sp>
      <p:pic>
        <p:nvPicPr>
          <p:cNvPr id="7" name="Picture Placeholder 6" descr="Columns outside supreme court building">
            <a:extLst>
              <a:ext uri="{FF2B5EF4-FFF2-40B4-BE49-F238E27FC236}">
                <a16:creationId xmlns:a16="http://schemas.microsoft.com/office/drawing/2014/main" id="{2052C005-14A2-483C-8C1A-A3D21FF82E05}"/>
              </a:ext>
            </a:extLst>
          </p:cNvPr>
          <p:cNvPicPr>
            <a:picLocks noGrp="1" noChangeAspect="1"/>
          </p:cNvPicPr>
          <p:nvPr>
            <p:ph type="pic" idx="11"/>
          </p:nvPr>
        </p:nvPicPr>
        <p:blipFill rotWithShape="1">
          <a:blip r:embed="rId2">
            <a:extLst>
              <a:ext uri="{28A0092B-C50C-407E-A947-70E740481C1C}">
                <a14:useLocalDpi xmlns:a14="http://schemas.microsoft.com/office/drawing/2010/main" val="0"/>
              </a:ext>
            </a:extLst>
          </a:blip>
          <a:srcRect l="18972" r="18972" b="2527"/>
          <a:stretch/>
        </p:blipFill>
        <p:spPr>
          <a:xfrm flipH="1">
            <a:off x="-1" y="1"/>
            <a:ext cx="6254151" cy="6557846"/>
          </a:xfrm>
        </p:spPr>
      </p:pic>
      <p:sp>
        <p:nvSpPr>
          <p:cNvPr id="4" name="Content Placeholder 3">
            <a:extLst>
              <a:ext uri="{FF2B5EF4-FFF2-40B4-BE49-F238E27FC236}">
                <a16:creationId xmlns:a16="http://schemas.microsoft.com/office/drawing/2014/main" id="{0D250B89-C4D5-43CB-81F0-EFF4588D7E45}"/>
              </a:ext>
            </a:extLst>
          </p:cNvPr>
          <p:cNvSpPr>
            <a:spLocks noGrp="1"/>
          </p:cNvSpPr>
          <p:nvPr>
            <p:ph idx="1"/>
          </p:nvPr>
        </p:nvSpPr>
        <p:spPr>
          <a:xfrm>
            <a:off x="6657973" y="1727438"/>
            <a:ext cx="4695826" cy="4351338"/>
          </a:xfrm>
        </p:spPr>
        <p:txBody>
          <a:bodyPr>
            <a:normAutofit lnSpcReduction="10000"/>
          </a:bodyPr>
          <a:lstStyle/>
          <a:p>
            <a:r>
              <a:rPr lang="en-US" dirty="0"/>
              <a:t>Section 1094.5(c) distinguishes between cases in which the Court exercises its independent judgment and other cases. </a:t>
            </a:r>
          </a:p>
          <a:p>
            <a:r>
              <a:rPr lang="en-US" dirty="0"/>
              <a:t>"Independent judgment" applies in cases involving fundamental rights.</a:t>
            </a:r>
          </a:p>
          <a:p>
            <a:r>
              <a:rPr lang="en-US" dirty="0"/>
              <a:t>In such cases “abuse of discretion is established if the [reviewing] court determines that the findings are not supported by the weight of the evidence.” </a:t>
            </a:r>
            <a:r>
              <a:rPr lang="en-US" noProof="1"/>
              <a:t> </a:t>
            </a:r>
          </a:p>
          <a:p>
            <a:r>
              <a:rPr lang="en-US" noProof="1"/>
              <a:t>Independent review applies in most benefits cases. However, there is still a presumption that administrative findings of fact are correct, and the burden falls on the petitioner to prove otherwise. </a:t>
            </a:r>
          </a:p>
        </p:txBody>
      </p:sp>
      <p:sp>
        <p:nvSpPr>
          <p:cNvPr id="5" name="Slide Number Placeholder 4">
            <a:extLst>
              <a:ext uri="{FF2B5EF4-FFF2-40B4-BE49-F238E27FC236}">
                <a16:creationId xmlns:a16="http://schemas.microsoft.com/office/drawing/2014/main" id="{B18C9971-C7D2-435E-9037-EB3D7CCAF12D}"/>
              </a:ext>
            </a:extLst>
          </p:cNvPr>
          <p:cNvSpPr>
            <a:spLocks noGrp="1"/>
          </p:cNvSpPr>
          <p:nvPr>
            <p:ph type="sldNum" sz="quarter" idx="10"/>
          </p:nvPr>
        </p:nvSpPr>
        <p:spPr>
          <a:xfrm>
            <a:off x="11353800" y="6361475"/>
            <a:ext cx="838200" cy="3600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PAGE </a:t>
            </a:r>
            <a:fld id="{4A9B5881-4007-4345-955A-79C2656F0C49}" type="slidenum">
              <a:rPr kumimoji="0" lang="en-US" sz="12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srgbClr val="FFFFFF"/>
              </a:solidFill>
              <a:effectLst/>
              <a:uLnTx/>
              <a:uFillTx/>
              <a:latin typeface="Calibri"/>
              <a:ea typeface="+mn-ea"/>
              <a:cs typeface="+mn-cs"/>
            </a:endParaRPr>
          </a:p>
        </p:txBody>
      </p:sp>
      <p:sp>
        <p:nvSpPr>
          <p:cNvPr id="11" name="Rectangle 10">
            <a:extLst>
              <a:ext uri="{FF2B5EF4-FFF2-40B4-BE49-F238E27FC236}">
                <a16:creationId xmlns:a16="http://schemas.microsoft.com/office/drawing/2014/main" id="{08D655AF-5DBD-4954-B607-48D1914FC7DE}"/>
              </a:ext>
              <a:ext uri="{C183D7F6-B498-43B3-948B-1728B52AA6E4}">
                <adec:decorative xmlns:adec="http://schemas.microsoft.com/office/drawing/2017/decorative" val="1"/>
              </a:ext>
            </a:extLst>
          </p:cNvPr>
          <p:cNvSpPr/>
          <p:nvPr/>
        </p:nvSpPr>
        <p:spPr>
          <a:xfrm>
            <a:off x="1145309" y="6557848"/>
            <a:ext cx="2552123" cy="163627"/>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Structure of the Petition</a:t>
            </a:r>
          </a:p>
        </p:txBody>
      </p:sp>
      <p:sp>
        <p:nvSpPr>
          <p:cNvPr id="12" name="Rectangle 11">
            <a:extLst>
              <a:ext uri="{FF2B5EF4-FFF2-40B4-BE49-F238E27FC236}">
                <a16:creationId xmlns:a16="http://schemas.microsoft.com/office/drawing/2014/main" id="{EAE7730F-1A0D-4B11-BA09-6A6CAA96FE12}"/>
              </a:ext>
              <a:ext uri="{C183D7F6-B498-43B3-948B-1728B52AA6E4}">
                <adec:decorative xmlns:adec="http://schemas.microsoft.com/office/drawing/2017/decorative" val="1"/>
              </a:ext>
            </a:extLst>
          </p:cNvPr>
          <p:cNvSpPr/>
          <p:nvPr/>
        </p:nvSpPr>
        <p:spPr>
          <a:xfrm>
            <a:off x="3697432" y="6557846"/>
            <a:ext cx="2552123" cy="16362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Administrative Storytelling</a:t>
            </a:r>
          </a:p>
        </p:txBody>
      </p:sp>
      <p:sp>
        <p:nvSpPr>
          <p:cNvPr id="13" name="Rectangle 12">
            <a:extLst>
              <a:ext uri="{FF2B5EF4-FFF2-40B4-BE49-F238E27FC236}">
                <a16:creationId xmlns:a16="http://schemas.microsoft.com/office/drawing/2014/main" id="{4EF60258-6D59-4423-83CC-D7AC9D79D5E5}"/>
              </a:ext>
              <a:ext uri="{C183D7F6-B498-43B3-948B-1728B52AA6E4}">
                <adec:decorative xmlns:adec="http://schemas.microsoft.com/office/drawing/2017/decorative" val="1"/>
              </a:ext>
            </a:extLst>
          </p:cNvPr>
          <p:cNvSpPr/>
          <p:nvPr/>
        </p:nvSpPr>
        <p:spPr>
          <a:xfrm>
            <a:off x="6249555" y="6361475"/>
            <a:ext cx="2552123" cy="360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Legal Theories &amp; Standard of Review</a:t>
            </a:r>
          </a:p>
        </p:txBody>
      </p:sp>
      <p:sp>
        <p:nvSpPr>
          <p:cNvPr id="14" name="Rectangle 13">
            <a:extLst>
              <a:ext uri="{FF2B5EF4-FFF2-40B4-BE49-F238E27FC236}">
                <a16:creationId xmlns:a16="http://schemas.microsoft.com/office/drawing/2014/main" id="{964627DB-2C83-4D9C-A498-D5BCC9A2B3B4}"/>
              </a:ext>
              <a:ext uri="{C183D7F6-B498-43B3-948B-1728B52AA6E4}">
                <adec:decorative xmlns:adec="http://schemas.microsoft.com/office/drawing/2017/decorative" val="1"/>
              </a:ext>
            </a:extLst>
          </p:cNvPr>
          <p:cNvSpPr/>
          <p:nvPr/>
        </p:nvSpPr>
        <p:spPr>
          <a:xfrm>
            <a:off x="8801677" y="6562004"/>
            <a:ext cx="2552123" cy="15947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Conclusion</a:t>
            </a:r>
          </a:p>
        </p:txBody>
      </p:sp>
      <p:sp>
        <p:nvSpPr>
          <p:cNvPr id="16" name="Isosceles Triangle 15">
            <a:extLst>
              <a:ext uri="{FF2B5EF4-FFF2-40B4-BE49-F238E27FC236}">
                <a16:creationId xmlns:a16="http://schemas.microsoft.com/office/drawing/2014/main" id="{C2887229-F913-4F63-8EC5-03C72B9082F4}"/>
              </a:ext>
              <a:ext uri="{C183D7F6-B498-43B3-948B-1728B52AA6E4}">
                <adec:decorative xmlns:adec="http://schemas.microsoft.com/office/drawing/2017/decorative" val="1"/>
              </a:ext>
            </a:extLst>
          </p:cNvPr>
          <p:cNvSpPr/>
          <p:nvPr/>
        </p:nvSpPr>
        <p:spPr>
          <a:xfrm rot="10800000">
            <a:off x="7454193" y="6271566"/>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30618851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B68FF73B-6E2D-AA94-6B4D-28A4FFC74BE5}"/>
              </a:ext>
            </a:extLst>
          </p:cNvPr>
          <p:cNvSpPr>
            <a:spLocks noGrp="1"/>
          </p:cNvSpPr>
          <p:nvPr>
            <p:ph type="title"/>
          </p:nvPr>
        </p:nvSpPr>
        <p:spPr>
          <a:xfrm>
            <a:off x="838200" y="641855"/>
            <a:ext cx="6273800" cy="772107"/>
          </a:xfrm>
        </p:spPr>
        <p:txBody>
          <a:bodyPr/>
          <a:lstStyle/>
          <a:p>
            <a:r>
              <a:rPr lang="en-US" dirty="0"/>
              <a:t>Self-Quiz</a:t>
            </a:r>
          </a:p>
        </p:txBody>
      </p:sp>
      <p:sp>
        <p:nvSpPr>
          <p:cNvPr id="15" name="Content Placeholder 14">
            <a:extLst>
              <a:ext uri="{FF2B5EF4-FFF2-40B4-BE49-F238E27FC236}">
                <a16:creationId xmlns:a16="http://schemas.microsoft.com/office/drawing/2014/main" id="{F0EAC5CB-87C1-2F61-0858-DC242262D319}"/>
              </a:ext>
            </a:extLst>
          </p:cNvPr>
          <p:cNvSpPr>
            <a:spLocks noGrp="1"/>
          </p:cNvSpPr>
          <p:nvPr>
            <p:ph idx="1"/>
          </p:nvPr>
        </p:nvSpPr>
        <p:spPr/>
        <p:txBody>
          <a:bodyPr>
            <a:normAutofit lnSpcReduction="10000"/>
          </a:bodyPr>
          <a:lstStyle/>
          <a:p>
            <a:pPr marL="0" indent="0">
              <a:buNone/>
            </a:pPr>
            <a:r>
              <a:rPr lang="en-US" sz="3600" dirty="0"/>
              <a:t>True or False?</a:t>
            </a:r>
          </a:p>
          <a:p>
            <a:r>
              <a:rPr lang="en-US" sz="2400" dirty="0"/>
              <a:t>A 1094.5 petition must include a verification under penalty of perjury signed by the attorney of record.</a:t>
            </a:r>
          </a:p>
          <a:p>
            <a:r>
              <a:rPr lang="en-US" sz="2400" dirty="0"/>
              <a:t>Questions of law raised in a writ petition are reviewed </a:t>
            </a:r>
            <a:r>
              <a:rPr lang="en-US" sz="2400" i="1" dirty="0"/>
              <a:t>de novo</a:t>
            </a:r>
            <a:r>
              <a:rPr lang="en-US" sz="2400" dirty="0"/>
              <a:t> by the Superior Court judge.</a:t>
            </a:r>
          </a:p>
          <a:p>
            <a:r>
              <a:rPr lang="en-US" sz="2400" dirty="0"/>
              <a:t>Because of judicial deference to agency discretion, it is easier to argue in a 1094.5 case that an administrative decision rests on an incorrect factual determination than it is to argue that the agency applied the wrong legal standard.</a:t>
            </a:r>
          </a:p>
          <a:p>
            <a:r>
              <a:rPr lang="en-US" sz="2400" dirty="0"/>
              <a:t>If the hearing decision states that the claimant did not meet their initial burden of proof in showing that the agency erroneously denied or reduced their benefits, the decision contains an error of law.</a:t>
            </a:r>
          </a:p>
          <a:p>
            <a:endParaRPr lang="en-US" dirty="0"/>
          </a:p>
          <a:p>
            <a:endParaRPr lang="en-US" dirty="0"/>
          </a:p>
        </p:txBody>
      </p:sp>
      <p:sp>
        <p:nvSpPr>
          <p:cNvPr id="5" name="Slide Number Placeholder 4">
            <a:extLst>
              <a:ext uri="{FF2B5EF4-FFF2-40B4-BE49-F238E27FC236}">
                <a16:creationId xmlns:a16="http://schemas.microsoft.com/office/drawing/2014/main" id="{F3F5E75A-B25F-1088-3D60-8BC7F2AE839F}"/>
              </a:ext>
            </a:extLst>
          </p:cNvPr>
          <p:cNvSpPr>
            <a:spLocks noGrp="1"/>
          </p:cNvSpPr>
          <p:nvPr>
            <p:ph type="sldNum" sz="quarter" idx="10"/>
          </p:nvPr>
        </p:nvSpPr>
        <p:spPr/>
        <p:txBody>
          <a:bodyPr/>
          <a:lstStyle/>
          <a:p>
            <a:r>
              <a:rPr lang="en-US"/>
              <a:t>PAGE </a:t>
            </a:r>
            <a:fld id="{4A9B5881-4007-4345-955A-79C2656F0C49}" type="slidenum">
              <a:rPr lang="en-US" smtClean="0"/>
              <a:pPr/>
              <a:t>31</a:t>
            </a:fld>
            <a:endParaRPr lang="en-US" dirty="0"/>
          </a:p>
        </p:txBody>
      </p:sp>
    </p:spTree>
    <p:extLst>
      <p:ext uri="{BB962C8B-B14F-4D97-AF65-F5344CB8AC3E}">
        <p14:creationId xmlns:p14="http://schemas.microsoft.com/office/powerpoint/2010/main" val="22934788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58AE6-56F6-44E8-8BBF-23277B1773E4}"/>
              </a:ext>
            </a:extLst>
          </p:cNvPr>
          <p:cNvSpPr>
            <a:spLocks noGrp="1"/>
          </p:cNvSpPr>
          <p:nvPr>
            <p:ph type="title"/>
          </p:nvPr>
        </p:nvSpPr>
        <p:spPr/>
        <p:txBody>
          <a:bodyPr/>
          <a:lstStyle/>
          <a:p>
            <a:r>
              <a:rPr lang="en-US" dirty="0"/>
              <a:t>1094.5 Petition:</a:t>
            </a:r>
            <a:br>
              <a:rPr lang="en-US" dirty="0"/>
            </a:br>
            <a:r>
              <a:rPr lang="en-US" dirty="0"/>
              <a:t>Summary</a:t>
            </a:r>
          </a:p>
        </p:txBody>
      </p:sp>
      <p:sp>
        <p:nvSpPr>
          <p:cNvPr id="4" name="Content Placeholder 3">
            <a:extLst>
              <a:ext uri="{FF2B5EF4-FFF2-40B4-BE49-F238E27FC236}">
                <a16:creationId xmlns:a16="http://schemas.microsoft.com/office/drawing/2014/main" id="{8B863B31-6429-468C-9624-0D0BBDBACA62}"/>
              </a:ext>
            </a:extLst>
          </p:cNvPr>
          <p:cNvSpPr>
            <a:spLocks noGrp="1"/>
          </p:cNvSpPr>
          <p:nvPr>
            <p:ph idx="1"/>
          </p:nvPr>
        </p:nvSpPr>
        <p:spPr/>
        <p:txBody>
          <a:bodyPr>
            <a:normAutofit lnSpcReduction="10000"/>
          </a:bodyPr>
          <a:lstStyle/>
          <a:p>
            <a:pPr marL="0" indent="0">
              <a:buNone/>
            </a:pPr>
            <a:r>
              <a:rPr lang="en-US" sz="3600" dirty="0"/>
              <a:t>To recap:</a:t>
            </a:r>
          </a:p>
          <a:p>
            <a:r>
              <a:rPr lang="en-US" b="1" dirty="0"/>
              <a:t>Structure of the Petition: </a:t>
            </a:r>
            <a:br>
              <a:rPr lang="en-US" dirty="0"/>
            </a:br>
            <a:r>
              <a:rPr lang="en-US" dirty="0"/>
              <a:t>Introduction, Parties, Substantive Facts, Procedural History, Legal Framework, Causes of Action, Prayer for Relief, Verification</a:t>
            </a:r>
          </a:p>
          <a:p>
            <a:endParaRPr lang="en-US" dirty="0"/>
          </a:p>
          <a:p>
            <a:r>
              <a:rPr lang="en-US" b="1" dirty="0"/>
              <a:t>Administrative Storytelling: </a:t>
            </a:r>
            <a:br>
              <a:rPr lang="en-US" dirty="0"/>
            </a:br>
            <a:r>
              <a:rPr lang="en-US" dirty="0"/>
              <a:t>Use the statement of facts to tell your client’s story, humanize them, and emphasize issues of equity and due process. Show the real-world impact of the agency decision. </a:t>
            </a:r>
          </a:p>
          <a:p>
            <a:endParaRPr lang="en-US" dirty="0"/>
          </a:p>
          <a:p>
            <a:r>
              <a:rPr lang="en-US" b="1" dirty="0"/>
              <a:t>Legal Theories and Standard of Review: </a:t>
            </a:r>
            <a:br>
              <a:rPr lang="en-US" dirty="0"/>
            </a:br>
            <a:r>
              <a:rPr lang="en-US" dirty="0"/>
              <a:t>To succeed, a 1094.5 suit must demonstrate that the ALJ abused their agency discretion by an error of law (reviewed de novo), a violation of due process, and/or a failure to justify the decision by the findings or the findings by the evidence. The petitioner must rebut a presumption that the agency’s findings of facts are correct.</a:t>
            </a:r>
          </a:p>
        </p:txBody>
      </p:sp>
      <p:sp>
        <p:nvSpPr>
          <p:cNvPr id="20" name="Slide Number Placeholder 19">
            <a:extLst>
              <a:ext uri="{FF2B5EF4-FFF2-40B4-BE49-F238E27FC236}">
                <a16:creationId xmlns:a16="http://schemas.microsoft.com/office/drawing/2014/main" id="{3AEC0301-E9AA-4478-9E23-C372DBDCE653}"/>
              </a:ext>
            </a:extLst>
          </p:cNvPr>
          <p:cNvSpPr>
            <a:spLocks noGrp="1"/>
          </p:cNvSpPr>
          <p:nvPr>
            <p:ph type="sldNum" sz="quarter" idx="10"/>
          </p:nvPr>
        </p:nvSpPr>
        <p:spPr>
          <a:xfrm>
            <a:off x="11353800" y="6361475"/>
            <a:ext cx="838200" cy="3600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PAGE </a:t>
            </a:r>
            <a:fld id="{4A9B5881-4007-4345-955A-79C2656F0C49}" type="slidenum">
              <a:rPr kumimoji="0" lang="en-US" sz="12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Rectangle 4">
            <a:extLst>
              <a:ext uri="{FF2B5EF4-FFF2-40B4-BE49-F238E27FC236}">
                <a16:creationId xmlns:a16="http://schemas.microsoft.com/office/drawing/2014/main" id="{093D1241-4F6B-4523-A0D3-68E3CDBC0F28}"/>
              </a:ext>
              <a:ext uri="{C183D7F6-B498-43B3-948B-1728B52AA6E4}">
                <adec:decorative xmlns:adec="http://schemas.microsoft.com/office/drawing/2017/decorative" val="1"/>
              </a:ext>
            </a:extLst>
          </p:cNvPr>
          <p:cNvSpPr/>
          <p:nvPr/>
        </p:nvSpPr>
        <p:spPr>
          <a:xfrm>
            <a:off x="1145309" y="6557848"/>
            <a:ext cx="2552123" cy="163627"/>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Structure of the Petition</a:t>
            </a:r>
          </a:p>
        </p:txBody>
      </p:sp>
      <p:sp>
        <p:nvSpPr>
          <p:cNvPr id="6" name="Rectangle 5">
            <a:extLst>
              <a:ext uri="{FF2B5EF4-FFF2-40B4-BE49-F238E27FC236}">
                <a16:creationId xmlns:a16="http://schemas.microsoft.com/office/drawing/2014/main" id="{C7BF8379-6FA4-47C8-A343-950346DD4931}"/>
              </a:ext>
              <a:ext uri="{C183D7F6-B498-43B3-948B-1728B52AA6E4}">
                <adec:decorative xmlns:adec="http://schemas.microsoft.com/office/drawing/2017/decorative" val="1"/>
              </a:ext>
            </a:extLst>
          </p:cNvPr>
          <p:cNvSpPr/>
          <p:nvPr/>
        </p:nvSpPr>
        <p:spPr>
          <a:xfrm>
            <a:off x="3697432" y="6557846"/>
            <a:ext cx="2552123" cy="16362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Administrative Storytelling</a:t>
            </a:r>
          </a:p>
        </p:txBody>
      </p:sp>
      <p:sp>
        <p:nvSpPr>
          <p:cNvPr id="7" name="Rectangle 6">
            <a:extLst>
              <a:ext uri="{FF2B5EF4-FFF2-40B4-BE49-F238E27FC236}">
                <a16:creationId xmlns:a16="http://schemas.microsoft.com/office/drawing/2014/main" id="{CD0DE557-B4FF-44B4-B945-B5B41DBDA39C}"/>
              </a:ext>
              <a:ext uri="{C183D7F6-B498-43B3-948B-1728B52AA6E4}">
                <adec:decorative xmlns:adec="http://schemas.microsoft.com/office/drawing/2017/decorative" val="1"/>
              </a:ext>
            </a:extLst>
          </p:cNvPr>
          <p:cNvSpPr/>
          <p:nvPr/>
        </p:nvSpPr>
        <p:spPr>
          <a:xfrm>
            <a:off x="6249555" y="6557845"/>
            <a:ext cx="2552123" cy="16363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Legal Theories &amp; Standard of Review</a:t>
            </a:r>
          </a:p>
        </p:txBody>
      </p:sp>
      <p:sp>
        <p:nvSpPr>
          <p:cNvPr id="8" name="Rectangle 7">
            <a:extLst>
              <a:ext uri="{FF2B5EF4-FFF2-40B4-BE49-F238E27FC236}">
                <a16:creationId xmlns:a16="http://schemas.microsoft.com/office/drawing/2014/main" id="{BB801CDE-088C-4A56-83CA-BF9F271065B0}"/>
              </a:ext>
              <a:ext uri="{C183D7F6-B498-43B3-948B-1728B52AA6E4}">
                <adec:decorative xmlns:adec="http://schemas.microsoft.com/office/drawing/2017/decorative" val="1"/>
              </a:ext>
            </a:extLst>
          </p:cNvPr>
          <p:cNvSpPr/>
          <p:nvPr/>
        </p:nvSpPr>
        <p:spPr>
          <a:xfrm>
            <a:off x="8801677" y="6361475"/>
            <a:ext cx="2552123" cy="360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Conclusion</a:t>
            </a:r>
          </a:p>
        </p:txBody>
      </p:sp>
      <p:sp>
        <p:nvSpPr>
          <p:cNvPr id="10" name="Isosceles Triangle 9">
            <a:extLst>
              <a:ext uri="{FF2B5EF4-FFF2-40B4-BE49-F238E27FC236}">
                <a16:creationId xmlns:a16="http://schemas.microsoft.com/office/drawing/2014/main" id="{792980D7-ED01-4955-83DB-59BA18C94FBA}"/>
              </a:ext>
              <a:ext uri="{C183D7F6-B498-43B3-948B-1728B52AA6E4}">
                <adec:decorative xmlns:adec="http://schemas.microsoft.com/office/drawing/2017/decorative" val="1"/>
              </a:ext>
            </a:extLst>
          </p:cNvPr>
          <p:cNvSpPr/>
          <p:nvPr/>
        </p:nvSpPr>
        <p:spPr>
          <a:xfrm rot="10800000">
            <a:off x="10006315" y="6271566"/>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36672047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58AE6-56F6-44E8-8BBF-23277B1773E4}"/>
              </a:ext>
            </a:extLst>
          </p:cNvPr>
          <p:cNvSpPr>
            <a:spLocks noGrp="1"/>
          </p:cNvSpPr>
          <p:nvPr>
            <p:ph type="title"/>
          </p:nvPr>
        </p:nvSpPr>
        <p:spPr>
          <a:xfrm>
            <a:off x="7512000" y="0"/>
            <a:ext cx="4680000" cy="6721473"/>
          </a:xfrm>
        </p:spPr>
        <p:txBody>
          <a:bodyPr/>
          <a:lstStyle/>
          <a:p>
            <a:r>
              <a:rPr lang="en-US" dirty="0"/>
              <a:t>Special Considerations in Welfare Writ Petitions</a:t>
            </a:r>
          </a:p>
        </p:txBody>
      </p:sp>
      <p:graphicFrame>
        <p:nvGraphicFramePr>
          <p:cNvPr id="3" name="Content Placeholder 2" descr="List Content Placeholder">
            <a:extLst>
              <a:ext uri="{FF2B5EF4-FFF2-40B4-BE49-F238E27FC236}">
                <a16:creationId xmlns:a16="http://schemas.microsoft.com/office/drawing/2014/main" id="{00DD6853-7971-494B-A148-546DF3F15457}"/>
              </a:ext>
            </a:extLst>
          </p:cNvPr>
          <p:cNvGraphicFramePr>
            <a:graphicFrameLocks noGrp="1"/>
          </p:cNvGraphicFramePr>
          <p:nvPr>
            <p:ph idx="1"/>
            <p:extLst>
              <p:ext uri="{D42A27DB-BD31-4B8C-83A1-F6EECF244321}">
                <p14:modId xmlns:p14="http://schemas.microsoft.com/office/powerpoint/2010/main" val="3241709177"/>
              </p:ext>
            </p:extLst>
          </p:nvPr>
        </p:nvGraphicFramePr>
        <p:xfrm>
          <a:off x="838200" y="365124"/>
          <a:ext cx="6156323" cy="5984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Slide Number Placeholder 19">
            <a:extLst>
              <a:ext uri="{FF2B5EF4-FFF2-40B4-BE49-F238E27FC236}">
                <a16:creationId xmlns:a16="http://schemas.microsoft.com/office/drawing/2014/main" id="{3AEC0301-E9AA-4478-9E23-C372DBDCE653}"/>
              </a:ext>
            </a:extLst>
          </p:cNvPr>
          <p:cNvSpPr>
            <a:spLocks noGrp="1"/>
          </p:cNvSpPr>
          <p:nvPr>
            <p:ph type="sldNum" sz="quarter" idx="10"/>
          </p:nvPr>
        </p:nvSpPr>
        <p:spPr>
          <a:xfrm>
            <a:off x="11353800" y="6361475"/>
            <a:ext cx="838200" cy="360000"/>
          </a:xfrm>
        </p:spPr>
        <p:txBody>
          <a:bodyPr/>
          <a:lstStyle/>
          <a:p>
            <a:r>
              <a:rPr lang="en-US" dirty="0"/>
              <a:t>PAGE </a:t>
            </a:r>
            <a:fld id="{4A9B5881-4007-4345-955A-79C2656F0C49}" type="slidenum">
              <a:rPr lang="en-US" smtClean="0"/>
              <a:pPr/>
              <a:t>33</a:t>
            </a:fld>
            <a:endParaRPr lang="en-US" dirty="0"/>
          </a:p>
        </p:txBody>
      </p:sp>
    </p:spTree>
    <p:extLst>
      <p:ext uri="{BB962C8B-B14F-4D97-AF65-F5344CB8AC3E}">
        <p14:creationId xmlns:p14="http://schemas.microsoft.com/office/powerpoint/2010/main" val="11929484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9600F-A17E-4354-A7AB-0CC2A43A9354}"/>
              </a:ext>
            </a:extLst>
          </p:cNvPr>
          <p:cNvSpPr>
            <a:spLocks noGrp="1"/>
          </p:cNvSpPr>
          <p:nvPr>
            <p:ph type="title"/>
          </p:nvPr>
        </p:nvSpPr>
        <p:spPr>
          <a:xfrm>
            <a:off x="838200" y="611078"/>
            <a:ext cx="10515600" cy="833663"/>
          </a:xfrm>
        </p:spPr>
        <p:txBody>
          <a:bodyPr/>
          <a:lstStyle/>
          <a:p>
            <a:pPr algn="ctr"/>
            <a:r>
              <a:rPr lang="en-US" dirty="0"/>
              <a:t>Jurisdiction and Good Cause</a:t>
            </a:r>
          </a:p>
        </p:txBody>
      </p:sp>
      <p:sp>
        <p:nvSpPr>
          <p:cNvPr id="3" name="Content Placeholder 2">
            <a:extLst>
              <a:ext uri="{FF2B5EF4-FFF2-40B4-BE49-F238E27FC236}">
                <a16:creationId xmlns:a16="http://schemas.microsoft.com/office/drawing/2014/main" id="{FA6A4B49-27C8-46B6-8B11-AD7E8F615E2C}"/>
              </a:ext>
            </a:extLst>
          </p:cNvPr>
          <p:cNvSpPr>
            <a:spLocks noGrp="1"/>
          </p:cNvSpPr>
          <p:nvPr>
            <p:ph idx="1"/>
          </p:nvPr>
        </p:nvSpPr>
        <p:spPr>
          <a:xfrm>
            <a:off x="838200" y="1727439"/>
            <a:ext cx="10515600" cy="4351338"/>
          </a:xfrm>
        </p:spPr>
        <p:txBody>
          <a:bodyPr>
            <a:normAutofit/>
          </a:bodyPr>
          <a:lstStyle/>
          <a:p>
            <a:r>
              <a:rPr lang="en-US" sz="2800" noProof="1"/>
              <a:t>A writ can be used to appeal an administrative denial on jurisdictional grounds.</a:t>
            </a:r>
          </a:p>
          <a:p>
            <a:r>
              <a:rPr lang="en-US" sz="2800" noProof="1"/>
              <a:t>Adverse decisions on jurisdictional grounds usually means the request for hearing was not filed timely.</a:t>
            </a:r>
          </a:p>
          <a:p>
            <a:r>
              <a:rPr lang="en-US" sz="2800" noProof="1"/>
              <a:t>Requests for hearing should be filed within 90 days of receiving notice – BUT if the notice of action is inadequate, this constitutes </a:t>
            </a:r>
            <a:r>
              <a:rPr lang="en-US" sz="2800" b="1" noProof="1"/>
              <a:t>good cause</a:t>
            </a:r>
            <a:r>
              <a:rPr lang="en-US" sz="2800" noProof="1"/>
              <a:t> for waiving the 90-day time limit for jurisdiction.</a:t>
            </a:r>
          </a:p>
          <a:p>
            <a:r>
              <a:rPr lang="en-US" sz="2800" noProof="1"/>
              <a:t>This is also a due process issue – if the notice is inadequate, it prevents the petitioner from understanding the basis of the agency decision and mounting an effective appeal.</a:t>
            </a:r>
          </a:p>
          <a:p>
            <a:endParaRPr lang="en-US" noProof="1"/>
          </a:p>
        </p:txBody>
      </p:sp>
      <p:sp>
        <p:nvSpPr>
          <p:cNvPr id="4" name="Slide Number Placeholder 3">
            <a:extLst>
              <a:ext uri="{FF2B5EF4-FFF2-40B4-BE49-F238E27FC236}">
                <a16:creationId xmlns:a16="http://schemas.microsoft.com/office/drawing/2014/main" id="{62B4CE3A-8C88-45AA-A849-57E5A7AC22C1}"/>
              </a:ext>
            </a:extLst>
          </p:cNvPr>
          <p:cNvSpPr>
            <a:spLocks noGrp="1"/>
          </p:cNvSpPr>
          <p:nvPr>
            <p:ph type="sldNum" sz="quarter" idx="10"/>
          </p:nvPr>
        </p:nvSpPr>
        <p:spPr>
          <a:xfrm>
            <a:off x="11353800" y="6361475"/>
            <a:ext cx="838200" cy="3600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PAGE </a:t>
            </a:r>
            <a:fld id="{4A9B5881-4007-4345-955A-79C2656F0C49}" type="slidenum">
              <a:rPr kumimoji="0" lang="en-US" sz="12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dirty="0">
              <a:ln>
                <a:noFill/>
              </a:ln>
              <a:solidFill>
                <a:srgbClr val="FFFFFF"/>
              </a:solidFill>
              <a:effectLst/>
              <a:uLnTx/>
              <a:uFillTx/>
              <a:latin typeface="Calibri"/>
              <a:ea typeface="+mn-ea"/>
              <a:cs typeface="+mn-cs"/>
            </a:endParaRPr>
          </a:p>
        </p:txBody>
      </p:sp>
      <p:sp>
        <p:nvSpPr>
          <p:cNvPr id="8" name="Rectangle 7">
            <a:extLst>
              <a:ext uri="{FF2B5EF4-FFF2-40B4-BE49-F238E27FC236}">
                <a16:creationId xmlns:a16="http://schemas.microsoft.com/office/drawing/2014/main" id="{52C2DB72-01A8-424A-8CEF-8BD2418A8D25}"/>
              </a:ext>
              <a:ext uri="{C183D7F6-B498-43B3-948B-1728B52AA6E4}">
                <adec:decorative xmlns:adec="http://schemas.microsoft.com/office/drawing/2017/decorative" val="1"/>
              </a:ext>
            </a:extLst>
          </p:cNvPr>
          <p:cNvSpPr/>
          <p:nvPr/>
        </p:nvSpPr>
        <p:spPr>
          <a:xfrm>
            <a:off x="1145309" y="6361475"/>
            <a:ext cx="2552123" cy="360000"/>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Jurisdiction &amp; Good Cause</a:t>
            </a:r>
          </a:p>
        </p:txBody>
      </p:sp>
      <p:sp>
        <p:nvSpPr>
          <p:cNvPr id="10" name="Rectangle 9">
            <a:extLst>
              <a:ext uri="{FF2B5EF4-FFF2-40B4-BE49-F238E27FC236}">
                <a16:creationId xmlns:a16="http://schemas.microsoft.com/office/drawing/2014/main" id="{95AAAEAA-CCF6-4E36-A4A3-5AF49D00995B}"/>
              </a:ext>
              <a:ext uri="{C183D7F6-B498-43B3-948B-1728B52AA6E4}">
                <adec:decorative xmlns:adec="http://schemas.microsoft.com/office/drawing/2017/decorative" val="1"/>
              </a:ext>
            </a:extLst>
          </p:cNvPr>
          <p:cNvSpPr/>
          <p:nvPr/>
        </p:nvSpPr>
        <p:spPr>
          <a:xfrm>
            <a:off x="3697432" y="6562004"/>
            <a:ext cx="2552123" cy="15947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Adequate Notice &amp; Due Process</a:t>
            </a:r>
          </a:p>
        </p:txBody>
      </p:sp>
      <p:sp>
        <p:nvSpPr>
          <p:cNvPr id="11" name="Rectangle 10">
            <a:extLst>
              <a:ext uri="{FF2B5EF4-FFF2-40B4-BE49-F238E27FC236}">
                <a16:creationId xmlns:a16="http://schemas.microsoft.com/office/drawing/2014/main" id="{5F253864-26FA-4AB1-9F0A-4F57D870EE85}"/>
              </a:ext>
              <a:ext uri="{C183D7F6-B498-43B3-948B-1728B52AA6E4}">
                <adec:decorative xmlns:adec="http://schemas.microsoft.com/office/drawing/2017/decorative" val="1"/>
              </a:ext>
            </a:extLst>
          </p:cNvPr>
          <p:cNvSpPr/>
          <p:nvPr/>
        </p:nvSpPr>
        <p:spPr>
          <a:xfrm>
            <a:off x="6249555" y="6562004"/>
            <a:ext cx="2552123" cy="15947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Equitable Estoppel</a:t>
            </a:r>
          </a:p>
        </p:txBody>
      </p:sp>
      <p:sp>
        <p:nvSpPr>
          <p:cNvPr id="12" name="Rectangle 11">
            <a:extLst>
              <a:ext uri="{FF2B5EF4-FFF2-40B4-BE49-F238E27FC236}">
                <a16:creationId xmlns:a16="http://schemas.microsoft.com/office/drawing/2014/main" id="{84949406-858F-4224-BC48-197463899896}"/>
              </a:ext>
              <a:ext uri="{C183D7F6-B498-43B3-948B-1728B52AA6E4}">
                <adec:decorative xmlns:adec="http://schemas.microsoft.com/office/drawing/2017/decorative" val="1"/>
              </a:ext>
            </a:extLst>
          </p:cNvPr>
          <p:cNvSpPr/>
          <p:nvPr/>
        </p:nvSpPr>
        <p:spPr>
          <a:xfrm>
            <a:off x="8801677" y="6562004"/>
            <a:ext cx="2552123" cy="15947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Conclusion</a:t>
            </a:r>
          </a:p>
        </p:txBody>
      </p:sp>
      <p:sp>
        <p:nvSpPr>
          <p:cNvPr id="14" name="Isosceles Triangle 13">
            <a:extLst>
              <a:ext uri="{FF2B5EF4-FFF2-40B4-BE49-F238E27FC236}">
                <a16:creationId xmlns:a16="http://schemas.microsoft.com/office/drawing/2014/main" id="{1D0A4E21-00BC-4451-94C9-943503852954}"/>
              </a:ext>
              <a:ext uri="{C183D7F6-B498-43B3-948B-1728B52AA6E4}">
                <adec:decorative xmlns:adec="http://schemas.microsoft.com/office/drawing/2017/decorative" val="1"/>
              </a:ext>
            </a:extLst>
          </p:cNvPr>
          <p:cNvSpPr/>
          <p:nvPr/>
        </p:nvSpPr>
        <p:spPr>
          <a:xfrm rot="10800000">
            <a:off x="2349947" y="6271566"/>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15757887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9600F-A17E-4354-A7AB-0CC2A43A9354}"/>
              </a:ext>
            </a:extLst>
          </p:cNvPr>
          <p:cNvSpPr>
            <a:spLocks noGrp="1"/>
          </p:cNvSpPr>
          <p:nvPr>
            <p:ph type="title"/>
          </p:nvPr>
        </p:nvSpPr>
        <p:spPr>
          <a:xfrm>
            <a:off x="838200" y="611078"/>
            <a:ext cx="10515600" cy="833663"/>
          </a:xfrm>
        </p:spPr>
        <p:txBody>
          <a:bodyPr/>
          <a:lstStyle/>
          <a:p>
            <a:pPr algn="ctr"/>
            <a:r>
              <a:rPr lang="en-US" dirty="0"/>
              <a:t>Adequate Notice and Due Process</a:t>
            </a:r>
          </a:p>
        </p:txBody>
      </p:sp>
      <p:sp>
        <p:nvSpPr>
          <p:cNvPr id="3" name="Content Placeholder 2">
            <a:extLst>
              <a:ext uri="{FF2B5EF4-FFF2-40B4-BE49-F238E27FC236}">
                <a16:creationId xmlns:a16="http://schemas.microsoft.com/office/drawing/2014/main" id="{FA6A4B49-27C8-46B6-8B11-AD7E8F615E2C}"/>
              </a:ext>
            </a:extLst>
          </p:cNvPr>
          <p:cNvSpPr>
            <a:spLocks noGrp="1"/>
          </p:cNvSpPr>
          <p:nvPr>
            <p:ph idx="1"/>
          </p:nvPr>
        </p:nvSpPr>
        <p:spPr>
          <a:xfrm>
            <a:off x="838200" y="1681655"/>
            <a:ext cx="10515600" cy="4351338"/>
          </a:xfrm>
        </p:spPr>
        <p:txBody>
          <a:bodyPr>
            <a:normAutofit fontScale="62500" lnSpcReduction="20000"/>
          </a:bodyPr>
          <a:lstStyle/>
          <a:p>
            <a:pPr marL="228600" marR="0" lvl="0" indent="-228600" algn="l" defTabSz="914400" rtl="0" eaLnBrk="1" fontAlgn="auto" latinLnBrk="0" hangingPunct="1">
              <a:lnSpc>
                <a:spcPct val="90000"/>
              </a:lnSpc>
              <a:spcBef>
                <a:spcPts val="1000"/>
              </a:spcBef>
              <a:spcAft>
                <a:spcPts val="0"/>
              </a:spcAft>
              <a:buClr>
                <a:srgbClr val="17B2D1"/>
              </a:buClr>
              <a:buSzTx/>
              <a:buFont typeface="Wingdings" panose="05000000000000000000" pitchFamily="2" charset="2"/>
              <a:buChar char="§"/>
              <a:tabLst/>
              <a:defRPr/>
            </a:pPr>
            <a:r>
              <a:rPr kumimoji="0" lang="en-US" sz="3400" b="1" i="0" u="none" strike="noStrike" kern="1200" cap="none" spc="0" normalizeH="0" baseline="0" noProof="1">
                <a:ln>
                  <a:noFill/>
                </a:ln>
                <a:solidFill>
                  <a:srgbClr val="FFFFFF"/>
                </a:solidFill>
                <a:effectLst/>
                <a:uLnTx/>
                <a:uFillTx/>
                <a:latin typeface="Calibri"/>
                <a:ea typeface="+mn-ea"/>
                <a:cs typeface="+mn-cs"/>
              </a:rPr>
              <a:t>“The very essence of arbitrariness is to have one’s status redefined by the state without an adequate explanation for its reasons for doing so.”  </a:t>
            </a:r>
            <a:r>
              <a:rPr kumimoji="0" lang="en-US" sz="3400" b="1" i="1" u="none" strike="noStrike" kern="1200" cap="none" spc="0" normalizeH="0" baseline="0" noProof="1">
                <a:ln>
                  <a:noFill/>
                </a:ln>
                <a:solidFill>
                  <a:srgbClr val="FFFFFF"/>
                </a:solidFill>
                <a:effectLst/>
                <a:uLnTx/>
                <a:uFillTx/>
                <a:latin typeface="Calibri"/>
                <a:ea typeface="+mn-ea"/>
                <a:cs typeface="+mn-cs"/>
              </a:rPr>
              <a:t>People v. Ramirez </a:t>
            </a:r>
            <a:r>
              <a:rPr kumimoji="0" lang="en-US" sz="3400" b="1" i="0" u="none" strike="noStrike" kern="1200" cap="none" spc="0" normalizeH="0" baseline="0" noProof="1">
                <a:ln>
                  <a:noFill/>
                </a:ln>
                <a:solidFill>
                  <a:srgbClr val="FFFFFF"/>
                </a:solidFill>
                <a:effectLst/>
                <a:uLnTx/>
                <a:uFillTx/>
                <a:latin typeface="Calibri"/>
                <a:ea typeface="+mn-ea"/>
                <a:cs typeface="+mn-cs"/>
              </a:rPr>
              <a:t>(1979) 25 Cal.3d 260, 266-267</a:t>
            </a:r>
          </a:p>
          <a:p>
            <a:r>
              <a:rPr lang="en-US" sz="3200" noProof="1"/>
              <a:t>An adequate NOA must provide enough information to clearly convey what the person must do to reestablish eligibility or correct the aid determination. (42 C.F.R. § 431.210) </a:t>
            </a:r>
          </a:p>
          <a:p>
            <a:r>
              <a:rPr lang="en-US" sz="3200" noProof="1"/>
              <a:t>“The [NOA] must also include facts concerning the recipient's circumstances which have been used to make the determination and shall cite the regulations which support the action.”  (42 C.F.R. § 431.210.)</a:t>
            </a:r>
          </a:p>
          <a:p>
            <a:r>
              <a:rPr lang="en-US" sz="3200" noProof="1"/>
              <a:t>Due process right to timely, adequate notice with reasons for termination (</a:t>
            </a:r>
            <a:r>
              <a:rPr lang="en-US" sz="3200" i="1" noProof="1"/>
              <a:t>Goldberg v. Kelly</a:t>
            </a:r>
            <a:r>
              <a:rPr lang="en-US" sz="3200" noProof="1"/>
              <a:t>) “sufficient to enable a meaningful response” (</a:t>
            </a:r>
            <a:r>
              <a:rPr lang="en-US" sz="3200" i="1" noProof="1"/>
              <a:t>Gresher v. Anderson </a:t>
            </a:r>
            <a:r>
              <a:rPr lang="en-US" sz="3200" noProof="1"/>
              <a:t>(2005) 127 Cal.App.4th 88)</a:t>
            </a:r>
          </a:p>
          <a:p>
            <a:r>
              <a:rPr lang="en-US" sz="3200" noProof="1"/>
              <a:t>The Due Process Clause of the CA Constitution requires that NOAs provide sufficient information to allow the individual to understand the issues and the action to be taken. </a:t>
            </a:r>
          </a:p>
          <a:p>
            <a:r>
              <a:rPr lang="en-US" sz="3200" noProof="1"/>
              <a:t>CA Constitution Article 1, Section 7(a) provides that a person may not be denied due process of the law and prohibits arbitrary and capricious abuse of agency discretion.</a:t>
            </a:r>
          </a:p>
          <a:p>
            <a:r>
              <a:rPr lang="en-US" sz="3200" noProof="1"/>
              <a:t>Hint: CDSS notices of action (NOAs) produced by CMIPS II are almost always inadequate!</a:t>
            </a:r>
          </a:p>
        </p:txBody>
      </p:sp>
      <p:sp>
        <p:nvSpPr>
          <p:cNvPr id="4" name="Slide Number Placeholder 3">
            <a:extLst>
              <a:ext uri="{FF2B5EF4-FFF2-40B4-BE49-F238E27FC236}">
                <a16:creationId xmlns:a16="http://schemas.microsoft.com/office/drawing/2014/main" id="{62B4CE3A-8C88-45AA-A849-57E5A7AC22C1}"/>
              </a:ext>
            </a:extLst>
          </p:cNvPr>
          <p:cNvSpPr>
            <a:spLocks noGrp="1"/>
          </p:cNvSpPr>
          <p:nvPr>
            <p:ph type="sldNum" sz="quarter" idx="10"/>
          </p:nvPr>
        </p:nvSpPr>
        <p:spPr>
          <a:xfrm>
            <a:off x="11353800" y="6361475"/>
            <a:ext cx="838200" cy="3600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PAGE </a:t>
            </a:r>
            <a:fld id="{4A9B5881-4007-4345-955A-79C2656F0C49}" type="slidenum">
              <a:rPr kumimoji="0" lang="en-US" sz="12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dirty="0">
              <a:ln>
                <a:noFill/>
              </a:ln>
              <a:solidFill>
                <a:srgbClr val="FFFFFF"/>
              </a:solidFill>
              <a:effectLst/>
              <a:uLnTx/>
              <a:uFillTx/>
              <a:latin typeface="Calibri"/>
              <a:ea typeface="+mn-ea"/>
              <a:cs typeface="+mn-cs"/>
            </a:endParaRPr>
          </a:p>
        </p:txBody>
      </p:sp>
      <p:sp>
        <p:nvSpPr>
          <p:cNvPr id="8" name="Rectangle 7">
            <a:extLst>
              <a:ext uri="{FF2B5EF4-FFF2-40B4-BE49-F238E27FC236}">
                <a16:creationId xmlns:a16="http://schemas.microsoft.com/office/drawing/2014/main" id="{52C2DB72-01A8-424A-8CEF-8BD2418A8D25}"/>
              </a:ext>
              <a:ext uri="{C183D7F6-B498-43B3-948B-1728B52AA6E4}">
                <adec:decorative xmlns:adec="http://schemas.microsoft.com/office/drawing/2017/decorative" val="1"/>
              </a:ext>
            </a:extLst>
          </p:cNvPr>
          <p:cNvSpPr/>
          <p:nvPr/>
        </p:nvSpPr>
        <p:spPr>
          <a:xfrm>
            <a:off x="1145309" y="6562004"/>
            <a:ext cx="2552123" cy="159470"/>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Jurisdiction &amp; Good Cause</a:t>
            </a:r>
          </a:p>
        </p:txBody>
      </p:sp>
      <p:sp>
        <p:nvSpPr>
          <p:cNvPr id="10" name="Rectangle 9">
            <a:extLst>
              <a:ext uri="{FF2B5EF4-FFF2-40B4-BE49-F238E27FC236}">
                <a16:creationId xmlns:a16="http://schemas.microsoft.com/office/drawing/2014/main" id="{95AAAEAA-CCF6-4E36-A4A3-5AF49D00995B}"/>
              </a:ext>
              <a:ext uri="{C183D7F6-B498-43B3-948B-1728B52AA6E4}">
                <adec:decorative xmlns:adec="http://schemas.microsoft.com/office/drawing/2017/decorative" val="1"/>
              </a:ext>
            </a:extLst>
          </p:cNvPr>
          <p:cNvSpPr/>
          <p:nvPr/>
        </p:nvSpPr>
        <p:spPr>
          <a:xfrm>
            <a:off x="3697432" y="6361476"/>
            <a:ext cx="2552123" cy="360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Adequate Notice &amp; Due Process</a:t>
            </a:r>
          </a:p>
        </p:txBody>
      </p:sp>
      <p:sp>
        <p:nvSpPr>
          <p:cNvPr id="11" name="Rectangle 10">
            <a:extLst>
              <a:ext uri="{FF2B5EF4-FFF2-40B4-BE49-F238E27FC236}">
                <a16:creationId xmlns:a16="http://schemas.microsoft.com/office/drawing/2014/main" id="{5F253864-26FA-4AB1-9F0A-4F57D870EE85}"/>
              </a:ext>
              <a:ext uri="{C183D7F6-B498-43B3-948B-1728B52AA6E4}">
                <adec:decorative xmlns:adec="http://schemas.microsoft.com/office/drawing/2017/decorative" val="1"/>
              </a:ext>
            </a:extLst>
          </p:cNvPr>
          <p:cNvSpPr/>
          <p:nvPr/>
        </p:nvSpPr>
        <p:spPr>
          <a:xfrm>
            <a:off x="6249555" y="6562004"/>
            <a:ext cx="2552123" cy="15947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Equitable Estoppel</a:t>
            </a:r>
          </a:p>
        </p:txBody>
      </p:sp>
      <p:sp>
        <p:nvSpPr>
          <p:cNvPr id="12" name="Rectangle 11">
            <a:extLst>
              <a:ext uri="{FF2B5EF4-FFF2-40B4-BE49-F238E27FC236}">
                <a16:creationId xmlns:a16="http://schemas.microsoft.com/office/drawing/2014/main" id="{84949406-858F-4224-BC48-197463899896}"/>
              </a:ext>
              <a:ext uri="{C183D7F6-B498-43B3-948B-1728B52AA6E4}">
                <adec:decorative xmlns:adec="http://schemas.microsoft.com/office/drawing/2017/decorative" val="1"/>
              </a:ext>
            </a:extLst>
          </p:cNvPr>
          <p:cNvSpPr/>
          <p:nvPr/>
        </p:nvSpPr>
        <p:spPr>
          <a:xfrm>
            <a:off x="8801677" y="6562004"/>
            <a:ext cx="2552123" cy="15947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Conclusion</a:t>
            </a:r>
          </a:p>
        </p:txBody>
      </p:sp>
      <p:sp>
        <p:nvSpPr>
          <p:cNvPr id="14" name="Isosceles Triangle 13">
            <a:extLst>
              <a:ext uri="{FF2B5EF4-FFF2-40B4-BE49-F238E27FC236}">
                <a16:creationId xmlns:a16="http://schemas.microsoft.com/office/drawing/2014/main" id="{1D0A4E21-00BC-4451-94C9-943503852954}"/>
              </a:ext>
              <a:ext uri="{C183D7F6-B498-43B3-948B-1728B52AA6E4}">
                <adec:decorative xmlns:adec="http://schemas.microsoft.com/office/drawing/2017/decorative" val="1"/>
              </a:ext>
            </a:extLst>
          </p:cNvPr>
          <p:cNvSpPr/>
          <p:nvPr/>
        </p:nvSpPr>
        <p:spPr>
          <a:xfrm rot="10800000">
            <a:off x="4902069" y="6269908"/>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33606378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9600F-A17E-4354-A7AB-0CC2A43A9354}"/>
              </a:ext>
            </a:extLst>
          </p:cNvPr>
          <p:cNvSpPr>
            <a:spLocks noGrp="1"/>
          </p:cNvSpPr>
          <p:nvPr>
            <p:ph type="title"/>
          </p:nvPr>
        </p:nvSpPr>
        <p:spPr>
          <a:xfrm>
            <a:off x="838200" y="235331"/>
            <a:ext cx="10515600" cy="833663"/>
          </a:xfrm>
        </p:spPr>
        <p:txBody>
          <a:bodyPr/>
          <a:lstStyle/>
          <a:p>
            <a:pPr algn="ctr"/>
            <a:r>
              <a:rPr lang="en-US" dirty="0"/>
              <a:t>Equitable Estoppel in Writs of Mandate</a:t>
            </a:r>
          </a:p>
        </p:txBody>
      </p:sp>
      <p:sp>
        <p:nvSpPr>
          <p:cNvPr id="3" name="Content Placeholder 2">
            <a:extLst>
              <a:ext uri="{FF2B5EF4-FFF2-40B4-BE49-F238E27FC236}">
                <a16:creationId xmlns:a16="http://schemas.microsoft.com/office/drawing/2014/main" id="{FA6A4B49-27C8-46B6-8B11-AD7E8F615E2C}"/>
              </a:ext>
            </a:extLst>
          </p:cNvPr>
          <p:cNvSpPr>
            <a:spLocks noGrp="1"/>
          </p:cNvSpPr>
          <p:nvPr>
            <p:ph idx="1"/>
          </p:nvPr>
        </p:nvSpPr>
        <p:spPr>
          <a:xfrm>
            <a:off x="838200" y="1269522"/>
            <a:ext cx="10515600" cy="4809255"/>
          </a:xfrm>
        </p:spPr>
        <p:txBody>
          <a:bodyPr>
            <a:normAutofit lnSpcReduction="10000"/>
          </a:bodyPr>
          <a:lstStyle/>
          <a:p>
            <a:r>
              <a:rPr lang="en-US" sz="2400" noProof="1"/>
              <a:t>ALJs have a </a:t>
            </a:r>
            <a:r>
              <a:rPr lang="en-US" sz="2400" b="1" noProof="1"/>
              <a:t>duty</a:t>
            </a:r>
            <a:r>
              <a:rPr lang="en-US" sz="2400" noProof="1"/>
              <a:t> to fully and fairly develop the record and consider the applicant's interests, including equity interests, regardless of whether the applicant is represented by counsel. (</a:t>
            </a:r>
            <a:r>
              <a:rPr lang="en-US" sz="2400" i="1" noProof="1"/>
              <a:t>Brown v. Heckler </a:t>
            </a:r>
            <a:r>
              <a:rPr lang="en-US" sz="2400" noProof="1"/>
              <a:t>(1983) 713 F.2d 441, 443; </a:t>
            </a:r>
            <a:r>
              <a:rPr lang="en-US" sz="2400" i="1" noProof="1"/>
              <a:t>Smolen v. Chater </a:t>
            </a:r>
            <a:r>
              <a:rPr lang="en-US" sz="2400" noProof="1"/>
              <a:t>(1996) 80 F. 3d 1273.)</a:t>
            </a:r>
          </a:p>
          <a:p>
            <a:r>
              <a:rPr lang="en-US" sz="2400" noProof="1"/>
              <a:t>ALJs may apply equitable estoppel when there is no adequate remedy at law. (Welf. &amp; Inst. Code §§ 10951(b)(3) and 10960(f)(3).)</a:t>
            </a:r>
          </a:p>
          <a:p>
            <a:r>
              <a:rPr lang="en-US" sz="2400" noProof="1"/>
              <a:t>Laws related to public assistance must be fairly and </a:t>
            </a:r>
            <a:r>
              <a:rPr lang="en-US" sz="2400" b="1" noProof="1"/>
              <a:t>equitably</a:t>
            </a:r>
            <a:r>
              <a:rPr lang="en-US" sz="2400" noProof="1"/>
              <a:t> construed. (Welf. &amp; Inst. Code § 11000.)</a:t>
            </a:r>
          </a:p>
          <a:p>
            <a:r>
              <a:rPr lang="en-US" sz="2400" noProof="1"/>
              <a:t>Equitable estoppel may apply to governmental acts when an individual has been injured because of reliance on government conduct. (</a:t>
            </a:r>
            <a:r>
              <a:rPr lang="en-US" sz="2400" i="1" noProof="1"/>
              <a:t>Canfield v. Prod </a:t>
            </a:r>
            <a:r>
              <a:rPr lang="en-US" sz="2400" noProof="1"/>
              <a:t>(1977) 67 Cal.App.3d 722 at 730-733.) </a:t>
            </a:r>
          </a:p>
          <a:p>
            <a:pPr>
              <a:buClr>
                <a:srgbClr val="17B2D1"/>
              </a:buClr>
              <a:defRPr/>
            </a:pPr>
            <a:r>
              <a:rPr lang="en-US" sz="2400" noProof="1">
                <a:solidFill>
                  <a:srgbClr val="FFFFFF"/>
                </a:solidFill>
                <a:latin typeface="Calibri"/>
              </a:rPr>
              <a:t>Note: equitable estoppel must be raised at hearing, or it can’t be raised on appeal. Pro per claimants may raise the issue via an appeal to fairness.</a:t>
            </a:r>
            <a:endParaRPr lang="en-US" sz="2400" noProof="1"/>
          </a:p>
        </p:txBody>
      </p:sp>
      <p:sp>
        <p:nvSpPr>
          <p:cNvPr id="4" name="Slide Number Placeholder 3">
            <a:extLst>
              <a:ext uri="{FF2B5EF4-FFF2-40B4-BE49-F238E27FC236}">
                <a16:creationId xmlns:a16="http://schemas.microsoft.com/office/drawing/2014/main" id="{62B4CE3A-8C88-45AA-A849-57E5A7AC22C1}"/>
              </a:ext>
            </a:extLst>
          </p:cNvPr>
          <p:cNvSpPr>
            <a:spLocks noGrp="1"/>
          </p:cNvSpPr>
          <p:nvPr>
            <p:ph type="sldNum" sz="quarter" idx="10"/>
          </p:nvPr>
        </p:nvSpPr>
        <p:spPr>
          <a:xfrm>
            <a:off x="11353800" y="6361475"/>
            <a:ext cx="838200" cy="3600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PAGE </a:t>
            </a:r>
            <a:fld id="{4A9B5881-4007-4345-955A-79C2656F0C49}" type="slidenum">
              <a:rPr kumimoji="0" lang="en-US" sz="12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dirty="0">
              <a:ln>
                <a:noFill/>
              </a:ln>
              <a:solidFill>
                <a:srgbClr val="FFFFFF"/>
              </a:solidFill>
              <a:effectLst/>
              <a:uLnTx/>
              <a:uFillTx/>
              <a:latin typeface="Calibri"/>
              <a:ea typeface="+mn-ea"/>
              <a:cs typeface="+mn-cs"/>
            </a:endParaRPr>
          </a:p>
        </p:txBody>
      </p:sp>
      <p:sp>
        <p:nvSpPr>
          <p:cNvPr id="8" name="Rectangle 7">
            <a:extLst>
              <a:ext uri="{FF2B5EF4-FFF2-40B4-BE49-F238E27FC236}">
                <a16:creationId xmlns:a16="http://schemas.microsoft.com/office/drawing/2014/main" id="{52C2DB72-01A8-424A-8CEF-8BD2418A8D25}"/>
              </a:ext>
              <a:ext uri="{C183D7F6-B498-43B3-948B-1728B52AA6E4}">
                <adec:decorative xmlns:adec="http://schemas.microsoft.com/office/drawing/2017/decorative" val="1"/>
              </a:ext>
            </a:extLst>
          </p:cNvPr>
          <p:cNvSpPr/>
          <p:nvPr/>
        </p:nvSpPr>
        <p:spPr>
          <a:xfrm>
            <a:off x="1145309" y="6562003"/>
            <a:ext cx="2552123" cy="159471"/>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Jurisdiction &amp; Good Cause</a:t>
            </a:r>
          </a:p>
        </p:txBody>
      </p:sp>
      <p:sp>
        <p:nvSpPr>
          <p:cNvPr id="10" name="Rectangle 9">
            <a:extLst>
              <a:ext uri="{FF2B5EF4-FFF2-40B4-BE49-F238E27FC236}">
                <a16:creationId xmlns:a16="http://schemas.microsoft.com/office/drawing/2014/main" id="{95AAAEAA-CCF6-4E36-A4A3-5AF49D00995B}"/>
              </a:ext>
              <a:ext uri="{C183D7F6-B498-43B3-948B-1728B52AA6E4}">
                <adec:decorative xmlns:adec="http://schemas.microsoft.com/office/drawing/2017/decorative" val="1"/>
              </a:ext>
            </a:extLst>
          </p:cNvPr>
          <p:cNvSpPr/>
          <p:nvPr/>
        </p:nvSpPr>
        <p:spPr>
          <a:xfrm>
            <a:off x="3697432" y="6562004"/>
            <a:ext cx="2552123" cy="15947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Adequate Notice &amp; Due Process</a:t>
            </a:r>
          </a:p>
        </p:txBody>
      </p:sp>
      <p:sp>
        <p:nvSpPr>
          <p:cNvPr id="11" name="Rectangle 10">
            <a:extLst>
              <a:ext uri="{FF2B5EF4-FFF2-40B4-BE49-F238E27FC236}">
                <a16:creationId xmlns:a16="http://schemas.microsoft.com/office/drawing/2014/main" id="{5F253864-26FA-4AB1-9F0A-4F57D870EE85}"/>
              </a:ext>
              <a:ext uri="{C183D7F6-B498-43B3-948B-1728B52AA6E4}">
                <adec:decorative xmlns:adec="http://schemas.microsoft.com/office/drawing/2017/decorative" val="1"/>
              </a:ext>
            </a:extLst>
          </p:cNvPr>
          <p:cNvSpPr/>
          <p:nvPr/>
        </p:nvSpPr>
        <p:spPr>
          <a:xfrm>
            <a:off x="6249555" y="6361476"/>
            <a:ext cx="2552123" cy="360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Equitable Estoppel</a:t>
            </a:r>
          </a:p>
        </p:txBody>
      </p:sp>
      <p:sp>
        <p:nvSpPr>
          <p:cNvPr id="12" name="Rectangle 11">
            <a:extLst>
              <a:ext uri="{FF2B5EF4-FFF2-40B4-BE49-F238E27FC236}">
                <a16:creationId xmlns:a16="http://schemas.microsoft.com/office/drawing/2014/main" id="{84949406-858F-4224-BC48-197463899896}"/>
              </a:ext>
              <a:ext uri="{C183D7F6-B498-43B3-948B-1728B52AA6E4}">
                <adec:decorative xmlns:adec="http://schemas.microsoft.com/office/drawing/2017/decorative" val="1"/>
              </a:ext>
            </a:extLst>
          </p:cNvPr>
          <p:cNvSpPr/>
          <p:nvPr/>
        </p:nvSpPr>
        <p:spPr>
          <a:xfrm>
            <a:off x="8801677" y="6562004"/>
            <a:ext cx="2552123" cy="15947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Conclusion</a:t>
            </a:r>
          </a:p>
        </p:txBody>
      </p:sp>
      <p:sp>
        <p:nvSpPr>
          <p:cNvPr id="14" name="Isosceles Triangle 13">
            <a:extLst>
              <a:ext uri="{FF2B5EF4-FFF2-40B4-BE49-F238E27FC236}">
                <a16:creationId xmlns:a16="http://schemas.microsoft.com/office/drawing/2014/main" id="{1D0A4E21-00BC-4451-94C9-943503852954}"/>
              </a:ext>
              <a:ext uri="{C183D7F6-B498-43B3-948B-1728B52AA6E4}">
                <adec:decorative xmlns:adec="http://schemas.microsoft.com/office/drawing/2017/decorative" val="1"/>
              </a:ext>
            </a:extLst>
          </p:cNvPr>
          <p:cNvSpPr/>
          <p:nvPr/>
        </p:nvSpPr>
        <p:spPr>
          <a:xfrm rot="10800000">
            <a:off x="7454192" y="6275038"/>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29967739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9600F-A17E-4354-A7AB-0CC2A43A9354}"/>
              </a:ext>
            </a:extLst>
          </p:cNvPr>
          <p:cNvSpPr>
            <a:spLocks noGrp="1"/>
          </p:cNvSpPr>
          <p:nvPr>
            <p:ph type="title"/>
          </p:nvPr>
        </p:nvSpPr>
        <p:spPr>
          <a:xfrm>
            <a:off x="838200" y="235332"/>
            <a:ext cx="10515600" cy="833663"/>
          </a:xfrm>
        </p:spPr>
        <p:txBody>
          <a:bodyPr/>
          <a:lstStyle/>
          <a:p>
            <a:pPr algn="ctr"/>
            <a:r>
              <a:rPr lang="en-US" dirty="0"/>
              <a:t>Elements of Administrative Equitable Estoppel</a:t>
            </a:r>
          </a:p>
        </p:txBody>
      </p:sp>
      <p:sp>
        <p:nvSpPr>
          <p:cNvPr id="3" name="Content Placeholder 2">
            <a:extLst>
              <a:ext uri="{FF2B5EF4-FFF2-40B4-BE49-F238E27FC236}">
                <a16:creationId xmlns:a16="http://schemas.microsoft.com/office/drawing/2014/main" id="{FA6A4B49-27C8-46B6-8B11-AD7E8F615E2C}"/>
              </a:ext>
            </a:extLst>
          </p:cNvPr>
          <p:cNvSpPr>
            <a:spLocks noGrp="1"/>
          </p:cNvSpPr>
          <p:nvPr>
            <p:ph idx="1"/>
          </p:nvPr>
        </p:nvSpPr>
        <p:spPr>
          <a:xfrm>
            <a:off x="838200" y="1269522"/>
            <a:ext cx="10515600" cy="4809255"/>
          </a:xfrm>
        </p:spPr>
        <p:txBody>
          <a:bodyPr>
            <a:normAutofit/>
          </a:bodyPr>
          <a:lstStyle/>
          <a:p>
            <a:pPr marL="228600" marR="0" lvl="0" indent="-228600" algn="l" defTabSz="914400" rtl="0" eaLnBrk="1" fontAlgn="auto" latinLnBrk="0" hangingPunct="1">
              <a:lnSpc>
                <a:spcPct val="90000"/>
              </a:lnSpc>
              <a:spcBef>
                <a:spcPts val="1000"/>
              </a:spcBef>
              <a:spcAft>
                <a:spcPts val="0"/>
              </a:spcAft>
              <a:buClr>
                <a:srgbClr val="17B2D1"/>
              </a:buClr>
              <a:buSzTx/>
              <a:buFont typeface="Wingdings" panose="05000000000000000000" pitchFamily="2" charset="2"/>
              <a:buChar char="§"/>
              <a:tabLst/>
              <a:defRPr/>
            </a:pPr>
            <a:r>
              <a:rPr kumimoji="0" lang="en-US" sz="2400" b="0" i="0" u="none" strike="noStrike" kern="1200" cap="none" spc="0" normalizeH="0" baseline="0" noProof="1">
                <a:ln>
                  <a:noFill/>
                </a:ln>
                <a:solidFill>
                  <a:srgbClr val="FFFFFF"/>
                </a:solidFill>
                <a:effectLst/>
                <a:uLnTx/>
                <a:uFillTx/>
                <a:latin typeface="Calibri"/>
                <a:ea typeface="+mn-ea"/>
                <a:cs typeface="+mn-cs"/>
              </a:rPr>
              <a:t>Equitable estoppel applies when all five elements cited in </a:t>
            </a:r>
            <a:r>
              <a:rPr kumimoji="0" lang="en-US" sz="2400" b="0" i="1" u="none" strike="noStrike" kern="1200" cap="none" spc="0" normalizeH="0" baseline="0" noProof="1">
                <a:ln>
                  <a:noFill/>
                </a:ln>
                <a:solidFill>
                  <a:srgbClr val="FFFFFF"/>
                </a:solidFill>
                <a:effectLst/>
                <a:uLnTx/>
                <a:uFillTx/>
                <a:latin typeface="Calibri"/>
                <a:ea typeface="+mn-ea"/>
                <a:cs typeface="+mn-cs"/>
              </a:rPr>
              <a:t>Canfield v. Prod </a:t>
            </a:r>
            <a:r>
              <a:rPr kumimoji="0" lang="en-US" sz="2400" b="0" i="0" u="none" strike="noStrike" kern="1200" cap="none" spc="0" normalizeH="0" baseline="0" noProof="1">
                <a:ln>
                  <a:noFill/>
                </a:ln>
                <a:solidFill>
                  <a:srgbClr val="FFFFFF"/>
                </a:solidFill>
                <a:effectLst/>
                <a:uLnTx/>
                <a:uFillTx/>
                <a:latin typeface="Calibri"/>
                <a:ea typeface="+mn-ea"/>
                <a:cs typeface="+mn-cs"/>
              </a:rPr>
              <a:t>are present:</a:t>
            </a:r>
          </a:p>
          <a:p>
            <a:pPr marL="685800" marR="0" lvl="1" indent="-228600" algn="l" defTabSz="914400" rtl="0" eaLnBrk="1" fontAlgn="auto" latinLnBrk="0" hangingPunct="1">
              <a:lnSpc>
                <a:spcPct val="90000"/>
              </a:lnSpc>
              <a:spcBef>
                <a:spcPts val="1000"/>
              </a:spcBef>
              <a:spcAft>
                <a:spcPts val="0"/>
              </a:spcAft>
              <a:buClr>
                <a:srgbClr val="17B2D1"/>
              </a:buClr>
              <a:buSzTx/>
              <a:buFont typeface="Wingdings" panose="05000000000000000000" pitchFamily="2" charset="2"/>
              <a:buChar char="§"/>
              <a:tabLst/>
              <a:defRPr/>
            </a:pPr>
            <a:r>
              <a:rPr kumimoji="0" lang="en-US" sz="2400" b="0" i="0" u="none" strike="noStrike" kern="1200" cap="none" spc="0" normalizeH="0" baseline="0" noProof="1">
                <a:ln>
                  <a:noFill/>
                </a:ln>
                <a:solidFill>
                  <a:srgbClr val="FFFFFF"/>
                </a:solidFill>
                <a:effectLst/>
                <a:uLnTx/>
                <a:uFillTx/>
                <a:latin typeface="Calibri"/>
                <a:ea typeface="+mn-ea"/>
                <a:cs typeface="+mn-cs"/>
              </a:rPr>
              <a:t>The party to be estopped is apprised of the facts</a:t>
            </a:r>
          </a:p>
          <a:p>
            <a:pPr marL="1143000" marR="0" lvl="2" indent="-228600" algn="l" defTabSz="914400" rtl="0" eaLnBrk="1" fontAlgn="auto" latinLnBrk="0" hangingPunct="1">
              <a:lnSpc>
                <a:spcPct val="90000"/>
              </a:lnSpc>
              <a:spcBef>
                <a:spcPts val="1000"/>
              </a:spcBef>
              <a:spcAft>
                <a:spcPts val="0"/>
              </a:spcAft>
              <a:buClr>
                <a:srgbClr val="17B2D1"/>
              </a:buClr>
              <a:buSzTx/>
              <a:buFont typeface="Wingdings" panose="05000000000000000000" pitchFamily="2" charset="2"/>
              <a:buChar char="§"/>
              <a:tabLst/>
              <a:defRPr/>
            </a:pPr>
            <a:r>
              <a:rPr kumimoji="0" lang="en-US" sz="2400" b="0" i="0" u="none" strike="noStrike" kern="1200" cap="none" spc="0" normalizeH="0" baseline="0" noProof="1">
                <a:ln>
                  <a:noFill/>
                </a:ln>
                <a:solidFill>
                  <a:srgbClr val="FFFFFF"/>
                </a:solidFill>
                <a:effectLst/>
                <a:uLnTx/>
                <a:uFillTx/>
                <a:latin typeface="Calibri"/>
                <a:ea typeface="+mn-ea"/>
                <a:cs typeface="+mn-cs"/>
              </a:rPr>
              <a:t>This element is met if the party to be estopped should have known the real facts or where ignorance of such facts was occasional by culpable negligence.  (</a:t>
            </a:r>
            <a:r>
              <a:rPr kumimoji="0" lang="en-US" sz="2400" b="0" i="1" u="none" strike="noStrike" kern="1200" cap="none" spc="0" normalizeH="0" baseline="0" noProof="1">
                <a:ln>
                  <a:noFill/>
                </a:ln>
                <a:solidFill>
                  <a:srgbClr val="FFFFFF"/>
                </a:solidFill>
                <a:effectLst/>
                <a:uLnTx/>
                <a:uFillTx/>
                <a:latin typeface="Calibri"/>
                <a:ea typeface="+mn-ea"/>
                <a:cs typeface="+mn-cs"/>
              </a:rPr>
              <a:t>City of Long Beach v. Mansell</a:t>
            </a:r>
            <a:r>
              <a:rPr kumimoji="0" lang="en-US" sz="2400" b="0" i="0" u="none" strike="noStrike" kern="1200" cap="none" spc="0" normalizeH="0" baseline="0" noProof="1">
                <a:ln>
                  <a:noFill/>
                </a:ln>
                <a:solidFill>
                  <a:srgbClr val="FFFFFF"/>
                </a:solidFill>
                <a:effectLst/>
                <a:uLnTx/>
                <a:uFillTx/>
                <a:latin typeface="Calibri"/>
                <a:ea typeface="+mn-ea"/>
                <a:cs typeface="+mn-cs"/>
              </a:rPr>
              <a:t>, 3 Cal.3d 482, 491, fn.28.)</a:t>
            </a:r>
          </a:p>
          <a:p>
            <a:pPr marL="685800" marR="0" lvl="1" indent="-228600" algn="l" defTabSz="914400" rtl="0" eaLnBrk="1" fontAlgn="auto" latinLnBrk="0" hangingPunct="1">
              <a:lnSpc>
                <a:spcPct val="90000"/>
              </a:lnSpc>
              <a:spcBef>
                <a:spcPts val="1000"/>
              </a:spcBef>
              <a:spcAft>
                <a:spcPts val="0"/>
              </a:spcAft>
              <a:buClr>
                <a:srgbClr val="17B2D1"/>
              </a:buClr>
              <a:buSzTx/>
              <a:buFont typeface="Wingdings" panose="05000000000000000000" pitchFamily="2" charset="2"/>
              <a:buChar char="§"/>
              <a:tabLst/>
              <a:defRPr/>
            </a:pPr>
            <a:r>
              <a:rPr kumimoji="0" lang="en-US" sz="2400" b="0" i="0" u="none" strike="noStrike" kern="1200" cap="none" spc="0" normalizeH="0" baseline="0" noProof="1">
                <a:ln>
                  <a:noFill/>
                </a:ln>
                <a:solidFill>
                  <a:srgbClr val="FFFFFF"/>
                </a:solidFill>
                <a:effectLst/>
                <a:uLnTx/>
                <a:uFillTx/>
                <a:latin typeface="Calibri"/>
                <a:ea typeface="+mn-ea"/>
                <a:cs typeface="+mn-cs"/>
              </a:rPr>
              <a:t>The party intends that his conduct be acted upon, or acts so the other party has a right to believe it was intended</a:t>
            </a:r>
          </a:p>
          <a:p>
            <a:pPr marL="685800" marR="0" lvl="1" indent="-228600" algn="l" defTabSz="914400" rtl="0" eaLnBrk="1" fontAlgn="auto" latinLnBrk="0" hangingPunct="1">
              <a:lnSpc>
                <a:spcPct val="90000"/>
              </a:lnSpc>
              <a:spcBef>
                <a:spcPts val="1000"/>
              </a:spcBef>
              <a:spcAft>
                <a:spcPts val="0"/>
              </a:spcAft>
              <a:buClr>
                <a:srgbClr val="17B2D1"/>
              </a:buClr>
              <a:buSzTx/>
              <a:buFont typeface="Wingdings" panose="05000000000000000000" pitchFamily="2" charset="2"/>
              <a:buChar char="§"/>
              <a:tabLst/>
              <a:defRPr/>
            </a:pPr>
            <a:r>
              <a:rPr kumimoji="0" lang="en-US" sz="2400" b="0" i="0" u="none" strike="noStrike" kern="1200" cap="none" spc="0" normalizeH="0" baseline="0" noProof="1">
                <a:ln>
                  <a:noFill/>
                </a:ln>
                <a:solidFill>
                  <a:srgbClr val="FFFFFF"/>
                </a:solidFill>
                <a:effectLst/>
                <a:uLnTx/>
                <a:uFillTx/>
                <a:latin typeface="Calibri"/>
                <a:ea typeface="+mn-ea"/>
                <a:cs typeface="+mn-cs"/>
              </a:rPr>
              <a:t>The other party must be ignorant of the true state of facts</a:t>
            </a:r>
          </a:p>
          <a:p>
            <a:pPr marL="685800" marR="0" lvl="1" indent="-228600" algn="l" defTabSz="914400" rtl="0" eaLnBrk="1" fontAlgn="auto" latinLnBrk="0" hangingPunct="1">
              <a:lnSpc>
                <a:spcPct val="90000"/>
              </a:lnSpc>
              <a:spcBef>
                <a:spcPts val="1000"/>
              </a:spcBef>
              <a:spcAft>
                <a:spcPts val="0"/>
              </a:spcAft>
              <a:buClr>
                <a:srgbClr val="17B2D1"/>
              </a:buClr>
              <a:buSzTx/>
              <a:buFont typeface="Wingdings" panose="05000000000000000000" pitchFamily="2" charset="2"/>
              <a:buChar char="§"/>
              <a:tabLst/>
              <a:defRPr/>
            </a:pPr>
            <a:r>
              <a:rPr kumimoji="0" lang="en-US" sz="2400" b="0" i="0" u="none" strike="noStrike" kern="1200" cap="none" spc="0" normalizeH="0" baseline="0" noProof="1">
                <a:ln>
                  <a:noFill/>
                </a:ln>
                <a:solidFill>
                  <a:srgbClr val="FFFFFF"/>
                </a:solidFill>
                <a:effectLst/>
                <a:uLnTx/>
                <a:uFillTx/>
                <a:latin typeface="Calibri"/>
                <a:ea typeface="+mn-ea"/>
                <a:cs typeface="+mn-cs"/>
              </a:rPr>
              <a:t>The other party must rely on the conduct to his injury</a:t>
            </a:r>
          </a:p>
          <a:p>
            <a:pPr marL="685800" marR="0" lvl="1" indent="-228600" algn="l" defTabSz="914400" rtl="0" eaLnBrk="1" fontAlgn="auto" latinLnBrk="0" hangingPunct="1">
              <a:lnSpc>
                <a:spcPct val="90000"/>
              </a:lnSpc>
              <a:spcBef>
                <a:spcPts val="1000"/>
              </a:spcBef>
              <a:spcAft>
                <a:spcPts val="0"/>
              </a:spcAft>
              <a:buClr>
                <a:srgbClr val="17B2D1"/>
              </a:buClr>
              <a:buSzTx/>
              <a:buFont typeface="Wingdings" panose="05000000000000000000" pitchFamily="2" charset="2"/>
              <a:buChar char="§"/>
              <a:tabLst/>
              <a:defRPr/>
            </a:pPr>
            <a:r>
              <a:rPr kumimoji="0" lang="en-US" sz="2400" b="0" i="0" u="none" strike="noStrike" kern="1200" cap="none" spc="0" normalizeH="0" baseline="0" noProof="1">
                <a:ln>
                  <a:noFill/>
                </a:ln>
                <a:solidFill>
                  <a:srgbClr val="FFFFFF"/>
                </a:solidFill>
                <a:effectLst/>
                <a:uLnTx/>
                <a:uFillTx/>
                <a:latin typeface="Calibri"/>
                <a:ea typeface="+mn-ea"/>
                <a:cs typeface="+mn-cs"/>
              </a:rPr>
              <a:t>The injustice resulting from a failure to uphold estoppel must justify the effect on public interest or policy.</a:t>
            </a:r>
          </a:p>
        </p:txBody>
      </p:sp>
      <p:sp>
        <p:nvSpPr>
          <p:cNvPr id="4" name="Slide Number Placeholder 3">
            <a:extLst>
              <a:ext uri="{FF2B5EF4-FFF2-40B4-BE49-F238E27FC236}">
                <a16:creationId xmlns:a16="http://schemas.microsoft.com/office/drawing/2014/main" id="{62B4CE3A-8C88-45AA-A849-57E5A7AC22C1}"/>
              </a:ext>
            </a:extLst>
          </p:cNvPr>
          <p:cNvSpPr>
            <a:spLocks noGrp="1"/>
          </p:cNvSpPr>
          <p:nvPr>
            <p:ph type="sldNum" sz="quarter" idx="10"/>
          </p:nvPr>
        </p:nvSpPr>
        <p:spPr>
          <a:xfrm>
            <a:off x="11353800" y="6361475"/>
            <a:ext cx="838200" cy="3600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PAGE </a:t>
            </a:r>
            <a:fld id="{4A9B5881-4007-4345-955A-79C2656F0C49}" type="slidenum">
              <a:rPr kumimoji="0" lang="en-US" sz="12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dirty="0">
              <a:ln>
                <a:noFill/>
              </a:ln>
              <a:solidFill>
                <a:srgbClr val="FFFFFF"/>
              </a:solidFill>
              <a:effectLst/>
              <a:uLnTx/>
              <a:uFillTx/>
              <a:latin typeface="Calibri"/>
              <a:ea typeface="+mn-ea"/>
              <a:cs typeface="+mn-cs"/>
            </a:endParaRPr>
          </a:p>
        </p:txBody>
      </p:sp>
      <p:sp>
        <p:nvSpPr>
          <p:cNvPr id="8" name="Rectangle 7">
            <a:extLst>
              <a:ext uri="{FF2B5EF4-FFF2-40B4-BE49-F238E27FC236}">
                <a16:creationId xmlns:a16="http://schemas.microsoft.com/office/drawing/2014/main" id="{52C2DB72-01A8-424A-8CEF-8BD2418A8D25}"/>
              </a:ext>
              <a:ext uri="{C183D7F6-B498-43B3-948B-1728B52AA6E4}">
                <adec:decorative xmlns:adec="http://schemas.microsoft.com/office/drawing/2017/decorative" val="1"/>
              </a:ext>
            </a:extLst>
          </p:cNvPr>
          <p:cNvSpPr/>
          <p:nvPr/>
        </p:nvSpPr>
        <p:spPr>
          <a:xfrm>
            <a:off x="1145309" y="6562003"/>
            <a:ext cx="2552123" cy="159471"/>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Jurisdiction &amp; Good Cause</a:t>
            </a:r>
          </a:p>
        </p:txBody>
      </p:sp>
      <p:sp>
        <p:nvSpPr>
          <p:cNvPr id="10" name="Rectangle 9">
            <a:extLst>
              <a:ext uri="{FF2B5EF4-FFF2-40B4-BE49-F238E27FC236}">
                <a16:creationId xmlns:a16="http://schemas.microsoft.com/office/drawing/2014/main" id="{95AAAEAA-CCF6-4E36-A4A3-5AF49D00995B}"/>
              </a:ext>
              <a:ext uri="{C183D7F6-B498-43B3-948B-1728B52AA6E4}">
                <adec:decorative xmlns:adec="http://schemas.microsoft.com/office/drawing/2017/decorative" val="1"/>
              </a:ext>
            </a:extLst>
          </p:cNvPr>
          <p:cNvSpPr/>
          <p:nvPr/>
        </p:nvSpPr>
        <p:spPr>
          <a:xfrm>
            <a:off x="3697432" y="6562004"/>
            <a:ext cx="2552123" cy="15947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Adequate Notice &amp; Due Process</a:t>
            </a:r>
          </a:p>
        </p:txBody>
      </p:sp>
      <p:sp>
        <p:nvSpPr>
          <p:cNvPr id="11" name="Rectangle 10">
            <a:extLst>
              <a:ext uri="{FF2B5EF4-FFF2-40B4-BE49-F238E27FC236}">
                <a16:creationId xmlns:a16="http://schemas.microsoft.com/office/drawing/2014/main" id="{5F253864-26FA-4AB1-9F0A-4F57D870EE85}"/>
              </a:ext>
              <a:ext uri="{C183D7F6-B498-43B3-948B-1728B52AA6E4}">
                <adec:decorative xmlns:adec="http://schemas.microsoft.com/office/drawing/2017/decorative" val="1"/>
              </a:ext>
            </a:extLst>
          </p:cNvPr>
          <p:cNvSpPr/>
          <p:nvPr/>
        </p:nvSpPr>
        <p:spPr>
          <a:xfrm>
            <a:off x="6249555" y="6361476"/>
            <a:ext cx="2552123" cy="360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Equitable Estoppel</a:t>
            </a:r>
          </a:p>
        </p:txBody>
      </p:sp>
      <p:sp>
        <p:nvSpPr>
          <p:cNvPr id="12" name="Rectangle 11">
            <a:extLst>
              <a:ext uri="{FF2B5EF4-FFF2-40B4-BE49-F238E27FC236}">
                <a16:creationId xmlns:a16="http://schemas.microsoft.com/office/drawing/2014/main" id="{84949406-858F-4224-BC48-197463899896}"/>
              </a:ext>
              <a:ext uri="{C183D7F6-B498-43B3-948B-1728B52AA6E4}">
                <adec:decorative xmlns:adec="http://schemas.microsoft.com/office/drawing/2017/decorative" val="1"/>
              </a:ext>
            </a:extLst>
          </p:cNvPr>
          <p:cNvSpPr/>
          <p:nvPr/>
        </p:nvSpPr>
        <p:spPr>
          <a:xfrm>
            <a:off x="8801677" y="6562004"/>
            <a:ext cx="2552123" cy="15947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Conclusion</a:t>
            </a:r>
          </a:p>
        </p:txBody>
      </p:sp>
      <p:sp>
        <p:nvSpPr>
          <p:cNvPr id="14" name="Isosceles Triangle 13">
            <a:extLst>
              <a:ext uri="{FF2B5EF4-FFF2-40B4-BE49-F238E27FC236}">
                <a16:creationId xmlns:a16="http://schemas.microsoft.com/office/drawing/2014/main" id="{1D0A4E21-00BC-4451-94C9-943503852954}"/>
              </a:ext>
              <a:ext uri="{C183D7F6-B498-43B3-948B-1728B52AA6E4}">
                <adec:decorative xmlns:adec="http://schemas.microsoft.com/office/drawing/2017/decorative" val="1"/>
              </a:ext>
            </a:extLst>
          </p:cNvPr>
          <p:cNvSpPr/>
          <p:nvPr/>
        </p:nvSpPr>
        <p:spPr>
          <a:xfrm rot="10800000">
            <a:off x="7454192" y="6275038"/>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4771634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B68FF73B-6E2D-AA94-6B4D-28A4FFC74BE5}"/>
              </a:ext>
            </a:extLst>
          </p:cNvPr>
          <p:cNvSpPr>
            <a:spLocks noGrp="1"/>
          </p:cNvSpPr>
          <p:nvPr>
            <p:ph type="title"/>
          </p:nvPr>
        </p:nvSpPr>
        <p:spPr>
          <a:xfrm>
            <a:off x="838200" y="641855"/>
            <a:ext cx="6273800" cy="772107"/>
          </a:xfrm>
        </p:spPr>
        <p:txBody>
          <a:bodyPr/>
          <a:lstStyle/>
          <a:p>
            <a:r>
              <a:rPr lang="en-US" dirty="0"/>
              <a:t>Self-Quiz</a:t>
            </a:r>
          </a:p>
        </p:txBody>
      </p:sp>
      <p:sp>
        <p:nvSpPr>
          <p:cNvPr id="15" name="Content Placeholder 14">
            <a:extLst>
              <a:ext uri="{FF2B5EF4-FFF2-40B4-BE49-F238E27FC236}">
                <a16:creationId xmlns:a16="http://schemas.microsoft.com/office/drawing/2014/main" id="{F0EAC5CB-87C1-2F61-0858-DC242262D319}"/>
              </a:ext>
            </a:extLst>
          </p:cNvPr>
          <p:cNvSpPr>
            <a:spLocks noGrp="1"/>
          </p:cNvSpPr>
          <p:nvPr>
            <p:ph idx="1"/>
          </p:nvPr>
        </p:nvSpPr>
        <p:spPr/>
        <p:txBody>
          <a:bodyPr>
            <a:normAutofit fontScale="92500" lnSpcReduction="10000"/>
          </a:bodyPr>
          <a:lstStyle/>
          <a:p>
            <a:pPr marL="0" indent="0">
              <a:buNone/>
            </a:pPr>
            <a:r>
              <a:rPr lang="en-US" sz="2400" dirty="0"/>
              <a:t>What is NOT a true statement about evidentiary standards in administrative writ of mandate cases?</a:t>
            </a:r>
          </a:p>
          <a:p>
            <a:endParaRPr lang="en-US" dirty="0"/>
          </a:p>
          <a:p>
            <a:pPr marL="457200" indent="-457200">
              <a:buFont typeface="+mj-lt"/>
              <a:buAutoNum type="alphaUcPeriod"/>
            </a:pPr>
            <a:r>
              <a:rPr lang="en-US" sz="2400" dirty="0"/>
              <a:t>Jurisdictional time limits on fair hearings may be waived if the claimant can show good cause.</a:t>
            </a:r>
          </a:p>
          <a:p>
            <a:pPr marL="457200" indent="-457200">
              <a:buFont typeface="+mj-lt"/>
              <a:buAutoNum type="alphaUcPeriod"/>
            </a:pPr>
            <a:r>
              <a:rPr lang="en-US" sz="2400" dirty="0"/>
              <a:t>Equitable estoppel can be raised in a writ petition even if the claimant does not explicitly raise the issue of “estoppel” at hearing.</a:t>
            </a:r>
          </a:p>
          <a:p>
            <a:pPr marL="457200" indent="-457200">
              <a:buFont typeface="+mj-lt"/>
              <a:buAutoNum type="alphaUcPeriod"/>
            </a:pPr>
            <a:r>
              <a:rPr lang="en-US" sz="2400" dirty="0"/>
              <a:t>If a county worker misrepresents program rules to a recipient, and the recipient relies on that misrepresentation to their detriment, the ALJ may apply equitable estoppel against the agency when there is no other remedy under the law.</a:t>
            </a:r>
          </a:p>
          <a:p>
            <a:pPr marL="457200" indent="-457200">
              <a:buFont typeface="+mj-lt"/>
              <a:buAutoNum type="alphaUcPeriod"/>
            </a:pPr>
            <a:r>
              <a:rPr lang="en-US" sz="2400" dirty="0"/>
              <a:t>ALJs have an affirmative duty to develop the record, consider the interests of the claimant, and address issues of equity if the claimant is unrepresented.</a:t>
            </a:r>
          </a:p>
          <a:p>
            <a:pPr marL="457200" indent="-457200">
              <a:buFont typeface="+mj-lt"/>
              <a:buAutoNum type="alphaUcPeriod"/>
            </a:pPr>
            <a:r>
              <a:rPr lang="en-US" sz="2400" dirty="0"/>
              <a:t>All of the </a:t>
            </a:r>
            <a:r>
              <a:rPr lang="en-US" sz="2400"/>
              <a:t>above statements are true.</a:t>
            </a:r>
            <a:endParaRPr lang="en-US" sz="2400" dirty="0"/>
          </a:p>
        </p:txBody>
      </p:sp>
      <p:sp>
        <p:nvSpPr>
          <p:cNvPr id="5" name="Slide Number Placeholder 4">
            <a:extLst>
              <a:ext uri="{FF2B5EF4-FFF2-40B4-BE49-F238E27FC236}">
                <a16:creationId xmlns:a16="http://schemas.microsoft.com/office/drawing/2014/main" id="{F3F5E75A-B25F-1088-3D60-8BC7F2AE839F}"/>
              </a:ext>
            </a:extLst>
          </p:cNvPr>
          <p:cNvSpPr>
            <a:spLocks noGrp="1"/>
          </p:cNvSpPr>
          <p:nvPr>
            <p:ph type="sldNum" sz="quarter" idx="10"/>
          </p:nvPr>
        </p:nvSpPr>
        <p:spPr/>
        <p:txBody>
          <a:bodyPr/>
          <a:lstStyle/>
          <a:p>
            <a:r>
              <a:rPr lang="en-US"/>
              <a:t>PAGE </a:t>
            </a:r>
            <a:fld id="{4A9B5881-4007-4345-955A-79C2656F0C49}" type="slidenum">
              <a:rPr lang="en-US" smtClean="0"/>
              <a:pPr/>
              <a:t>38</a:t>
            </a:fld>
            <a:endParaRPr lang="en-US" dirty="0"/>
          </a:p>
        </p:txBody>
      </p:sp>
    </p:spTree>
    <p:extLst>
      <p:ext uri="{BB962C8B-B14F-4D97-AF65-F5344CB8AC3E}">
        <p14:creationId xmlns:p14="http://schemas.microsoft.com/office/powerpoint/2010/main" val="4571316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58AE6-56F6-44E8-8BBF-23277B1773E4}"/>
              </a:ext>
            </a:extLst>
          </p:cNvPr>
          <p:cNvSpPr>
            <a:spLocks noGrp="1"/>
          </p:cNvSpPr>
          <p:nvPr>
            <p:ph type="title"/>
          </p:nvPr>
        </p:nvSpPr>
        <p:spPr/>
        <p:txBody>
          <a:bodyPr/>
          <a:lstStyle/>
          <a:p>
            <a:r>
              <a:rPr lang="en-US" dirty="0"/>
              <a:t>Special Issues in Welfare Writs:</a:t>
            </a:r>
            <a:br>
              <a:rPr lang="en-US" dirty="0"/>
            </a:br>
            <a:r>
              <a:rPr lang="en-US" dirty="0"/>
              <a:t>Summary</a:t>
            </a:r>
          </a:p>
        </p:txBody>
      </p:sp>
      <p:sp>
        <p:nvSpPr>
          <p:cNvPr id="4" name="Content Placeholder 3">
            <a:extLst>
              <a:ext uri="{FF2B5EF4-FFF2-40B4-BE49-F238E27FC236}">
                <a16:creationId xmlns:a16="http://schemas.microsoft.com/office/drawing/2014/main" id="{8B863B31-6429-468C-9624-0D0BBDBACA62}"/>
              </a:ext>
            </a:extLst>
          </p:cNvPr>
          <p:cNvSpPr>
            <a:spLocks noGrp="1"/>
          </p:cNvSpPr>
          <p:nvPr>
            <p:ph idx="1"/>
          </p:nvPr>
        </p:nvSpPr>
        <p:spPr/>
        <p:txBody>
          <a:bodyPr>
            <a:normAutofit/>
          </a:bodyPr>
          <a:lstStyle/>
          <a:p>
            <a:pPr marL="0" indent="0">
              <a:buNone/>
            </a:pPr>
            <a:r>
              <a:rPr lang="en-US" sz="3600" dirty="0"/>
              <a:t>To recap:</a:t>
            </a:r>
          </a:p>
          <a:p>
            <a:r>
              <a:rPr lang="en-US" b="1" dirty="0"/>
              <a:t>Jurisdiction, Tolling, and Good Cause: </a:t>
            </a:r>
            <a:br>
              <a:rPr lang="en-US" dirty="0"/>
            </a:br>
            <a:r>
              <a:rPr lang="en-US" dirty="0"/>
              <a:t>Jurisdictional denials can be challenged if the delay in requesting a hearing was for good cause (e.g. inadequate notice of action)</a:t>
            </a:r>
          </a:p>
          <a:p>
            <a:endParaRPr lang="en-US" dirty="0"/>
          </a:p>
          <a:p>
            <a:r>
              <a:rPr lang="en-US" b="1" dirty="0"/>
              <a:t>Adequate Notice and Due Process: </a:t>
            </a:r>
            <a:br>
              <a:rPr lang="en-US" dirty="0"/>
            </a:br>
            <a:r>
              <a:rPr lang="en-US" dirty="0"/>
              <a:t>Statutory and constitution authority requires that notices of action includes the facts that justify the government action and communicates what the recipient must do to reestablish eligibility. Inadequate notice is a due process violation.</a:t>
            </a:r>
          </a:p>
          <a:p>
            <a:endParaRPr lang="en-US" dirty="0"/>
          </a:p>
          <a:p>
            <a:r>
              <a:rPr lang="en-US" b="1" dirty="0"/>
              <a:t>Equitable Estoppel: </a:t>
            </a:r>
            <a:br>
              <a:rPr lang="en-US" dirty="0"/>
            </a:br>
            <a:r>
              <a:rPr lang="en-US" dirty="0"/>
              <a:t>Estoppel may apply in administrative contexts if there is no adequate remedy at law and the petitioner has relied on government conduct to their detriment.</a:t>
            </a:r>
          </a:p>
        </p:txBody>
      </p:sp>
      <p:sp>
        <p:nvSpPr>
          <p:cNvPr id="20" name="Slide Number Placeholder 19">
            <a:extLst>
              <a:ext uri="{FF2B5EF4-FFF2-40B4-BE49-F238E27FC236}">
                <a16:creationId xmlns:a16="http://schemas.microsoft.com/office/drawing/2014/main" id="{3AEC0301-E9AA-4478-9E23-C372DBDCE653}"/>
              </a:ext>
            </a:extLst>
          </p:cNvPr>
          <p:cNvSpPr>
            <a:spLocks noGrp="1"/>
          </p:cNvSpPr>
          <p:nvPr>
            <p:ph type="sldNum" sz="quarter" idx="10"/>
          </p:nvPr>
        </p:nvSpPr>
        <p:spPr>
          <a:xfrm>
            <a:off x="11353800" y="6361475"/>
            <a:ext cx="838200" cy="3600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PAGE </a:t>
            </a:r>
            <a:fld id="{4A9B5881-4007-4345-955A-79C2656F0C49}" type="slidenum">
              <a:rPr kumimoji="0" lang="en-US" sz="12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Rectangle 4">
            <a:extLst>
              <a:ext uri="{FF2B5EF4-FFF2-40B4-BE49-F238E27FC236}">
                <a16:creationId xmlns:a16="http://schemas.microsoft.com/office/drawing/2014/main" id="{093D1241-4F6B-4523-A0D3-68E3CDBC0F28}"/>
              </a:ext>
              <a:ext uri="{C183D7F6-B498-43B3-948B-1728B52AA6E4}">
                <adec:decorative xmlns:adec="http://schemas.microsoft.com/office/drawing/2017/decorative" val="1"/>
              </a:ext>
            </a:extLst>
          </p:cNvPr>
          <p:cNvSpPr/>
          <p:nvPr/>
        </p:nvSpPr>
        <p:spPr>
          <a:xfrm>
            <a:off x="1145309" y="6557848"/>
            <a:ext cx="2552123" cy="163627"/>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Jurisdiction &amp; Good Cause</a:t>
            </a:r>
          </a:p>
        </p:txBody>
      </p:sp>
      <p:sp>
        <p:nvSpPr>
          <p:cNvPr id="6" name="Rectangle 5">
            <a:extLst>
              <a:ext uri="{FF2B5EF4-FFF2-40B4-BE49-F238E27FC236}">
                <a16:creationId xmlns:a16="http://schemas.microsoft.com/office/drawing/2014/main" id="{C7BF8379-6FA4-47C8-A343-950346DD4931}"/>
              </a:ext>
              <a:ext uri="{C183D7F6-B498-43B3-948B-1728B52AA6E4}">
                <adec:decorative xmlns:adec="http://schemas.microsoft.com/office/drawing/2017/decorative" val="1"/>
              </a:ext>
            </a:extLst>
          </p:cNvPr>
          <p:cNvSpPr/>
          <p:nvPr/>
        </p:nvSpPr>
        <p:spPr>
          <a:xfrm>
            <a:off x="3697432" y="6557846"/>
            <a:ext cx="2552123" cy="16362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Adequate Notice &amp; Due Process</a:t>
            </a:r>
          </a:p>
        </p:txBody>
      </p:sp>
      <p:sp>
        <p:nvSpPr>
          <p:cNvPr id="7" name="Rectangle 6">
            <a:extLst>
              <a:ext uri="{FF2B5EF4-FFF2-40B4-BE49-F238E27FC236}">
                <a16:creationId xmlns:a16="http://schemas.microsoft.com/office/drawing/2014/main" id="{CD0DE557-B4FF-44B4-B945-B5B41DBDA39C}"/>
              </a:ext>
              <a:ext uri="{C183D7F6-B498-43B3-948B-1728B52AA6E4}">
                <adec:decorative xmlns:adec="http://schemas.microsoft.com/office/drawing/2017/decorative" val="1"/>
              </a:ext>
            </a:extLst>
          </p:cNvPr>
          <p:cNvSpPr/>
          <p:nvPr/>
        </p:nvSpPr>
        <p:spPr>
          <a:xfrm>
            <a:off x="6249555" y="6557845"/>
            <a:ext cx="2552123" cy="16363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Equitable Estoppel</a:t>
            </a:r>
          </a:p>
        </p:txBody>
      </p:sp>
      <p:sp>
        <p:nvSpPr>
          <p:cNvPr id="8" name="Rectangle 7">
            <a:extLst>
              <a:ext uri="{FF2B5EF4-FFF2-40B4-BE49-F238E27FC236}">
                <a16:creationId xmlns:a16="http://schemas.microsoft.com/office/drawing/2014/main" id="{BB801CDE-088C-4A56-83CA-BF9F271065B0}"/>
              </a:ext>
              <a:ext uri="{C183D7F6-B498-43B3-948B-1728B52AA6E4}">
                <adec:decorative xmlns:adec="http://schemas.microsoft.com/office/drawing/2017/decorative" val="1"/>
              </a:ext>
            </a:extLst>
          </p:cNvPr>
          <p:cNvSpPr/>
          <p:nvPr/>
        </p:nvSpPr>
        <p:spPr>
          <a:xfrm>
            <a:off x="8801677" y="6361475"/>
            <a:ext cx="2552123" cy="360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Conclusion</a:t>
            </a:r>
          </a:p>
        </p:txBody>
      </p:sp>
      <p:sp>
        <p:nvSpPr>
          <p:cNvPr id="10" name="Isosceles Triangle 9">
            <a:extLst>
              <a:ext uri="{FF2B5EF4-FFF2-40B4-BE49-F238E27FC236}">
                <a16:creationId xmlns:a16="http://schemas.microsoft.com/office/drawing/2014/main" id="{792980D7-ED01-4955-83DB-59BA18C94FBA}"/>
              </a:ext>
              <a:ext uri="{C183D7F6-B498-43B3-948B-1728B52AA6E4}">
                <adec:decorative xmlns:adec="http://schemas.microsoft.com/office/drawing/2017/decorative" val="1"/>
              </a:ext>
            </a:extLst>
          </p:cNvPr>
          <p:cNvSpPr/>
          <p:nvPr/>
        </p:nvSpPr>
        <p:spPr>
          <a:xfrm rot="10800000">
            <a:off x="10006315" y="6271566"/>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590000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58AE6-56F6-44E8-8BBF-23277B1773E4}"/>
              </a:ext>
            </a:extLst>
          </p:cNvPr>
          <p:cNvSpPr>
            <a:spLocks noGrp="1"/>
          </p:cNvSpPr>
          <p:nvPr>
            <p:ph type="title"/>
          </p:nvPr>
        </p:nvSpPr>
        <p:spPr>
          <a:gradFill>
            <a:gsLst>
              <a:gs pos="1000">
                <a:schemeClr val="tx1">
                  <a:lumMod val="85000"/>
                  <a:lumOff val="15000"/>
                </a:schemeClr>
              </a:gs>
              <a:gs pos="100000">
                <a:schemeClr val="accent2">
                  <a:lumMod val="50000"/>
                </a:schemeClr>
              </a:gs>
            </a:gsLst>
          </a:gradFill>
        </p:spPr>
        <p:txBody>
          <a:bodyPr/>
          <a:lstStyle/>
          <a:p>
            <a:pPr algn="r"/>
            <a:r>
              <a:rPr lang="en-US" dirty="0">
                <a:solidFill>
                  <a:schemeClr val="bg1"/>
                </a:solidFill>
              </a:rPr>
              <a:t>Training</a:t>
            </a:r>
            <a:br>
              <a:rPr lang="en-US" dirty="0">
                <a:solidFill>
                  <a:schemeClr val="bg1"/>
                </a:solidFill>
              </a:rPr>
            </a:br>
            <a:r>
              <a:rPr lang="en-US" dirty="0">
                <a:solidFill>
                  <a:schemeClr val="bg1"/>
                </a:solidFill>
              </a:rPr>
              <a:t>Outline</a:t>
            </a:r>
          </a:p>
        </p:txBody>
      </p:sp>
      <p:graphicFrame>
        <p:nvGraphicFramePr>
          <p:cNvPr id="10" name="Content Placeholder 2" descr="List Content Placeholder">
            <a:extLst>
              <a:ext uri="{FF2B5EF4-FFF2-40B4-BE49-F238E27FC236}">
                <a16:creationId xmlns:a16="http://schemas.microsoft.com/office/drawing/2014/main" id="{4DBF5C5D-E8C1-4EFB-87B6-B4245AB407AE}"/>
              </a:ext>
            </a:extLst>
          </p:cNvPr>
          <p:cNvGraphicFramePr>
            <a:graphicFrameLocks noGrp="1"/>
          </p:cNvGraphicFramePr>
          <p:nvPr>
            <p:ph idx="1"/>
            <p:extLst>
              <p:ext uri="{D42A27DB-BD31-4B8C-83A1-F6EECF244321}">
                <p14:modId xmlns:p14="http://schemas.microsoft.com/office/powerpoint/2010/main" val="2623648560"/>
              </p:ext>
            </p:extLst>
          </p:nvPr>
        </p:nvGraphicFramePr>
        <p:xfrm>
          <a:off x="4562476" y="365125"/>
          <a:ext cx="6791323" cy="5984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Slide Number Placeholder 19">
            <a:extLst>
              <a:ext uri="{FF2B5EF4-FFF2-40B4-BE49-F238E27FC236}">
                <a16:creationId xmlns:a16="http://schemas.microsoft.com/office/drawing/2014/main" id="{3AEC0301-E9AA-4478-9E23-C372DBDCE653}"/>
              </a:ext>
            </a:extLst>
          </p:cNvPr>
          <p:cNvSpPr>
            <a:spLocks noGrp="1"/>
          </p:cNvSpPr>
          <p:nvPr>
            <p:ph type="sldNum" sz="quarter" idx="10"/>
          </p:nvPr>
        </p:nvSpPr>
        <p:spPr/>
        <p:txBody>
          <a:bodyPr/>
          <a:lstStyle/>
          <a:p>
            <a:r>
              <a:rPr lang="en-US" dirty="0"/>
              <a:t>PAGE </a:t>
            </a:r>
            <a:fld id="{4A9B5881-4007-4345-955A-79C2656F0C49}" type="slidenum">
              <a:rPr lang="en-US" smtClean="0"/>
              <a:pPr/>
              <a:t>4</a:t>
            </a:fld>
            <a:endParaRPr lang="en-US" dirty="0"/>
          </a:p>
        </p:txBody>
      </p:sp>
    </p:spTree>
    <p:extLst>
      <p:ext uri="{BB962C8B-B14F-4D97-AF65-F5344CB8AC3E}">
        <p14:creationId xmlns:p14="http://schemas.microsoft.com/office/powerpoint/2010/main" val="40803387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58AE6-56F6-44E8-8BBF-23277B1773E4}"/>
              </a:ext>
            </a:extLst>
          </p:cNvPr>
          <p:cNvSpPr>
            <a:spLocks noGrp="1"/>
          </p:cNvSpPr>
          <p:nvPr>
            <p:ph type="title"/>
          </p:nvPr>
        </p:nvSpPr>
        <p:spPr>
          <a:xfrm>
            <a:off x="7512000" y="0"/>
            <a:ext cx="4680000" cy="6721473"/>
          </a:xfrm>
        </p:spPr>
        <p:txBody>
          <a:bodyPr/>
          <a:lstStyle/>
          <a:p>
            <a:r>
              <a:rPr lang="en-US" dirty="0"/>
              <a:t>Conclusion and Q&amp;A</a:t>
            </a:r>
          </a:p>
        </p:txBody>
      </p:sp>
      <p:graphicFrame>
        <p:nvGraphicFramePr>
          <p:cNvPr id="3" name="Content Placeholder 2" descr="List Content Placeholder">
            <a:extLst>
              <a:ext uri="{FF2B5EF4-FFF2-40B4-BE49-F238E27FC236}">
                <a16:creationId xmlns:a16="http://schemas.microsoft.com/office/drawing/2014/main" id="{00DD6853-7971-494B-A148-546DF3F15457}"/>
              </a:ext>
            </a:extLst>
          </p:cNvPr>
          <p:cNvGraphicFramePr>
            <a:graphicFrameLocks noGrp="1"/>
          </p:cNvGraphicFramePr>
          <p:nvPr>
            <p:ph idx="1"/>
            <p:extLst>
              <p:ext uri="{D42A27DB-BD31-4B8C-83A1-F6EECF244321}">
                <p14:modId xmlns:p14="http://schemas.microsoft.com/office/powerpoint/2010/main" val="1243872912"/>
              </p:ext>
            </p:extLst>
          </p:nvPr>
        </p:nvGraphicFramePr>
        <p:xfrm>
          <a:off x="838200" y="365124"/>
          <a:ext cx="6156323" cy="5984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Slide Number Placeholder 19">
            <a:extLst>
              <a:ext uri="{FF2B5EF4-FFF2-40B4-BE49-F238E27FC236}">
                <a16:creationId xmlns:a16="http://schemas.microsoft.com/office/drawing/2014/main" id="{3AEC0301-E9AA-4478-9E23-C372DBDCE653}"/>
              </a:ext>
            </a:extLst>
          </p:cNvPr>
          <p:cNvSpPr>
            <a:spLocks noGrp="1"/>
          </p:cNvSpPr>
          <p:nvPr>
            <p:ph type="sldNum" sz="quarter" idx="10"/>
          </p:nvPr>
        </p:nvSpPr>
        <p:spPr>
          <a:xfrm>
            <a:off x="11353800" y="6361475"/>
            <a:ext cx="838200" cy="360000"/>
          </a:xfrm>
        </p:spPr>
        <p:txBody>
          <a:bodyPr/>
          <a:lstStyle/>
          <a:p>
            <a:r>
              <a:rPr lang="en-US" dirty="0"/>
              <a:t>PAGE </a:t>
            </a:r>
            <a:fld id="{4A9B5881-4007-4345-955A-79C2656F0C49}" type="slidenum">
              <a:rPr lang="en-US" smtClean="0"/>
              <a:pPr/>
              <a:t>40</a:t>
            </a:fld>
            <a:endParaRPr lang="en-US" dirty="0"/>
          </a:p>
        </p:txBody>
      </p:sp>
    </p:spTree>
    <p:extLst>
      <p:ext uri="{BB962C8B-B14F-4D97-AF65-F5344CB8AC3E}">
        <p14:creationId xmlns:p14="http://schemas.microsoft.com/office/powerpoint/2010/main" val="26973708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58AE6-56F6-44E8-8BBF-23277B1773E4}"/>
              </a:ext>
            </a:extLst>
          </p:cNvPr>
          <p:cNvSpPr>
            <a:spLocks noGrp="1"/>
          </p:cNvSpPr>
          <p:nvPr>
            <p:ph type="title"/>
          </p:nvPr>
        </p:nvSpPr>
        <p:spPr>
          <a:xfrm>
            <a:off x="7512000" y="0"/>
            <a:ext cx="4680000" cy="6721473"/>
          </a:xfrm>
        </p:spPr>
        <p:txBody>
          <a:bodyPr/>
          <a:lstStyle/>
          <a:p>
            <a:r>
              <a:rPr lang="en-US" dirty="0"/>
              <a:t>Fundamentals: Terms and Definitions</a:t>
            </a:r>
          </a:p>
        </p:txBody>
      </p:sp>
      <p:graphicFrame>
        <p:nvGraphicFramePr>
          <p:cNvPr id="3" name="Content Placeholder 2" descr="List Content Placeholder">
            <a:extLst>
              <a:ext uri="{FF2B5EF4-FFF2-40B4-BE49-F238E27FC236}">
                <a16:creationId xmlns:a16="http://schemas.microsoft.com/office/drawing/2014/main" id="{00DD6853-7971-494B-A148-546DF3F15457}"/>
              </a:ext>
            </a:extLst>
          </p:cNvPr>
          <p:cNvGraphicFramePr>
            <a:graphicFrameLocks noGrp="1"/>
          </p:cNvGraphicFramePr>
          <p:nvPr>
            <p:ph idx="1"/>
          </p:nvPr>
        </p:nvGraphicFramePr>
        <p:xfrm>
          <a:off x="838200" y="365124"/>
          <a:ext cx="6156323" cy="5984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Slide Number Placeholder 19">
            <a:extLst>
              <a:ext uri="{FF2B5EF4-FFF2-40B4-BE49-F238E27FC236}">
                <a16:creationId xmlns:a16="http://schemas.microsoft.com/office/drawing/2014/main" id="{3AEC0301-E9AA-4478-9E23-C372DBDCE653}"/>
              </a:ext>
            </a:extLst>
          </p:cNvPr>
          <p:cNvSpPr>
            <a:spLocks noGrp="1"/>
          </p:cNvSpPr>
          <p:nvPr>
            <p:ph type="sldNum" sz="quarter" idx="10"/>
          </p:nvPr>
        </p:nvSpPr>
        <p:spPr>
          <a:xfrm>
            <a:off x="11353800" y="6361475"/>
            <a:ext cx="838200" cy="360000"/>
          </a:xfrm>
        </p:spPr>
        <p:txBody>
          <a:bodyPr/>
          <a:lstStyle/>
          <a:p>
            <a:r>
              <a:rPr lang="en-US" dirty="0"/>
              <a:t>PAGE </a:t>
            </a:r>
            <a:fld id="{4A9B5881-4007-4345-955A-79C2656F0C49}" type="slidenum">
              <a:rPr lang="en-US" smtClean="0"/>
              <a:pPr/>
              <a:t>5</a:t>
            </a:fld>
            <a:endParaRPr lang="en-US" dirty="0"/>
          </a:p>
        </p:txBody>
      </p:sp>
    </p:spTree>
    <p:extLst>
      <p:ext uri="{BB962C8B-B14F-4D97-AF65-F5344CB8AC3E}">
        <p14:creationId xmlns:p14="http://schemas.microsoft.com/office/powerpoint/2010/main" val="33352206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DDC5365-EA36-45A8-8DBD-A6D8461EB21D}"/>
              </a:ext>
            </a:extLst>
          </p:cNvPr>
          <p:cNvSpPr>
            <a:spLocks noGrp="1"/>
          </p:cNvSpPr>
          <p:nvPr>
            <p:ph type="title"/>
          </p:nvPr>
        </p:nvSpPr>
        <p:spPr>
          <a:xfrm>
            <a:off x="6657975" y="703410"/>
            <a:ext cx="4695826" cy="648997"/>
          </a:xfrm>
        </p:spPr>
        <p:txBody>
          <a:bodyPr/>
          <a:lstStyle/>
          <a:p>
            <a:pPr algn="ctr"/>
            <a:r>
              <a:rPr kumimoji="0" lang="en-US" sz="2800" b="0" i="0" u="none" strike="noStrike" kern="1200" cap="none" spc="0" normalizeH="0" baseline="0" noProof="0" dirty="0">
                <a:ln>
                  <a:noFill/>
                </a:ln>
                <a:solidFill>
                  <a:srgbClr val="FFFFFF"/>
                </a:solidFill>
                <a:effectLst/>
                <a:uLnTx/>
                <a:uFillTx/>
                <a:latin typeface="Calibri Light"/>
                <a:ea typeface="+mj-ea"/>
                <a:cs typeface="+mj-cs"/>
              </a:rPr>
              <a:t>What is a writ of mandate?</a:t>
            </a:r>
            <a:endParaRPr lang="en-US" sz="2800" dirty="0"/>
          </a:p>
        </p:txBody>
      </p:sp>
      <p:pic>
        <p:nvPicPr>
          <p:cNvPr id="7" name="Picture Placeholder 6" descr="Hand with a gavel">
            <a:extLst>
              <a:ext uri="{FF2B5EF4-FFF2-40B4-BE49-F238E27FC236}">
                <a16:creationId xmlns:a16="http://schemas.microsoft.com/office/drawing/2014/main" id="{2052C005-14A2-483C-8C1A-A3D21FF82E05}"/>
              </a:ext>
            </a:extLst>
          </p:cNvPr>
          <p:cNvPicPr>
            <a:picLocks noGrp="1" noChangeAspect="1"/>
          </p:cNvPicPr>
          <p:nvPr>
            <p:ph type="pic" idx="11"/>
          </p:nvPr>
        </p:nvPicPr>
        <p:blipFill rotWithShape="1">
          <a:blip r:embed="rId2">
            <a:extLst>
              <a:ext uri="{28A0092B-C50C-407E-A947-70E740481C1C}">
                <a14:useLocalDpi xmlns:a14="http://schemas.microsoft.com/office/drawing/2010/main" val="0"/>
              </a:ext>
            </a:extLst>
          </a:blip>
          <a:srcRect l="19840" r="14080" b="1439"/>
          <a:stretch/>
        </p:blipFill>
        <p:spPr>
          <a:xfrm flipH="1">
            <a:off x="0" y="0"/>
            <a:ext cx="6305550" cy="6361475"/>
          </a:xfrm>
        </p:spPr>
      </p:pic>
      <p:sp>
        <p:nvSpPr>
          <p:cNvPr id="4" name="Content Placeholder 3">
            <a:extLst>
              <a:ext uri="{FF2B5EF4-FFF2-40B4-BE49-F238E27FC236}">
                <a16:creationId xmlns:a16="http://schemas.microsoft.com/office/drawing/2014/main" id="{0D250B89-C4D5-43CB-81F0-EFF4588D7E45}"/>
              </a:ext>
            </a:extLst>
          </p:cNvPr>
          <p:cNvSpPr>
            <a:spLocks noGrp="1"/>
          </p:cNvSpPr>
          <p:nvPr>
            <p:ph idx="1"/>
          </p:nvPr>
        </p:nvSpPr>
        <p:spPr>
          <a:xfrm>
            <a:off x="6657975" y="1636317"/>
            <a:ext cx="4695826" cy="4351338"/>
          </a:xfrm>
        </p:spPr>
        <p:txBody>
          <a:bodyPr>
            <a:noAutofit/>
          </a:bodyPr>
          <a:lstStyle/>
          <a:p>
            <a:pPr marL="228600" marR="0" lvl="0" indent="-228600" algn="l" defTabSz="914400" rtl="0" eaLnBrk="1" fontAlgn="auto" latinLnBrk="0" hangingPunct="1">
              <a:lnSpc>
                <a:spcPct val="90000"/>
              </a:lnSpc>
              <a:spcBef>
                <a:spcPts val="1000"/>
              </a:spcBef>
              <a:spcAft>
                <a:spcPts val="0"/>
              </a:spcAft>
              <a:buClr>
                <a:srgbClr val="17B2D1"/>
              </a:buClr>
              <a:buSzTx/>
              <a:buFont typeface="Wingdings" panose="05000000000000000000" pitchFamily="2" charset="2"/>
              <a:buChar char="§"/>
              <a:tabLst/>
              <a:defRPr/>
            </a:pPr>
            <a:r>
              <a:rPr lang="en-US" sz="2400" dirty="0">
                <a:solidFill>
                  <a:srgbClr val="FFFFFF"/>
                </a:solidFill>
                <a:latin typeface="Calibri"/>
              </a:rPr>
              <a:t>Writs provide an </a:t>
            </a:r>
            <a:r>
              <a:rPr kumimoji="0" lang="en-US" sz="2400" b="0" i="0" u="none" strike="noStrike" kern="1200" cap="none" spc="0" normalizeH="0" baseline="0" noProof="0" dirty="0">
                <a:ln>
                  <a:noFill/>
                </a:ln>
                <a:solidFill>
                  <a:srgbClr val="FFFFFF"/>
                </a:solidFill>
                <a:effectLst/>
                <a:uLnTx/>
                <a:uFillTx/>
                <a:latin typeface="Calibri"/>
                <a:ea typeface="+mn-ea"/>
                <a:cs typeface="+mn-cs"/>
              </a:rPr>
              <a:t>appeal process for administrative hearing decisions</a:t>
            </a:r>
          </a:p>
          <a:p>
            <a:pPr marL="228600" marR="0" lvl="0" indent="-228600" algn="l" defTabSz="914400" rtl="0" eaLnBrk="1" fontAlgn="auto" latinLnBrk="0" hangingPunct="1">
              <a:lnSpc>
                <a:spcPct val="90000"/>
              </a:lnSpc>
              <a:spcBef>
                <a:spcPts val="1000"/>
              </a:spcBef>
              <a:spcAft>
                <a:spcPts val="0"/>
              </a:spcAft>
              <a:buClr>
                <a:srgbClr val="17B2D1"/>
              </a:buClr>
              <a:buSzTx/>
              <a:buFont typeface="Wingdings" panose="05000000000000000000" pitchFamily="2" charset="2"/>
              <a:buChar char="§"/>
              <a:tabLst/>
              <a:defRPr/>
            </a:pPr>
            <a:r>
              <a:rPr lang="en-US" sz="2400" dirty="0">
                <a:solidFill>
                  <a:srgbClr val="FFFFFF"/>
                </a:solidFill>
                <a:latin typeface="Calibri"/>
              </a:rPr>
              <a:t>S</a:t>
            </a:r>
            <a:r>
              <a:rPr kumimoji="0" lang="en-US" sz="2400" b="0" i="0" u="none" strike="noStrike" kern="1200" cap="none" spc="0" normalizeH="0" baseline="0" noProof="1">
                <a:ln>
                  <a:noFill/>
                </a:ln>
                <a:solidFill>
                  <a:srgbClr val="FFFFFF"/>
                </a:solidFill>
                <a:effectLst/>
                <a:uLnTx/>
                <a:uFillTx/>
                <a:latin typeface="Calibri"/>
                <a:ea typeface="+mn-ea"/>
                <a:cs typeface="+mn-cs"/>
              </a:rPr>
              <a:t>tatutes: Cal. Code Civil Procedure § 1094.5 and Welf. &amp; Inst. Code § 10962</a:t>
            </a:r>
          </a:p>
          <a:p>
            <a:pPr marL="228600" marR="0" lvl="0" indent="-228600" algn="l" defTabSz="914400" rtl="0" eaLnBrk="1" fontAlgn="auto" latinLnBrk="0" hangingPunct="1">
              <a:lnSpc>
                <a:spcPct val="90000"/>
              </a:lnSpc>
              <a:spcBef>
                <a:spcPts val="1000"/>
              </a:spcBef>
              <a:spcAft>
                <a:spcPts val="0"/>
              </a:spcAft>
              <a:buClr>
                <a:srgbClr val="17B2D1"/>
              </a:buClr>
              <a:buSzTx/>
              <a:buFont typeface="Wingdings" panose="05000000000000000000" pitchFamily="2" charset="2"/>
              <a:buChar char="§"/>
              <a:tabLst/>
              <a:defRPr/>
            </a:pPr>
            <a:r>
              <a:rPr kumimoji="0" lang="en-US" sz="2400" b="0" i="0" u="none" strike="noStrike" kern="1200" cap="none" spc="0" normalizeH="0" baseline="0" noProof="1">
                <a:ln>
                  <a:noFill/>
                </a:ln>
                <a:solidFill>
                  <a:srgbClr val="FFFFFF"/>
                </a:solidFill>
                <a:effectLst/>
                <a:uLnTx/>
                <a:uFillTx/>
                <a:latin typeface="Calibri"/>
                <a:ea typeface="+mn-ea"/>
                <a:cs typeface="+mn-cs"/>
              </a:rPr>
              <a:t>A civil </a:t>
            </a:r>
            <a:r>
              <a:rPr lang="en-US" sz="2400" noProof="1">
                <a:solidFill>
                  <a:srgbClr val="FFFFFF"/>
                </a:solidFill>
                <a:latin typeface="Calibri"/>
              </a:rPr>
              <a:t>appeal</a:t>
            </a:r>
            <a:r>
              <a:rPr kumimoji="0" lang="en-US" sz="2400" b="0" i="0" u="none" strike="noStrike" kern="1200" cap="none" spc="0" normalizeH="0" baseline="0" noProof="1">
                <a:ln>
                  <a:noFill/>
                </a:ln>
                <a:solidFill>
                  <a:srgbClr val="FFFFFF"/>
                </a:solidFill>
                <a:effectLst/>
                <a:uLnTx/>
                <a:uFillTx/>
                <a:latin typeface="Calibri"/>
                <a:ea typeface="+mn-ea"/>
                <a:cs typeface="+mn-cs"/>
              </a:rPr>
              <a:t> filed in the Superior Court against a government agency</a:t>
            </a:r>
          </a:p>
          <a:p>
            <a:pPr marL="228600" marR="0" lvl="0" indent="-228600" algn="l" defTabSz="914400" rtl="0" eaLnBrk="1" fontAlgn="auto" latinLnBrk="0" hangingPunct="1">
              <a:lnSpc>
                <a:spcPct val="90000"/>
              </a:lnSpc>
              <a:spcBef>
                <a:spcPts val="1000"/>
              </a:spcBef>
              <a:spcAft>
                <a:spcPts val="0"/>
              </a:spcAft>
              <a:buClr>
                <a:srgbClr val="17B2D1"/>
              </a:buClr>
              <a:buSzTx/>
              <a:buFont typeface="Wingdings" panose="05000000000000000000" pitchFamily="2" charset="2"/>
              <a:buChar char="§"/>
              <a:tabLst/>
              <a:defRPr/>
            </a:pPr>
            <a:r>
              <a:rPr kumimoji="0" lang="en-US" sz="2400" b="0" i="0" u="none" strike="noStrike" kern="1200" cap="none" spc="0" normalizeH="0" baseline="0" noProof="1">
                <a:ln>
                  <a:noFill/>
                </a:ln>
                <a:solidFill>
                  <a:srgbClr val="FFFFFF"/>
                </a:solidFill>
                <a:effectLst/>
                <a:uLnTx/>
                <a:uFillTx/>
                <a:latin typeface="Calibri"/>
                <a:ea typeface="+mn-ea"/>
                <a:cs typeface="+mn-cs"/>
              </a:rPr>
              <a:t>Heard and decided by a Superior Court judge sitting without a jury (bench trial)</a:t>
            </a:r>
          </a:p>
        </p:txBody>
      </p:sp>
      <p:sp>
        <p:nvSpPr>
          <p:cNvPr id="5" name="Slide Number Placeholder 4">
            <a:extLst>
              <a:ext uri="{FF2B5EF4-FFF2-40B4-BE49-F238E27FC236}">
                <a16:creationId xmlns:a16="http://schemas.microsoft.com/office/drawing/2014/main" id="{B18C9971-C7D2-435E-9037-EB3D7CCAF12D}"/>
              </a:ext>
            </a:extLst>
          </p:cNvPr>
          <p:cNvSpPr>
            <a:spLocks noGrp="1"/>
          </p:cNvSpPr>
          <p:nvPr>
            <p:ph type="sldNum" sz="quarter" idx="10"/>
          </p:nvPr>
        </p:nvSpPr>
        <p:spPr>
          <a:xfrm>
            <a:off x="11353800" y="6361475"/>
            <a:ext cx="838200" cy="360000"/>
          </a:xfrm>
        </p:spPr>
        <p:txBody>
          <a:bodyPr/>
          <a:lstStyle/>
          <a:p>
            <a:r>
              <a:rPr lang="en-US" dirty="0"/>
              <a:t>PAGE </a:t>
            </a:r>
            <a:fld id="{4A9B5881-4007-4345-955A-79C2656F0C49}" type="slidenum">
              <a:rPr lang="en-US" smtClean="0"/>
              <a:pPr/>
              <a:t>6</a:t>
            </a:fld>
            <a:endParaRPr lang="en-US" dirty="0"/>
          </a:p>
        </p:txBody>
      </p:sp>
      <p:sp>
        <p:nvSpPr>
          <p:cNvPr id="11" name="Rectangle 10">
            <a:extLst>
              <a:ext uri="{FF2B5EF4-FFF2-40B4-BE49-F238E27FC236}">
                <a16:creationId xmlns:a16="http://schemas.microsoft.com/office/drawing/2014/main" id="{08D655AF-5DBD-4954-B607-48D1914FC7DE}"/>
              </a:ext>
              <a:ext uri="{C183D7F6-B498-43B3-948B-1728B52AA6E4}">
                <adec:decorative xmlns:adec="http://schemas.microsoft.com/office/drawing/2017/decorative" val="1"/>
              </a:ext>
            </a:extLst>
          </p:cNvPr>
          <p:cNvSpPr/>
          <p:nvPr/>
        </p:nvSpPr>
        <p:spPr>
          <a:xfrm>
            <a:off x="1145309" y="6361476"/>
            <a:ext cx="2552123" cy="360000"/>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Defining the Writ of Mandamus</a:t>
            </a:r>
          </a:p>
        </p:txBody>
      </p:sp>
      <p:sp>
        <p:nvSpPr>
          <p:cNvPr id="12" name="Rectangle 11">
            <a:extLst>
              <a:ext uri="{FF2B5EF4-FFF2-40B4-BE49-F238E27FC236}">
                <a16:creationId xmlns:a16="http://schemas.microsoft.com/office/drawing/2014/main" id="{EAE7730F-1A0D-4B11-BA09-6A6CAA96FE12}"/>
              </a:ext>
              <a:ext uri="{C183D7F6-B498-43B3-948B-1728B52AA6E4}">
                <adec:decorative xmlns:adec="http://schemas.microsoft.com/office/drawing/2017/decorative" val="1"/>
              </a:ext>
            </a:extLst>
          </p:cNvPr>
          <p:cNvSpPr/>
          <p:nvPr/>
        </p:nvSpPr>
        <p:spPr>
          <a:xfrm>
            <a:off x="3697432" y="6557846"/>
            <a:ext cx="2552123" cy="16362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Relief Available</a:t>
            </a:r>
          </a:p>
        </p:txBody>
      </p:sp>
      <p:sp>
        <p:nvSpPr>
          <p:cNvPr id="13" name="Rectangle 12">
            <a:extLst>
              <a:ext uri="{FF2B5EF4-FFF2-40B4-BE49-F238E27FC236}">
                <a16:creationId xmlns:a16="http://schemas.microsoft.com/office/drawing/2014/main" id="{4EF60258-6D59-4423-83CC-D7AC9D79D5E5}"/>
              </a:ext>
              <a:ext uri="{C183D7F6-B498-43B3-948B-1728B52AA6E4}">
                <adec:decorative xmlns:adec="http://schemas.microsoft.com/office/drawing/2017/decorative" val="1"/>
              </a:ext>
            </a:extLst>
          </p:cNvPr>
          <p:cNvSpPr/>
          <p:nvPr/>
        </p:nvSpPr>
        <p:spPr>
          <a:xfrm>
            <a:off x="6249555" y="6557845"/>
            <a:ext cx="2552123" cy="16363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1094.5 vs. 1085 Writs</a:t>
            </a:r>
          </a:p>
        </p:txBody>
      </p:sp>
      <p:sp>
        <p:nvSpPr>
          <p:cNvPr id="14" name="Rectangle 13">
            <a:extLst>
              <a:ext uri="{FF2B5EF4-FFF2-40B4-BE49-F238E27FC236}">
                <a16:creationId xmlns:a16="http://schemas.microsoft.com/office/drawing/2014/main" id="{964627DB-2C83-4D9C-A498-D5BCC9A2B3B4}"/>
              </a:ext>
              <a:ext uri="{C183D7F6-B498-43B3-948B-1728B52AA6E4}">
                <adec:decorative xmlns:adec="http://schemas.microsoft.com/office/drawing/2017/decorative" val="1"/>
              </a:ext>
            </a:extLst>
          </p:cNvPr>
          <p:cNvSpPr/>
          <p:nvPr/>
        </p:nvSpPr>
        <p:spPr>
          <a:xfrm>
            <a:off x="8801677" y="6562004"/>
            <a:ext cx="2552123" cy="15947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dirty="0"/>
              <a:t>Conclusion</a:t>
            </a:r>
          </a:p>
        </p:txBody>
      </p:sp>
      <p:sp>
        <p:nvSpPr>
          <p:cNvPr id="16" name="Isosceles Triangle 15">
            <a:extLst>
              <a:ext uri="{FF2B5EF4-FFF2-40B4-BE49-F238E27FC236}">
                <a16:creationId xmlns:a16="http://schemas.microsoft.com/office/drawing/2014/main" id="{C2887229-F913-4F63-8EC5-03C72B9082F4}"/>
              </a:ext>
              <a:ext uri="{C183D7F6-B498-43B3-948B-1728B52AA6E4}">
                <adec:decorative xmlns:adec="http://schemas.microsoft.com/office/drawing/2017/decorative" val="1"/>
              </a:ext>
            </a:extLst>
          </p:cNvPr>
          <p:cNvSpPr/>
          <p:nvPr/>
        </p:nvSpPr>
        <p:spPr>
          <a:xfrm rot="10800000">
            <a:off x="2278523" y="6269908"/>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03842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9600F-A17E-4354-A7AB-0CC2A43A9354}"/>
              </a:ext>
            </a:extLst>
          </p:cNvPr>
          <p:cNvSpPr>
            <a:spLocks noGrp="1"/>
          </p:cNvSpPr>
          <p:nvPr>
            <p:ph type="title"/>
          </p:nvPr>
        </p:nvSpPr>
        <p:spPr>
          <a:xfrm>
            <a:off x="838200" y="611076"/>
            <a:ext cx="5615609" cy="833663"/>
          </a:xfrm>
        </p:spPr>
        <p:txBody>
          <a:bodyPr/>
          <a:lstStyle/>
          <a:p>
            <a:r>
              <a:rPr lang="en-US" dirty="0"/>
              <a:t>Cal. Code Civ. Pro. 1094.5</a:t>
            </a:r>
          </a:p>
        </p:txBody>
      </p:sp>
      <p:sp>
        <p:nvSpPr>
          <p:cNvPr id="3" name="Content Placeholder 2">
            <a:extLst>
              <a:ext uri="{FF2B5EF4-FFF2-40B4-BE49-F238E27FC236}">
                <a16:creationId xmlns:a16="http://schemas.microsoft.com/office/drawing/2014/main" id="{FA6A4B49-27C8-46B6-8B11-AD7E8F615E2C}"/>
              </a:ext>
            </a:extLst>
          </p:cNvPr>
          <p:cNvSpPr>
            <a:spLocks noGrp="1"/>
          </p:cNvSpPr>
          <p:nvPr>
            <p:ph idx="1"/>
          </p:nvPr>
        </p:nvSpPr>
        <p:spPr>
          <a:xfrm>
            <a:off x="838200" y="1825625"/>
            <a:ext cx="10515600" cy="4351338"/>
          </a:xfrm>
        </p:spPr>
        <p:txBody>
          <a:bodyPr>
            <a:normAutofit lnSpcReduction="10000"/>
          </a:bodyPr>
          <a:lstStyle/>
          <a:p>
            <a:r>
              <a:rPr lang="en-US" noProof="1"/>
              <a:t>C.C.P. 1094.5 (a): “Where the writ is issued for the purpose of inquiring into the validity of any final administrative order or decision…evidence is required to be taken, and discretion in the determination of facts is vested in the inferior tribunal, corporation, board, or officer, the case shall be heard by the court sitting without a jury.”</a:t>
            </a:r>
          </a:p>
          <a:p>
            <a:r>
              <a:rPr lang="en-US" noProof="1"/>
              <a:t>C.C.P. 1094.5 (b): “The inquiry…shall extend to the questions whether the respondent has proceeded without, or in excess of, jurisdiction;  whether there was a fair trial;  and whether there was any prejudicial abuse of discretion. </a:t>
            </a:r>
            <a:r>
              <a:rPr lang="en-US" b="1" noProof="1"/>
              <a:t>Abuse of discretion is established if the respondent has not proceeded in the manner required by law, the order or decision is not supported by the findings, or the findings are not supported by the evidence.</a:t>
            </a:r>
            <a:r>
              <a:rPr lang="en-US" noProof="1"/>
              <a:t>”</a:t>
            </a:r>
          </a:p>
          <a:p>
            <a:r>
              <a:rPr kumimoji="0" lang="en-US" sz="2000" b="0" i="0" u="none" strike="noStrike" kern="1200" cap="none" spc="0" normalizeH="0" baseline="0" noProof="1">
                <a:ln>
                  <a:noFill/>
                </a:ln>
                <a:solidFill>
                  <a:srgbClr val="FFFFFF"/>
                </a:solidFill>
                <a:effectLst/>
                <a:uLnTx/>
                <a:uFillTx/>
                <a:latin typeface="Calibri"/>
                <a:ea typeface="+mn-ea"/>
                <a:cs typeface="+mn-cs"/>
              </a:rPr>
              <a:t>C.C.P. 1094.5 </a:t>
            </a:r>
            <a:r>
              <a:rPr lang="en-US" noProof="1"/>
              <a:t>(c): “Where it is claimed that the findings are not supported by the evidence, </a:t>
            </a:r>
            <a:r>
              <a:rPr lang="en-US" b="1" noProof="1"/>
              <a:t>in cases in which the court is authorized by law to exercise its independent judgment on the evidence, abuse of discretion is established if the court determines that the findings are not supported by the weight of the evidence. </a:t>
            </a:r>
            <a:r>
              <a:rPr lang="en-US" noProof="1"/>
              <a:t>In all other cases, abuse of discretion is established if the court determines that the findings are not supported by substantial evidence in the light of the whole record.”</a:t>
            </a:r>
          </a:p>
        </p:txBody>
      </p:sp>
      <p:sp>
        <p:nvSpPr>
          <p:cNvPr id="4" name="Slide Number Placeholder 3">
            <a:extLst>
              <a:ext uri="{FF2B5EF4-FFF2-40B4-BE49-F238E27FC236}">
                <a16:creationId xmlns:a16="http://schemas.microsoft.com/office/drawing/2014/main" id="{62B4CE3A-8C88-45AA-A849-57E5A7AC22C1}"/>
              </a:ext>
            </a:extLst>
          </p:cNvPr>
          <p:cNvSpPr>
            <a:spLocks noGrp="1"/>
          </p:cNvSpPr>
          <p:nvPr>
            <p:ph type="sldNum" sz="quarter" idx="10"/>
          </p:nvPr>
        </p:nvSpPr>
        <p:spPr>
          <a:xfrm>
            <a:off x="11353800" y="6361475"/>
            <a:ext cx="838200" cy="360000"/>
          </a:xfrm>
        </p:spPr>
        <p:txBody>
          <a:bodyPr/>
          <a:lstStyle/>
          <a:p>
            <a:r>
              <a:rPr lang="en-US" dirty="0"/>
              <a:t>PAGE </a:t>
            </a:r>
            <a:fld id="{4A9B5881-4007-4345-955A-79C2656F0C49}" type="slidenum">
              <a:rPr lang="en-US" smtClean="0"/>
              <a:pPr/>
              <a:t>7</a:t>
            </a:fld>
            <a:endParaRPr lang="en-US" dirty="0"/>
          </a:p>
        </p:txBody>
      </p:sp>
      <p:sp>
        <p:nvSpPr>
          <p:cNvPr id="8" name="Rectangle 7">
            <a:extLst>
              <a:ext uri="{FF2B5EF4-FFF2-40B4-BE49-F238E27FC236}">
                <a16:creationId xmlns:a16="http://schemas.microsoft.com/office/drawing/2014/main" id="{52C2DB72-01A8-424A-8CEF-8BD2418A8D25}"/>
              </a:ext>
              <a:ext uri="{C183D7F6-B498-43B3-948B-1728B52AA6E4}">
                <adec:decorative xmlns:adec="http://schemas.microsoft.com/office/drawing/2017/decorative" val="1"/>
              </a:ext>
            </a:extLst>
          </p:cNvPr>
          <p:cNvSpPr/>
          <p:nvPr/>
        </p:nvSpPr>
        <p:spPr>
          <a:xfrm>
            <a:off x="1145309" y="6361475"/>
            <a:ext cx="2552123" cy="360000"/>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dirty="0"/>
              <a:t>Defining the Writ of Mandamus</a:t>
            </a:r>
          </a:p>
        </p:txBody>
      </p:sp>
      <p:sp>
        <p:nvSpPr>
          <p:cNvPr id="10" name="Rectangle 9">
            <a:extLst>
              <a:ext uri="{FF2B5EF4-FFF2-40B4-BE49-F238E27FC236}">
                <a16:creationId xmlns:a16="http://schemas.microsoft.com/office/drawing/2014/main" id="{95AAAEAA-CCF6-4E36-A4A3-5AF49D00995B}"/>
              </a:ext>
              <a:ext uri="{C183D7F6-B498-43B3-948B-1728B52AA6E4}">
                <adec:decorative xmlns:adec="http://schemas.microsoft.com/office/drawing/2017/decorative" val="1"/>
              </a:ext>
            </a:extLst>
          </p:cNvPr>
          <p:cNvSpPr/>
          <p:nvPr/>
        </p:nvSpPr>
        <p:spPr>
          <a:xfrm>
            <a:off x="3697432" y="6562004"/>
            <a:ext cx="2552123" cy="15947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dirty="0"/>
              <a:t>Relief Available</a:t>
            </a:r>
          </a:p>
        </p:txBody>
      </p:sp>
      <p:sp>
        <p:nvSpPr>
          <p:cNvPr id="11" name="Rectangle 10">
            <a:extLst>
              <a:ext uri="{FF2B5EF4-FFF2-40B4-BE49-F238E27FC236}">
                <a16:creationId xmlns:a16="http://schemas.microsoft.com/office/drawing/2014/main" id="{5F253864-26FA-4AB1-9F0A-4F57D870EE85}"/>
              </a:ext>
              <a:ext uri="{C183D7F6-B498-43B3-948B-1728B52AA6E4}">
                <adec:decorative xmlns:adec="http://schemas.microsoft.com/office/drawing/2017/decorative" val="1"/>
              </a:ext>
            </a:extLst>
          </p:cNvPr>
          <p:cNvSpPr/>
          <p:nvPr/>
        </p:nvSpPr>
        <p:spPr>
          <a:xfrm>
            <a:off x="6249555" y="6557848"/>
            <a:ext cx="2552123" cy="163627"/>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dirty="0"/>
              <a:t>1094.5 vs. 1085 Writs</a:t>
            </a:r>
          </a:p>
        </p:txBody>
      </p:sp>
      <p:sp>
        <p:nvSpPr>
          <p:cNvPr id="12" name="Rectangle 11">
            <a:extLst>
              <a:ext uri="{FF2B5EF4-FFF2-40B4-BE49-F238E27FC236}">
                <a16:creationId xmlns:a16="http://schemas.microsoft.com/office/drawing/2014/main" id="{84949406-858F-4224-BC48-197463899896}"/>
              </a:ext>
              <a:ext uri="{C183D7F6-B498-43B3-948B-1728B52AA6E4}">
                <adec:decorative xmlns:adec="http://schemas.microsoft.com/office/drawing/2017/decorative" val="1"/>
              </a:ext>
            </a:extLst>
          </p:cNvPr>
          <p:cNvSpPr/>
          <p:nvPr/>
        </p:nvSpPr>
        <p:spPr>
          <a:xfrm>
            <a:off x="8801677" y="6562004"/>
            <a:ext cx="2552123" cy="15947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dirty="0"/>
              <a:t>Conclusion</a:t>
            </a:r>
          </a:p>
        </p:txBody>
      </p:sp>
      <p:sp>
        <p:nvSpPr>
          <p:cNvPr id="14" name="Isosceles Triangle 13">
            <a:extLst>
              <a:ext uri="{FF2B5EF4-FFF2-40B4-BE49-F238E27FC236}">
                <a16:creationId xmlns:a16="http://schemas.microsoft.com/office/drawing/2014/main" id="{1D0A4E21-00BC-4451-94C9-943503852954}"/>
              </a:ext>
              <a:ext uri="{C183D7F6-B498-43B3-948B-1728B52AA6E4}">
                <adec:decorative xmlns:adec="http://schemas.microsoft.com/office/drawing/2017/decorative" val="1"/>
              </a:ext>
            </a:extLst>
          </p:cNvPr>
          <p:cNvSpPr/>
          <p:nvPr/>
        </p:nvSpPr>
        <p:spPr>
          <a:xfrm rot="10800000">
            <a:off x="2278523" y="6252074"/>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65519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8855392-9FED-4979-8AC6-A73037648D43}"/>
              </a:ext>
            </a:extLst>
          </p:cNvPr>
          <p:cNvSpPr>
            <a:spLocks noGrp="1"/>
          </p:cNvSpPr>
          <p:nvPr>
            <p:ph type="title"/>
          </p:nvPr>
        </p:nvSpPr>
        <p:spPr>
          <a:xfrm>
            <a:off x="838199" y="641855"/>
            <a:ext cx="10515600" cy="772107"/>
          </a:xfrm>
        </p:spPr>
        <p:txBody>
          <a:bodyPr/>
          <a:lstStyle/>
          <a:p>
            <a:r>
              <a:rPr lang="en-US" dirty="0"/>
              <a:t>Types of Relief Available per C.C.P. 1094.5(f)</a:t>
            </a:r>
          </a:p>
        </p:txBody>
      </p:sp>
      <p:graphicFrame>
        <p:nvGraphicFramePr>
          <p:cNvPr id="10" name="Content Placeholder 2" descr="Content Placeholder">
            <a:extLst>
              <a:ext uri="{FF2B5EF4-FFF2-40B4-BE49-F238E27FC236}">
                <a16:creationId xmlns:a16="http://schemas.microsoft.com/office/drawing/2014/main" id="{47A11266-E870-4547-80E5-8133E862A757}"/>
              </a:ext>
            </a:extLst>
          </p:cNvPr>
          <p:cNvGraphicFramePr>
            <a:graphicFrameLocks noGrp="1"/>
          </p:cNvGraphicFramePr>
          <p:nvPr>
            <p:ph idx="1"/>
            <p:extLst>
              <p:ext uri="{D42A27DB-BD31-4B8C-83A1-F6EECF244321}">
                <p14:modId xmlns:p14="http://schemas.microsoft.com/office/powerpoint/2010/main" val="80269942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2" name="Graphic 11" descr="Scales of justice with solid fill">
            <a:extLst>
              <a:ext uri="{FF2B5EF4-FFF2-40B4-BE49-F238E27FC236}">
                <a16:creationId xmlns:a16="http://schemas.microsoft.com/office/drawing/2014/main" id="{F2110C71-00D1-4949-9213-38E48FACED0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2130926" y="2545226"/>
            <a:ext cx="624548" cy="624548"/>
          </a:xfrm>
          <a:prstGeom prst="rect">
            <a:avLst/>
          </a:prstGeom>
        </p:spPr>
      </p:pic>
      <p:pic>
        <p:nvPicPr>
          <p:cNvPr id="14" name="Graphic 13" descr="Gavel with solid fill">
            <a:extLst>
              <a:ext uri="{FF2B5EF4-FFF2-40B4-BE49-F238E27FC236}">
                <a16:creationId xmlns:a16="http://schemas.microsoft.com/office/drawing/2014/main" id="{F3D6B7B3-DCDF-47A1-B092-0D8D01630A4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5783726" y="2545226"/>
            <a:ext cx="624548" cy="624548"/>
          </a:xfrm>
          <a:prstGeom prst="rect">
            <a:avLst/>
          </a:prstGeom>
        </p:spPr>
      </p:pic>
      <p:pic>
        <p:nvPicPr>
          <p:cNvPr id="16" name="Graphic 15" descr="Dollar with solid fill">
            <a:extLst>
              <a:ext uri="{FF2B5EF4-FFF2-40B4-BE49-F238E27FC236}">
                <a16:creationId xmlns:a16="http://schemas.microsoft.com/office/drawing/2014/main" id="{D988924E-5A5D-4D29-95C0-814C9160BBF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9436526" y="2600739"/>
            <a:ext cx="624548" cy="624548"/>
          </a:xfrm>
          <a:prstGeom prst="rect">
            <a:avLst/>
          </a:prstGeom>
        </p:spPr>
      </p:pic>
      <p:sp>
        <p:nvSpPr>
          <p:cNvPr id="4" name="Slide Number Placeholder 3">
            <a:extLst>
              <a:ext uri="{FF2B5EF4-FFF2-40B4-BE49-F238E27FC236}">
                <a16:creationId xmlns:a16="http://schemas.microsoft.com/office/drawing/2014/main" id="{32934DE9-1653-4F9E-B307-C53A27B2182D}"/>
              </a:ext>
            </a:extLst>
          </p:cNvPr>
          <p:cNvSpPr>
            <a:spLocks noGrp="1"/>
          </p:cNvSpPr>
          <p:nvPr>
            <p:ph type="sldNum" sz="quarter" idx="10"/>
          </p:nvPr>
        </p:nvSpPr>
        <p:spPr/>
        <p:txBody>
          <a:bodyPr/>
          <a:lstStyle/>
          <a:p>
            <a:r>
              <a:rPr lang="en-US" dirty="0"/>
              <a:t>PAGE </a:t>
            </a:r>
            <a:fld id="{4A9B5881-4007-4345-955A-79C2656F0C49}" type="slidenum">
              <a:rPr lang="en-US" smtClean="0"/>
              <a:pPr/>
              <a:t>8</a:t>
            </a:fld>
            <a:endParaRPr lang="en-US" dirty="0"/>
          </a:p>
        </p:txBody>
      </p:sp>
      <p:sp>
        <p:nvSpPr>
          <p:cNvPr id="8" name="Rectangle 7">
            <a:extLst>
              <a:ext uri="{FF2B5EF4-FFF2-40B4-BE49-F238E27FC236}">
                <a16:creationId xmlns:a16="http://schemas.microsoft.com/office/drawing/2014/main" id="{5FE2B34C-7760-453F-8A81-50335F1BD6C4}"/>
              </a:ext>
              <a:ext uri="{C183D7F6-B498-43B3-948B-1728B52AA6E4}">
                <adec:decorative xmlns:adec="http://schemas.microsoft.com/office/drawing/2017/decorative" val="1"/>
              </a:ext>
            </a:extLst>
          </p:cNvPr>
          <p:cNvSpPr/>
          <p:nvPr/>
        </p:nvSpPr>
        <p:spPr>
          <a:xfrm>
            <a:off x="1145309" y="6557847"/>
            <a:ext cx="2552123" cy="163627"/>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dirty="0"/>
              <a:t>Defining the Writ of Mandamus</a:t>
            </a:r>
          </a:p>
        </p:txBody>
      </p:sp>
      <p:sp>
        <p:nvSpPr>
          <p:cNvPr id="9" name="Rectangle 8">
            <a:extLst>
              <a:ext uri="{FF2B5EF4-FFF2-40B4-BE49-F238E27FC236}">
                <a16:creationId xmlns:a16="http://schemas.microsoft.com/office/drawing/2014/main" id="{8BED1379-2C64-4902-A414-90051165C903}"/>
              </a:ext>
              <a:ext uri="{C183D7F6-B498-43B3-948B-1728B52AA6E4}">
                <adec:decorative xmlns:adec="http://schemas.microsoft.com/office/drawing/2017/decorative" val="1"/>
              </a:ext>
            </a:extLst>
          </p:cNvPr>
          <p:cNvSpPr/>
          <p:nvPr/>
        </p:nvSpPr>
        <p:spPr>
          <a:xfrm>
            <a:off x="3697432" y="6361476"/>
            <a:ext cx="2552123" cy="360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dirty="0"/>
              <a:t>Relief Available</a:t>
            </a:r>
          </a:p>
        </p:txBody>
      </p:sp>
      <p:sp>
        <p:nvSpPr>
          <p:cNvPr id="11" name="Rectangle 10">
            <a:extLst>
              <a:ext uri="{FF2B5EF4-FFF2-40B4-BE49-F238E27FC236}">
                <a16:creationId xmlns:a16="http://schemas.microsoft.com/office/drawing/2014/main" id="{774383B4-AACC-4685-AB80-6888FAA0B696}"/>
              </a:ext>
              <a:ext uri="{C183D7F6-B498-43B3-948B-1728B52AA6E4}">
                <adec:decorative xmlns:adec="http://schemas.microsoft.com/office/drawing/2017/decorative" val="1"/>
              </a:ext>
            </a:extLst>
          </p:cNvPr>
          <p:cNvSpPr/>
          <p:nvPr/>
        </p:nvSpPr>
        <p:spPr>
          <a:xfrm>
            <a:off x="6249555" y="6562004"/>
            <a:ext cx="2552123" cy="15947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1094.5 vs. 1085 Writs</a:t>
            </a:r>
          </a:p>
        </p:txBody>
      </p:sp>
      <p:sp>
        <p:nvSpPr>
          <p:cNvPr id="13" name="Rectangle 12">
            <a:extLst>
              <a:ext uri="{FF2B5EF4-FFF2-40B4-BE49-F238E27FC236}">
                <a16:creationId xmlns:a16="http://schemas.microsoft.com/office/drawing/2014/main" id="{EEC3D0FF-B59D-47D4-8EEE-5EF3EA7C3CC0}"/>
              </a:ext>
              <a:ext uri="{C183D7F6-B498-43B3-948B-1728B52AA6E4}">
                <adec:decorative xmlns:adec="http://schemas.microsoft.com/office/drawing/2017/decorative" val="1"/>
              </a:ext>
            </a:extLst>
          </p:cNvPr>
          <p:cNvSpPr/>
          <p:nvPr/>
        </p:nvSpPr>
        <p:spPr>
          <a:xfrm>
            <a:off x="8801677" y="6562004"/>
            <a:ext cx="2552123" cy="15947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dirty="0"/>
              <a:t>Conclusion</a:t>
            </a:r>
          </a:p>
        </p:txBody>
      </p:sp>
      <p:sp>
        <p:nvSpPr>
          <p:cNvPr id="17" name="Isosceles Triangle 16">
            <a:extLst>
              <a:ext uri="{FF2B5EF4-FFF2-40B4-BE49-F238E27FC236}">
                <a16:creationId xmlns:a16="http://schemas.microsoft.com/office/drawing/2014/main" id="{C1168A37-F12A-42E8-A95E-69747461C003}"/>
              </a:ext>
              <a:ext uri="{C183D7F6-B498-43B3-948B-1728B52AA6E4}">
                <adec:decorative xmlns:adec="http://schemas.microsoft.com/office/drawing/2017/decorative" val="1"/>
              </a:ext>
            </a:extLst>
          </p:cNvPr>
          <p:cNvSpPr/>
          <p:nvPr/>
        </p:nvSpPr>
        <p:spPr>
          <a:xfrm rot="10800000">
            <a:off x="4902070" y="6271566"/>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798042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9600F-A17E-4354-A7AB-0CC2A43A9354}"/>
              </a:ext>
            </a:extLst>
          </p:cNvPr>
          <p:cNvSpPr>
            <a:spLocks noGrp="1"/>
          </p:cNvSpPr>
          <p:nvPr>
            <p:ph type="title"/>
          </p:nvPr>
        </p:nvSpPr>
        <p:spPr>
          <a:xfrm>
            <a:off x="838200" y="611076"/>
            <a:ext cx="6273800" cy="833663"/>
          </a:xfrm>
        </p:spPr>
        <p:txBody>
          <a:bodyPr/>
          <a:lstStyle/>
          <a:p>
            <a:r>
              <a:rPr lang="en-US" dirty="0"/>
              <a:t>1094.5 vs. 1085 Writ Actions</a:t>
            </a:r>
          </a:p>
        </p:txBody>
      </p:sp>
      <p:sp>
        <p:nvSpPr>
          <p:cNvPr id="3" name="Content Placeholder 2">
            <a:extLst>
              <a:ext uri="{FF2B5EF4-FFF2-40B4-BE49-F238E27FC236}">
                <a16:creationId xmlns:a16="http://schemas.microsoft.com/office/drawing/2014/main" id="{FA6A4B49-27C8-46B6-8B11-AD7E8F615E2C}"/>
              </a:ext>
            </a:extLst>
          </p:cNvPr>
          <p:cNvSpPr>
            <a:spLocks noGrp="1"/>
          </p:cNvSpPr>
          <p:nvPr>
            <p:ph idx="1"/>
          </p:nvPr>
        </p:nvSpPr>
        <p:spPr>
          <a:xfrm>
            <a:off x="838200" y="1825625"/>
            <a:ext cx="10515600" cy="4351338"/>
          </a:xfrm>
        </p:spPr>
        <p:txBody>
          <a:bodyPr/>
          <a:lstStyle/>
          <a:p>
            <a:pPr marL="228600" marR="0" lvl="0" indent="-228600" algn="l" defTabSz="914400" rtl="0" eaLnBrk="1" fontAlgn="auto" latinLnBrk="0" hangingPunct="1">
              <a:lnSpc>
                <a:spcPct val="90000"/>
              </a:lnSpc>
              <a:spcBef>
                <a:spcPts val="1000"/>
              </a:spcBef>
              <a:spcAft>
                <a:spcPts val="0"/>
              </a:spcAft>
              <a:buClr>
                <a:srgbClr val="17B2D1"/>
              </a:buClr>
              <a:buSzTx/>
              <a:buFont typeface="Wingdings" panose="05000000000000000000" pitchFamily="2" charset="2"/>
              <a:buChar char="§"/>
              <a:tabLst/>
              <a:defRPr/>
            </a:pPr>
            <a:r>
              <a:rPr kumimoji="0" lang="en-US" sz="2000" b="0" i="0" u="none" strike="noStrike" kern="1200" cap="none" spc="0" normalizeH="0" baseline="0" noProof="0" dirty="0">
                <a:ln>
                  <a:noFill/>
                </a:ln>
                <a:solidFill>
                  <a:srgbClr val="FFFFFF"/>
                </a:solidFill>
                <a:effectLst/>
                <a:uLnTx/>
                <a:uFillTx/>
                <a:latin typeface="Calibri"/>
                <a:ea typeface="+mn-ea"/>
                <a:cs typeface="+mn-cs"/>
              </a:rPr>
              <a:t>C.C.P. 1094.5 provides for a right for </a:t>
            </a:r>
            <a:r>
              <a:rPr kumimoji="0" lang="en-US" sz="2000" b="0" i="0" u="sng" strike="noStrike" kern="1200" cap="none" spc="0" normalizeH="0" baseline="0" noProof="0" dirty="0">
                <a:ln>
                  <a:noFill/>
                </a:ln>
                <a:solidFill>
                  <a:srgbClr val="FFFFFF"/>
                </a:solidFill>
                <a:effectLst/>
                <a:uLnTx/>
                <a:uFillTx/>
                <a:latin typeface="Calibri"/>
                <a:ea typeface="+mn-ea"/>
                <a:cs typeface="+mn-cs"/>
              </a:rPr>
              <a:t>individual</a:t>
            </a:r>
            <a:r>
              <a:rPr kumimoji="0" lang="en-US" sz="2000" b="0" i="0" u="none" strike="noStrike" kern="1200" cap="none" spc="0" normalizeH="0" baseline="0" noProof="0" dirty="0">
                <a:ln>
                  <a:noFill/>
                </a:ln>
                <a:solidFill>
                  <a:srgbClr val="FFFFFF"/>
                </a:solidFill>
                <a:effectLst/>
                <a:uLnTx/>
                <a:uFillTx/>
                <a:latin typeface="Calibri"/>
                <a:ea typeface="+mn-ea"/>
                <a:cs typeface="+mn-cs"/>
              </a:rPr>
              <a:t> relief from an administrative hearing decision through the writ of mandate process. </a:t>
            </a:r>
            <a:r>
              <a:rPr lang="en-US" dirty="0">
                <a:solidFill>
                  <a:srgbClr val="FFFFFF"/>
                </a:solidFill>
                <a:latin typeface="Calibri"/>
              </a:rPr>
              <a:t>A victory will not change overall policy.</a:t>
            </a:r>
            <a:endParaRPr kumimoji="0" lang="en-US" sz="2000" b="0" i="0" u="none" strike="noStrike" kern="1200" cap="none" spc="0" normalizeH="0" baseline="0" noProof="0" dirty="0">
              <a:ln>
                <a:noFill/>
              </a:ln>
              <a:solidFill>
                <a:srgbClr val="FFFFFF"/>
              </a:solidFill>
              <a:effectLst/>
              <a:uLnTx/>
              <a:uFillTx/>
              <a:latin typeface="Calibri"/>
              <a:ea typeface="+mn-ea"/>
              <a:cs typeface="+mn-cs"/>
            </a:endParaRPr>
          </a:p>
          <a:p>
            <a:pPr marL="228600" marR="0" lvl="0" indent="-228600" algn="l" defTabSz="914400" rtl="0" eaLnBrk="1" fontAlgn="auto" latinLnBrk="0" hangingPunct="1">
              <a:lnSpc>
                <a:spcPct val="90000"/>
              </a:lnSpc>
              <a:spcBef>
                <a:spcPts val="1000"/>
              </a:spcBef>
              <a:spcAft>
                <a:spcPts val="0"/>
              </a:spcAft>
              <a:buClr>
                <a:srgbClr val="17B2D1"/>
              </a:buClr>
              <a:buSzTx/>
              <a:buFont typeface="Wingdings" panose="05000000000000000000" pitchFamily="2" charset="2"/>
              <a:buChar char="§"/>
              <a:tabLst/>
              <a:defRPr/>
            </a:pPr>
            <a:r>
              <a:rPr kumimoji="0" lang="en-US" sz="2000" b="0" i="0" u="none" strike="noStrike" kern="1200" cap="none" spc="0" normalizeH="0" baseline="0" noProof="1">
                <a:ln>
                  <a:noFill/>
                </a:ln>
                <a:solidFill>
                  <a:srgbClr val="FFFFFF"/>
                </a:solidFill>
                <a:effectLst/>
                <a:uLnTx/>
                <a:uFillTx/>
                <a:latin typeface="Calibri"/>
                <a:ea typeface="+mn-ea"/>
                <a:cs typeface="+mn-cs"/>
              </a:rPr>
              <a:t>C.C.P. 1085 provides a process to challenge illegal agency policy and compel specific performance that goes beyond correcting the outcome of an individual hearing, which may include mandated changes to agency regulations and guidelines.</a:t>
            </a:r>
          </a:p>
          <a:p>
            <a:r>
              <a:rPr lang="en-US" noProof="1"/>
              <a:t>C.C.P. 1085 (a): A writ of mandate may be issued by any court to any inferior tribunal, corporation, board, or person, </a:t>
            </a:r>
            <a:r>
              <a:rPr lang="en-US" u="sng" noProof="1"/>
              <a:t>to compel the performance of an act which the law specially enjoins</a:t>
            </a:r>
            <a:r>
              <a:rPr lang="en-US" noProof="1"/>
              <a:t>, as a duty resulting from an office, trust, or station, or to compel the admission of a party to the use and enjoyment of a right or office to which the party is entitled, and from which the party is unlawfully precluded by that inferior tribunal, corporation, board, or person.</a:t>
            </a:r>
          </a:p>
          <a:p>
            <a:r>
              <a:rPr lang="en-US" noProof="1"/>
              <a:t>Both causes of action can be included in one lawsuit, depending on litigation goals (impact litigation vs. direct advocacy for individuals) and what kind of relief is sought.</a:t>
            </a:r>
          </a:p>
        </p:txBody>
      </p:sp>
      <p:sp>
        <p:nvSpPr>
          <p:cNvPr id="4" name="Slide Number Placeholder 3">
            <a:extLst>
              <a:ext uri="{FF2B5EF4-FFF2-40B4-BE49-F238E27FC236}">
                <a16:creationId xmlns:a16="http://schemas.microsoft.com/office/drawing/2014/main" id="{62B4CE3A-8C88-45AA-A849-57E5A7AC22C1}"/>
              </a:ext>
            </a:extLst>
          </p:cNvPr>
          <p:cNvSpPr>
            <a:spLocks noGrp="1"/>
          </p:cNvSpPr>
          <p:nvPr>
            <p:ph type="sldNum" sz="quarter" idx="10"/>
          </p:nvPr>
        </p:nvSpPr>
        <p:spPr>
          <a:xfrm>
            <a:off x="11353800" y="6361475"/>
            <a:ext cx="838200" cy="360000"/>
          </a:xfrm>
        </p:spPr>
        <p:txBody>
          <a:bodyPr/>
          <a:lstStyle/>
          <a:p>
            <a:r>
              <a:rPr lang="en-US" dirty="0"/>
              <a:t>PAGE </a:t>
            </a:r>
            <a:fld id="{4A9B5881-4007-4345-955A-79C2656F0C49}" type="slidenum">
              <a:rPr lang="en-US" smtClean="0"/>
              <a:pPr/>
              <a:t>9</a:t>
            </a:fld>
            <a:endParaRPr lang="en-US" dirty="0"/>
          </a:p>
        </p:txBody>
      </p:sp>
      <p:sp>
        <p:nvSpPr>
          <p:cNvPr id="8" name="Rectangle 7">
            <a:extLst>
              <a:ext uri="{FF2B5EF4-FFF2-40B4-BE49-F238E27FC236}">
                <a16:creationId xmlns:a16="http://schemas.microsoft.com/office/drawing/2014/main" id="{52C2DB72-01A8-424A-8CEF-8BD2418A8D25}"/>
              </a:ext>
              <a:ext uri="{C183D7F6-B498-43B3-948B-1728B52AA6E4}">
                <adec:decorative xmlns:adec="http://schemas.microsoft.com/office/drawing/2017/decorative" val="1"/>
              </a:ext>
            </a:extLst>
          </p:cNvPr>
          <p:cNvSpPr/>
          <p:nvPr/>
        </p:nvSpPr>
        <p:spPr>
          <a:xfrm>
            <a:off x="1145309" y="6557849"/>
            <a:ext cx="2552123" cy="163626"/>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dirty="0"/>
              <a:t>Defining the Writ of Mandamus</a:t>
            </a:r>
          </a:p>
        </p:txBody>
      </p:sp>
      <p:sp>
        <p:nvSpPr>
          <p:cNvPr id="10" name="Rectangle 9">
            <a:extLst>
              <a:ext uri="{FF2B5EF4-FFF2-40B4-BE49-F238E27FC236}">
                <a16:creationId xmlns:a16="http://schemas.microsoft.com/office/drawing/2014/main" id="{95AAAEAA-CCF6-4E36-A4A3-5AF49D00995B}"/>
              </a:ext>
              <a:ext uri="{C183D7F6-B498-43B3-948B-1728B52AA6E4}">
                <adec:decorative xmlns:adec="http://schemas.microsoft.com/office/drawing/2017/decorative" val="1"/>
              </a:ext>
            </a:extLst>
          </p:cNvPr>
          <p:cNvSpPr/>
          <p:nvPr/>
        </p:nvSpPr>
        <p:spPr>
          <a:xfrm>
            <a:off x="3697432" y="6562004"/>
            <a:ext cx="2552123" cy="15947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dirty="0"/>
              <a:t>Relief Available</a:t>
            </a:r>
          </a:p>
        </p:txBody>
      </p:sp>
      <p:sp>
        <p:nvSpPr>
          <p:cNvPr id="11" name="Rectangle 10">
            <a:extLst>
              <a:ext uri="{FF2B5EF4-FFF2-40B4-BE49-F238E27FC236}">
                <a16:creationId xmlns:a16="http://schemas.microsoft.com/office/drawing/2014/main" id="{5F253864-26FA-4AB1-9F0A-4F57D870EE85}"/>
              </a:ext>
              <a:ext uri="{C183D7F6-B498-43B3-948B-1728B52AA6E4}">
                <adec:decorative xmlns:adec="http://schemas.microsoft.com/office/drawing/2017/decorative" val="1"/>
              </a:ext>
            </a:extLst>
          </p:cNvPr>
          <p:cNvSpPr/>
          <p:nvPr/>
        </p:nvSpPr>
        <p:spPr>
          <a:xfrm>
            <a:off x="6249555" y="6361476"/>
            <a:ext cx="2552123" cy="360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dirty="0"/>
              <a:t>1094.5 vs. 1085 Writs</a:t>
            </a:r>
          </a:p>
        </p:txBody>
      </p:sp>
      <p:sp>
        <p:nvSpPr>
          <p:cNvPr id="12" name="Rectangle 11">
            <a:extLst>
              <a:ext uri="{FF2B5EF4-FFF2-40B4-BE49-F238E27FC236}">
                <a16:creationId xmlns:a16="http://schemas.microsoft.com/office/drawing/2014/main" id="{84949406-858F-4224-BC48-197463899896}"/>
              </a:ext>
              <a:ext uri="{C183D7F6-B498-43B3-948B-1728B52AA6E4}">
                <adec:decorative xmlns:adec="http://schemas.microsoft.com/office/drawing/2017/decorative" val="1"/>
              </a:ext>
            </a:extLst>
          </p:cNvPr>
          <p:cNvSpPr/>
          <p:nvPr/>
        </p:nvSpPr>
        <p:spPr>
          <a:xfrm>
            <a:off x="8801677" y="6562004"/>
            <a:ext cx="2552123" cy="15947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dirty="0"/>
              <a:t>Conclusion</a:t>
            </a:r>
          </a:p>
        </p:txBody>
      </p:sp>
      <p:sp>
        <p:nvSpPr>
          <p:cNvPr id="14" name="Isosceles Triangle 13">
            <a:extLst>
              <a:ext uri="{FF2B5EF4-FFF2-40B4-BE49-F238E27FC236}">
                <a16:creationId xmlns:a16="http://schemas.microsoft.com/office/drawing/2014/main" id="{1D0A4E21-00BC-4451-94C9-943503852954}"/>
              </a:ext>
              <a:ext uri="{C183D7F6-B498-43B3-948B-1728B52AA6E4}">
                <adec:decorative xmlns:adec="http://schemas.microsoft.com/office/drawing/2017/decorative" val="1"/>
              </a:ext>
            </a:extLst>
          </p:cNvPr>
          <p:cNvSpPr/>
          <p:nvPr/>
        </p:nvSpPr>
        <p:spPr>
          <a:xfrm rot="10800000">
            <a:off x="7382769" y="6223436"/>
            <a:ext cx="142847" cy="915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69832658"/>
      </p:ext>
    </p:extLst>
  </p:cSld>
  <p:clrMapOvr>
    <a:masterClrMapping/>
  </p:clrMapOvr>
</p:sld>
</file>

<file path=ppt/theme/theme1.xml><?xml version="1.0" encoding="utf-8"?>
<a:theme xmlns:a="http://schemas.openxmlformats.org/drawingml/2006/main" name="Office Theme">
  <a:themeElements>
    <a:clrScheme name="Custom 254">
      <a:dk1>
        <a:srgbClr val="000000"/>
      </a:dk1>
      <a:lt1>
        <a:srgbClr val="FFFFFF"/>
      </a:lt1>
      <a:dk2>
        <a:srgbClr val="242A41"/>
      </a:dk2>
      <a:lt2>
        <a:srgbClr val="E2E8E3"/>
      </a:lt2>
      <a:accent1>
        <a:srgbClr val="5370C5"/>
      </a:accent1>
      <a:accent2>
        <a:srgbClr val="17B2D1"/>
      </a:accent2>
      <a:accent3>
        <a:srgbClr val="2978E7"/>
      </a:accent3>
      <a:accent4>
        <a:srgbClr val="7829E7"/>
      </a:accent4>
      <a:accent5>
        <a:srgbClr val="B517D5"/>
      </a:accent5>
      <a:accent6>
        <a:srgbClr val="E729B7"/>
      </a:accent6>
      <a:hlink>
        <a:srgbClr val="5370C5"/>
      </a:hlink>
      <a:folHlink>
        <a:srgbClr val="7F7F7F"/>
      </a:folHlink>
    </a:clrScheme>
    <a:fontScheme name="MS Surge Teach Light and Dark">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67543618_win32_fixed.potx" id="{ADAA76EA-DF5A-4461-9F55-FB2239CA5BEE}" vid="{736839AE-787B-453A-8CE5-01202B88CD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254">
    <a:dk1>
      <a:srgbClr val="000000"/>
    </a:dk1>
    <a:lt1>
      <a:srgbClr val="FFFFFF"/>
    </a:lt1>
    <a:dk2>
      <a:srgbClr val="242A41"/>
    </a:dk2>
    <a:lt2>
      <a:srgbClr val="E2E8E3"/>
    </a:lt2>
    <a:accent1>
      <a:srgbClr val="5370C5"/>
    </a:accent1>
    <a:accent2>
      <a:srgbClr val="17B2D1"/>
    </a:accent2>
    <a:accent3>
      <a:srgbClr val="2978E7"/>
    </a:accent3>
    <a:accent4>
      <a:srgbClr val="7829E7"/>
    </a:accent4>
    <a:accent5>
      <a:srgbClr val="B517D5"/>
    </a:accent5>
    <a:accent6>
      <a:srgbClr val="E729B7"/>
    </a:accent6>
    <a:hlink>
      <a:srgbClr val="5370C5"/>
    </a:hlink>
    <a:folHlink>
      <a:srgbClr val="7F7F7F"/>
    </a:folHlink>
  </a:clrScheme>
</a:themeOverride>
</file>

<file path=ppt/theme/themeOverride2.xml><?xml version="1.0" encoding="utf-8"?>
<a:themeOverride xmlns:a="http://schemas.openxmlformats.org/drawingml/2006/main">
  <a:clrScheme name="Custom 254">
    <a:dk1>
      <a:srgbClr val="000000"/>
    </a:dk1>
    <a:lt1>
      <a:srgbClr val="FFFFFF"/>
    </a:lt1>
    <a:dk2>
      <a:srgbClr val="242A41"/>
    </a:dk2>
    <a:lt2>
      <a:srgbClr val="E2E8E3"/>
    </a:lt2>
    <a:accent1>
      <a:srgbClr val="5370C5"/>
    </a:accent1>
    <a:accent2>
      <a:srgbClr val="17B2D1"/>
    </a:accent2>
    <a:accent3>
      <a:srgbClr val="2978E7"/>
    </a:accent3>
    <a:accent4>
      <a:srgbClr val="7829E7"/>
    </a:accent4>
    <a:accent5>
      <a:srgbClr val="B517D5"/>
    </a:accent5>
    <a:accent6>
      <a:srgbClr val="E729B7"/>
    </a:accent6>
    <a:hlink>
      <a:srgbClr val="5370C5"/>
    </a:hlink>
    <a:folHlink>
      <a:srgbClr val="7F7F7F"/>
    </a:folHlink>
  </a:clrScheme>
</a:themeOverride>
</file>

<file path=docProps/app.xml><?xml version="1.0" encoding="utf-8"?>
<Properties xmlns="http://schemas.openxmlformats.org/officeDocument/2006/extended-properties" xmlns:vt="http://schemas.openxmlformats.org/officeDocument/2006/docPropsVTypes">
  <Template>Corporate teach a course</Template>
  <TotalTime>827</TotalTime>
  <Words>4927</Words>
  <Application>Microsoft Macintosh PowerPoint</Application>
  <PresentationFormat>Widescreen</PresentationFormat>
  <Paragraphs>388</Paragraphs>
  <Slides>40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Arial</vt:lpstr>
      <vt:lpstr>Calibri</vt:lpstr>
      <vt:lpstr>Calibri Light</vt:lpstr>
      <vt:lpstr>Wingdings</vt:lpstr>
      <vt:lpstr>Office Theme</vt:lpstr>
      <vt:lpstr>Elements of a Successful 1094.5 Writ Petition</vt:lpstr>
      <vt:lpstr>Introducing the Administrative Appeal Process: Tools to Win an Uphill Battle</vt:lpstr>
      <vt:lpstr>Learning Objectives</vt:lpstr>
      <vt:lpstr>Training Outline</vt:lpstr>
      <vt:lpstr>Fundamentals: Terms and Definitions</vt:lpstr>
      <vt:lpstr>What is a writ of mandate?</vt:lpstr>
      <vt:lpstr>Cal. Code Civ. Pro. 1094.5</vt:lpstr>
      <vt:lpstr>Types of Relief Available per C.C.P. 1094.5(f)</vt:lpstr>
      <vt:lpstr>1094.5 vs. 1085 Writ Actions</vt:lpstr>
      <vt:lpstr>1094.5 Fundamentals: Summary</vt:lpstr>
      <vt:lpstr>Hypothetical</vt:lpstr>
      <vt:lpstr>Preparing for Litigation</vt:lpstr>
      <vt:lpstr>Managing client expectations</vt:lpstr>
      <vt:lpstr>Strategic Considerations</vt:lpstr>
      <vt:lpstr>SOL &amp; Prerequisites</vt:lpstr>
      <vt:lpstr>Prelitigation for 1094.5 Writs: Summary</vt:lpstr>
      <vt:lpstr>Self-Quiz</vt:lpstr>
      <vt:lpstr>Evidence &amp; the Administrative Record</vt:lpstr>
      <vt:lpstr>Limits on Evidence in 1094.5 Writs</vt:lpstr>
      <vt:lpstr>Requesting &amp; Augmenting the Record</vt:lpstr>
      <vt:lpstr>Requests for Judicial Notice</vt:lpstr>
      <vt:lpstr>Reviewing the Record</vt:lpstr>
      <vt:lpstr>Self-Quiz</vt:lpstr>
      <vt:lpstr>Evidence in 1094.5 Writs: Summary</vt:lpstr>
      <vt:lpstr>The 1094.5 Petition</vt:lpstr>
      <vt:lpstr>Structure of the Petition</vt:lpstr>
      <vt:lpstr>Administrative Storytelling</vt:lpstr>
      <vt:lpstr>1094.5 Legal Theories</vt:lpstr>
      <vt:lpstr>Burden of Proof at Hearing v. Writ</vt:lpstr>
      <vt:lpstr>Standard of Review</vt:lpstr>
      <vt:lpstr>Self-Quiz</vt:lpstr>
      <vt:lpstr>1094.5 Petition: Summary</vt:lpstr>
      <vt:lpstr>Special Considerations in Welfare Writ Petitions</vt:lpstr>
      <vt:lpstr>Jurisdiction and Good Cause</vt:lpstr>
      <vt:lpstr>Adequate Notice and Due Process</vt:lpstr>
      <vt:lpstr>Equitable Estoppel in Writs of Mandate</vt:lpstr>
      <vt:lpstr>Elements of Administrative Equitable Estoppel</vt:lpstr>
      <vt:lpstr>Self-Quiz</vt:lpstr>
      <vt:lpstr>Special Issues in Welfare Writs: Summary</vt:lpstr>
      <vt:lpstr>Conclusion and Q&amp;A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Elements of a Successful 1094.5 Petition for Writ of Mandate</dc:title>
  <dc:creator>Erin S</dc:creator>
  <cp:lastModifiedBy>David Aslanian</cp:lastModifiedBy>
  <cp:revision>2</cp:revision>
  <dcterms:created xsi:type="dcterms:W3CDTF">2022-08-22T17:41:55Z</dcterms:created>
  <dcterms:modified xsi:type="dcterms:W3CDTF">2022-11-09T20:18:40Z</dcterms:modified>
</cp:coreProperties>
</file>