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4" r:id="rId1"/>
  </p:sldMasterIdLst>
  <p:notesMasterIdLst>
    <p:notesMasterId r:id="rId28"/>
  </p:notesMasterIdLst>
  <p:handoutMasterIdLst>
    <p:handoutMasterId r:id="rId29"/>
  </p:handoutMasterIdLst>
  <p:sldIdLst>
    <p:sldId id="260" r:id="rId2"/>
    <p:sldId id="308" r:id="rId3"/>
    <p:sldId id="322" r:id="rId4"/>
    <p:sldId id="323" r:id="rId5"/>
    <p:sldId id="327" r:id="rId6"/>
    <p:sldId id="329" r:id="rId7"/>
    <p:sldId id="257" r:id="rId8"/>
    <p:sldId id="258" r:id="rId9"/>
    <p:sldId id="259" r:id="rId10"/>
    <p:sldId id="311" r:id="rId11"/>
    <p:sldId id="261" r:id="rId12"/>
    <p:sldId id="262" r:id="rId13"/>
    <p:sldId id="263" r:id="rId14"/>
    <p:sldId id="264" r:id="rId15"/>
    <p:sldId id="315" r:id="rId16"/>
    <p:sldId id="319" r:id="rId17"/>
    <p:sldId id="325" r:id="rId18"/>
    <p:sldId id="265" r:id="rId19"/>
    <p:sldId id="317" r:id="rId20"/>
    <p:sldId id="314" r:id="rId21"/>
    <p:sldId id="318" r:id="rId22"/>
    <p:sldId id="333" r:id="rId23"/>
    <p:sldId id="331" r:id="rId24"/>
    <p:sldId id="268" r:id="rId25"/>
    <p:sldId id="306" r:id="rId26"/>
    <p:sldId id="320" r:id="rId27"/>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1444"/>
  </p:normalViewPr>
  <p:slideViewPr>
    <p:cSldViewPr snapToObjects="1">
      <p:cViewPr varScale="1">
        <p:scale>
          <a:sx n="132" d="100"/>
          <a:sy n="132" d="100"/>
        </p:scale>
        <p:origin x="1776"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2F5B282-0331-38D5-9201-9CC9B60FE2C4}"/>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112" charset="0"/>
                <a:ea typeface="ＭＳ Ｐゴシック" pitchFamily="-112" charset="-128"/>
                <a:cs typeface="ＭＳ Ｐゴシック" pitchFamily="-112" charset="-128"/>
              </a:defRPr>
            </a:lvl1pPr>
          </a:lstStyle>
          <a:p>
            <a:pPr>
              <a:defRPr/>
            </a:pPr>
            <a:endParaRPr lang="en-US" dirty="0"/>
          </a:p>
        </p:txBody>
      </p:sp>
      <p:sp>
        <p:nvSpPr>
          <p:cNvPr id="3" name="Date Placeholder 2">
            <a:extLst>
              <a:ext uri="{FF2B5EF4-FFF2-40B4-BE49-F238E27FC236}">
                <a16:creationId xmlns:a16="http://schemas.microsoft.com/office/drawing/2014/main" id="{7588A28F-CD36-6B34-0721-3261F10D7587}"/>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00D8BF79-0289-0249-98A4-475AE5F6D2D7}" type="datetime1">
              <a:rPr lang="en-US" altLang="en-US"/>
              <a:pPr>
                <a:defRPr/>
              </a:pPr>
              <a:t>12/11/23</a:t>
            </a:fld>
            <a:endParaRPr lang="en-US" altLang="en-US" dirty="0"/>
          </a:p>
        </p:txBody>
      </p:sp>
      <p:sp>
        <p:nvSpPr>
          <p:cNvPr id="4" name="Footer Placeholder 3">
            <a:extLst>
              <a:ext uri="{FF2B5EF4-FFF2-40B4-BE49-F238E27FC236}">
                <a16:creationId xmlns:a16="http://schemas.microsoft.com/office/drawing/2014/main" id="{75B80C02-3F8B-2152-076E-8BFB8B9AAEAE}"/>
              </a:ext>
            </a:extLst>
          </p:cNvPr>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112" charset="0"/>
                <a:ea typeface="ＭＳ Ｐゴシック" pitchFamily="-112" charset="-128"/>
                <a:cs typeface="ＭＳ Ｐゴシック" pitchFamily="-112" charset="-128"/>
              </a:defRPr>
            </a:lvl1pPr>
          </a:lstStyle>
          <a:p>
            <a:pPr>
              <a:defRPr/>
            </a:pPr>
            <a:endParaRPr lang="en-US" dirty="0"/>
          </a:p>
        </p:txBody>
      </p:sp>
      <p:sp>
        <p:nvSpPr>
          <p:cNvPr id="5" name="Slide Number Placeholder 4">
            <a:extLst>
              <a:ext uri="{FF2B5EF4-FFF2-40B4-BE49-F238E27FC236}">
                <a16:creationId xmlns:a16="http://schemas.microsoft.com/office/drawing/2014/main" id="{E5E864DA-30EA-0B93-4AC0-E4294CA25881}"/>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255B0CFF-CCC0-9B4A-8758-44281C5B7103}" type="slidenum">
              <a:rPr lang="en-US" altLang="en-US"/>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62658F-A426-927E-2B4E-C9689C3F095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a:extLst>
              <a:ext uri="{FF2B5EF4-FFF2-40B4-BE49-F238E27FC236}">
                <a16:creationId xmlns:a16="http://schemas.microsoft.com/office/drawing/2014/main" id="{388120DC-D5E8-C334-55EA-676B1A22565A}"/>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6140C8F9-2561-8C40-BC95-7D4A80358E20}" type="datetimeFigureOut">
              <a:rPr lang="en-US"/>
              <a:pPr>
                <a:defRPr/>
              </a:pPr>
              <a:t>12/11/23</a:t>
            </a:fld>
            <a:endParaRPr lang="en-US" dirty="0"/>
          </a:p>
        </p:txBody>
      </p:sp>
      <p:sp>
        <p:nvSpPr>
          <p:cNvPr id="4" name="Slide Image Placeholder 3">
            <a:extLst>
              <a:ext uri="{FF2B5EF4-FFF2-40B4-BE49-F238E27FC236}">
                <a16:creationId xmlns:a16="http://schemas.microsoft.com/office/drawing/2014/main" id="{04B74369-E33F-6908-1C21-2EAA80869AE6}"/>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DA534819-893E-7ABD-F414-07857DA1D672}"/>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21C7FD7-B712-0D24-FC30-4D9F752352F9}"/>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a:extLst>
              <a:ext uri="{FF2B5EF4-FFF2-40B4-BE49-F238E27FC236}">
                <a16:creationId xmlns:a16="http://schemas.microsoft.com/office/drawing/2014/main" id="{C9E923BC-2A5B-5F7F-EB62-EC4C2D7B5B91}"/>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46DE2D3-0F6A-D24B-AFF8-04CCA714C29B}" type="slidenum">
              <a:rPr lang="en-US" altLang="en-US"/>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6DE2D3-0F6A-D24B-AFF8-04CCA714C29B}" type="slidenum">
              <a:rPr lang="en-US" altLang="en-US" smtClean="0"/>
              <a:pPr/>
              <a:t>1</a:t>
            </a:fld>
            <a:endParaRPr lang="en-US" altLang="en-US" dirty="0"/>
          </a:p>
        </p:txBody>
      </p:sp>
    </p:spTree>
    <p:extLst>
      <p:ext uri="{BB962C8B-B14F-4D97-AF65-F5344CB8AC3E}">
        <p14:creationId xmlns:p14="http://schemas.microsoft.com/office/powerpoint/2010/main" val="2665869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D54CF179-43CE-279B-DD7B-DFE103554001}"/>
              </a:ext>
            </a:extLst>
          </p:cNvPr>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grpSp>
        <p:nvGrpSpPr>
          <p:cNvPr id="3" name="Group 15">
            <a:extLst>
              <a:ext uri="{FF2B5EF4-FFF2-40B4-BE49-F238E27FC236}">
                <a16:creationId xmlns:a16="http://schemas.microsoft.com/office/drawing/2014/main" id="{7DEA3135-51EB-741D-B40E-F9A9C7673CCC}"/>
              </a:ext>
            </a:extLst>
          </p:cNvPr>
          <p:cNvGrpSpPr>
            <a:grpSpLocks/>
          </p:cNvGrpSpPr>
          <p:nvPr/>
        </p:nvGrpSpPr>
        <p:grpSpPr bwMode="auto">
          <a:xfrm>
            <a:off x="-3175" y="4953000"/>
            <a:ext cx="9147175" cy="1911350"/>
            <a:chOff x="-3765" y="4832896"/>
            <a:chExt cx="9147765" cy="2032192"/>
          </a:xfrm>
        </p:grpSpPr>
        <p:sp>
          <p:nvSpPr>
            <p:cNvPr id="4" name="Freeform 3">
              <a:extLst>
                <a:ext uri="{FF2B5EF4-FFF2-40B4-BE49-F238E27FC236}">
                  <a16:creationId xmlns:a16="http://schemas.microsoft.com/office/drawing/2014/main" id="{BA0CCE79-D716-2EE9-9D32-8004710F9522}"/>
                </a:ext>
              </a:extLst>
            </p:cNvPr>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dirty="0">
                <a:latin typeface="Arial" pitchFamily="-112" charset="0"/>
                <a:ea typeface="ＭＳ Ｐゴシック" pitchFamily="-112" charset="-128"/>
                <a:cs typeface="ＭＳ Ｐゴシック" pitchFamily="-112" charset="-128"/>
              </a:endParaRPr>
            </a:p>
          </p:txBody>
        </p:sp>
        <p:sp>
          <p:nvSpPr>
            <p:cNvPr id="5" name="Freeform 18">
              <a:extLst>
                <a:ext uri="{FF2B5EF4-FFF2-40B4-BE49-F238E27FC236}">
                  <a16:creationId xmlns:a16="http://schemas.microsoft.com/office/drawing/2014/main" id="{B99757EF-8197-C434-5378-13CE44884CA9}"/>
                </a:ext>
              </a:extLst>
            </p:cNvPr>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dirty="0"/>
            </a:p>
          </p:txBody>
        </p:sp>
        <p:sp>
          <p:nvSpPr>
            <p:cNvPr id="6" name="Freeform 5">
              <a:extLst>
                <a:ext uri="{FF2B5EF4-FFF2-40B4-BE49-F238E27FC236}">
                  <a16:creationId xmlns:a16="http://schemas.microsoft.com/office/drawing/2014/main" id="{66AB55AE-63B7-C309-72A8-DFD46FA3642B}"/>
                </a:ext>
              </a:extLst>
            </p:cNvPr>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cxnSp>
          <p:nvCxnSpPr>
            <p:cNvPr id="7" name="Straight Connector 6">
              <a:extLst>
                <a:ext uri="{FF2B5EF4-FFF2-40B4-BE49-F238E27FC236}">
                  <a16:creationId xmlns:a16="http://schemas.microsoft.com/office/drawing/2014/main" id="{F3CE0766-67C0-5CFB-A324-601CCA8D0027}"/>
                </a:ext>
              </a:extLst>
            </p:cNvPr>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8" name="Date Placeholder 29">
            <a:extLst>
              <a:ext uri="{FF2B5EF4-FFF2-40B4-BE49-F238E27FC236}">
                <a16:creationId xmlns:a16="http://schemas.microsoft.com/office/drawing/2014/main" id="{89D654A0-75CA-3B18-5DA2-8FA58B9135E7}"/>
              </a:ext>
            </a:extLst>
          </p:cNvPr>
          <p:cNvSpPr>
            <a:spLocks noGrp="1"/>
          </p:cNvSpPr>
          <p:nvPr>
            <p:ph type="dt" sz="half" idx="10"/>
          </p:nvPr>
        </p:nvSpPr>
        <p:spPr/>
        <p:txBody>
          <a:bodyPr/>
          <a:lstStyle>
            <a:lvl1pPr>
              <a:defRPr>
                <a:solidFill>
                  <a:srgbClr val="FFFFFF"/>
                </a:solidFill>
              </a:defRPr>
            </a:lvl1pPr>
          </a:lstStyle>
          <a:p>
            <a:pPr>
              <a:defRPr/>
            </a:pPr>
            <a:fld id="{8F93934C-041F-1341-90FF-5CCAF7A114F6}" type="datetime1">
              <a:rPr lang="en-US" altLang="en-US" smtClean="0"/>
              <a:t>12/11/23</a:t>
            </a:fld>
            <a:endParaRPr lang="en-US" altLang="en-US" dirty="0"/>
          </a:p>
        </p:txBody>
      </p:sp>
      <p:sp>
        <p:nvSpPr>
          <p:cNvPr id="10" name="Footer Placeholder 18">
            <a:extLst>
              <a:ext uri="{FF2B5EF4-FFF2-40B4-BE49-F238E27FC236}">
                <a16:creationId xmlns:a16="http://schemas.microsoft.com/office/drawing/2014/main" id="{E580379A-ED3A-5102-3615-7759DBBCACDD}"/>
              </a:ext>
            </a:extLst>
          </p:cNvPr>
          <p:cNvSpPr>
            <a:spLocks noGrp="1"/>
          </p:cNvSpPr>
          <p:nvPr>
            <p:ph type="ftr" sz="quarter" idx="11"/>
          </p:nvPr>
        </p:nvSpPr>
        <p:spPr/>
        <p:txBody>
          <a:bodyPr/>
          <a:lstStyle>
            <a:lvl1pPr>
              <a:defRPr>
                <a:solidFill>
                  <a:schemeClr val="accent1">
                    <a:tint val="20000"/>
                  </a:schemeClr>
                </a:solidFill>
              </a:defRPr>
            </a:lvl1pPr>
          </a:lstStyle>
          <a:p>
            <a:pPr>
              <a:defRPr/>
            </a:pPr>
            <a:r>
              <a:rPr lang="en-US" dirty="0"/>
              <a:t>CCWRO In Home Support Services (IHSS)  Program Training- 2023</a:t>
            </a:r>
          </a:p>
        </p:txBody>
      </p:sp>
      <p:sp>
        <p:nvSpPr>
          <p:cNvPr id="11" name="Slide Number Placeholder 26">
            <a:extLst>
              <a:ext uri="{FF2B5EF4-FFF2-40B4-BE49-F238E27FC236}">
                <a16:creationId xmlns:a16="http://schemas.microsoft.com/office/drawing/2014/main" id="{1C779375-1800-DFD3-7DF5-ED0DAA863886}"/>
              </a:ext>
            </a:extLst>
          </p:cNvPr>
          <p:cNvSpPr>
            <a:spLocks noGrp="1"/>
          </p:cNvSpPr>
          <p:nvPr>
            <p:ph type="sldNum" sz="quarter" idx="12"/>
          </p:nvPr>
        </p:nvSpPr>
        <p:spPr/>
        <p:txBody>
          <a:bodyPr/>
          <a:lstStyle>
            <a:lvl1pPr>
              <a:defRPr>
                <a:solidFill>
                  <a:srgbClr val="FFFFFF"/>
                </a:solidFill>
              </a:defRPr>
            </a:lvl1pPr>
          </a:lstStyle>
          <a:p>
            <a:fld id="{0AC6A797-59BC-114E-A729-81C5A6ACC538}" type="slidenum">
              <a:rPr lang="en-US" altLang="en-US"/>
              <a:pPr/>
              <a:t>‹#›</a:t>
            </a:fld>
            <a:endParaRPr lang="en-US" altLang="en-US" dirty="0"/>
          </a:p>
        </p:txBody>
      </p:sp>
    </p:spTree>
    <p:extLst>
      <p:ext uri="{BB962C8B-B14F-4D97-AF65-F5344CB8AC3E}">
        <p14:creationId xmlns:p14="http://schemas.microsoft.com/office/powerpoint/2010/main" val="3448298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46D82123-59DF-2B0B-0B7F-9A94FBC80B98}"/>
              </a:ext>
            </a:extLst>
          </p:cNvPr>
          <p:cNvSpPr>
            <a:spLocks noGrp="1"/>
          </p:cNvSpPr>
          <p:nvPr>
            <p:ph type="dt" sz="half" idx="10"/>
          </p:nvPr>
        </p:nvSpPr>
        <p:spPr/>
        <p:txBody>
          <a:bodyPr/>
          <a:lstStyle>
            <a:lvl1pPr>
              <a:defRPr/>
            </a:lvl1pPr>
          </a:lstStyle>
          <a:p>
            <a:pPr>
              <a:defRPr/>
            </a:pPr>
            <a:fld id="{C3B06191-C1FE-F94B-A433-A64E17AAC563}" type="datetime1">
              <a:rPr lang="en-US" altLang="en-US" smtClean="0"/>
              <a:t>12/11/23</a:t>
            </a:fld>
            <a:endParaRPr lang="en-US" altLang="en-US" dirty="0"/>
          </a:p>
        </p:txBody>
      </p:sp>
      <p:sp>
        <p:nvSpPr>
          <p:cNvPr id="5" name="Footer Placeholder 21">
            <a:extLst>
              <a:ext uri="{FF2B5EF4-FFF2-40B4-BE49-F238E27FC236}">
                <a16:creationId xmlns:a16="http://schemas.microsoft.com/office/drawing/2014/main" id="{D8373247-8AF6-7B07-8DA7-6AB443B6469D}"/>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6" name="Slide Number Placeholder 17">
            <a:extLst>
              <a:ext uri="{FF2B5EF4-FFF2-40B4-BE49-F238E27FC236}">
                <a16:creationId xmlns:a16="http://schemas.microsoft.com/office/drawing/2014/main" id="{D982A3C6-6DC0-BE9E-6894-59BD2A4155A3}"/>
              </a:ext>
            </a:extLst>
          </p:cNvPr>
          <p:cNvSpPr>
            <a:spLocks noGrp="1"/>
          </p:cNvSpPr>
          <p:nvPr>
            <p:ph type="sldNum" sz="quarter" idx="12"/>
          </p:nvPr>
        </p:nvSpPr>
        <p:spPr/>
        <p:txBody>
          <a:bodyPr/>
          <a:lstStyle>
            <a:lvl1pPr>
              <a:defRPr/>
            </a:lvl1pPr>
          </a:lstStyle>
          <a:p>
            <a:fld id="{6A15E255-73D6-5047-9474-E0D9006B917B}" type="slidenum">
              <a:rPr lang="en-US" altLang="en-US"/>
              <a:pPr/>
              <a:t>‹#›</a:t>
            </a:fld>
            <a:endParaRPr lang="en-US" altLang="en-US" dirty="0"/>
          </a:p>
        </p:txBody>
      </p:sp>
    </p:spTree>
    <p:extLst>
      <p:ext uri="{BB962C8B-B14F-4D97-AF65-F5344CB8AC3E}">
        <p14:creationId xmlns:p14="http://schemas.microsoft.com/office/powerpoint/2010/main" val="583090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883B419D-5EFC-7832-4092-CBCC7C12BD2F}"/>
              </a:ext>
            </a:extLst>
          </p:cNvPr>
          <p:cNvSpPr>
            <a:spLocks noGrp="1"/>
          </p:cNvSpPr>
          <p:nvPr>
            <p:ph type="dt" sz="half" idx="10"/>
          </p:nvPr>
        </p:nvSpPr>
        <p:spPr/>
        <p:txBody>
          <a:bodyPr/>
          <a:lstStyle>
            <a:lvl1pPr>
              <a:defRPr/>
            </a:lvl1pPr>
          </a:lstStyle>
          <a:p>
            <a:pPr>
              <a:defRPr/>
            </a:pPr>
            <a:fld id="{1A9800CD-8AEB-1345-B8A3-8EA60F521AF0}" type="datetime1">
              <a:rPr lang="en-US" altLang="en-US" smtClean="0"/>
              <a:t>12/11/23</a:t>
            </a:fld>
            <a:endParaRPr lang="en-US" altLang="en-US" dirty="0"/>
          </a:p>
        </p:txBody>
      </p:sp>
      <p:sp>
        <p:nvSpPr>
          <p:cNvPr id="5" name="Footer Placeholder 21">
            <a:extLst>
              <a:ext uri="{FF2B5EF4-FFF2-40B4-BE49-F238E27FC236}">
                <a16:creationId xmlns:a16="http://schemas.microsoft.com/office/drawing/2014/main" id="{9DE1865D-3B47-3B50-882A-4DDF757417DC}"/>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6" name="Slide Number Placeholder 17">
            <a:extLst>
              <a:ext uri="{FF2B5EF4-FFF2-40B4-BE49-F238E27FC236}">
                <a16:creationId xmlns:a16="http://schemas.microsoft.com/office/drawing/2014/main" id="{AA943340-5D90-FDBC-E817-630545019E3D}"/>
              </a:ext>
            </a:extLst>
          </p:cNvPr>
          <p:cNvSpPr>
            <a:spLocks noGrp="1"/>
          </p:cNvSpPr>
          <p:nvPr>
            <p:ph type="sldNum" sz="quarter" idx="12"/>
          </p:nvPr>
        </p:nvSpPr>
        <p:spPr/>
        <p:txBody>
          <a:bodyPr/>
          <a:lstStyle>
            <a:lvl1pPr>
              <a:defRPr/>
            </a:lvl1pPr>
          </a:lstStyle>
          <a:p>
            <a:fld id="{57636F5C-74B1-0248-883C-EB407DA7CBF2}" type="slidenum">
              <a:rPr lang="en-US" altLang="en-US"/>
              <a:pPr/>
              <a:t>‹#›</a:t>
            </a:fld>
            <a:endParaRPr lang="en-US" altLang="en-US" dirty="0"/>
          </a:p>
        </p:txBody>
      </p:sp>
    </p:spTree>
    <p:extLst>
      <p:ext uri="{BB962C8B-B14F-4D97-AF65-F5344CB8AC3E}">
        <p14:creationId xmlns:p14="http://schemas.microsoft.com/office/powerpoint/2010/main" val="2303798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2" name="Date Placeholder 9">
            <a:extLst>
              <a:ext uri="{FF2B5EF4-FFF2-40B4-BE49-F238E27FC236}">
                <a16:creationId xmlns:a16="http://schemas.microsoft.com/office/drawing/2014/main" id="{A568CF48-9A09-6897-A5A2-D5E2CEA3264F}"/>
              </a:ext>
            </a:extLst>
          </p:cNvPr>
          <p:cNvSpPr>
            <a:spLocks noGrp="1"/>
          </p:cNvSpPr>
          <p:nvPr>
            <p:ph type="dt" sz="half" idx="10"/>
          </p:nvPr>
        </p:nvSpPr>
        <p:spPr/>
        <p:txBody>
          <a:bodyPr/>
          <a:lstStyle>
            <a:lvl1pPr>
              <a:defRPr/>
            </a:lvl1pPr>
          </a:lstStyle>
          <a:p>
            <a:pPr>
              <a:defRPr/>
            </a:pPr>
            <a:fld id="{0C249845-2290-704E-814B-749B36FE72B4}" type="datetime1">
              <a:rPr lang="en-US" altLang="en-US" smtClean="0"/>
              <a:t>12/11/23</a:t>
            </a:fld>
            <a:endParaRPr lang="en-US" altLang="en-US" dirty="0"/>
          </a:p>
        </p:txBody>
      </p:sp>
      <p:sp>
        <p:nvSpPr>
          <p:cNvPr id="4" name="Footer Placeholder 21">
            <a:extLst>
              <a:ext uri="{FF2B5EF4-FFF2-40B4-BE49-F238E27FC236}">
                <a16:creationId xmlns:a16="http://schemas.microsoft.com/office/drawing/2014/main" id="{DA0F7B7B-4A8E-EF7B-10DF-78A511E118EC}"/>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5" name="Slide Number Placeholder 17">
            <a:extLst>
              <a:ext uri="{FF2B5EF4-FFF2-40B4-BE49-F238E27FC236}">
                <a16:creationId xmlns:a16="http://schemas.microsoft.com/office/drawing/2014/main" id="{644054A4-B0CA-9087-0C35-8208E88AF59C}"/>
              </a:ext>
            </a:extLst>
          </p:cNvPr>
          <p:cNvSpPr>
            <a:spLocks noGrp="1"/>
          </p:cNvSpPr>
          <p:nvPr>
            <p:ph type="sldNum" sz="quarter" idx="12"/>
          </p:nvPr>
        </p:nvSpPr>
        <p:spPr/>
        <p:txBody>
          <a:bodyPr/>
          <a:lstStyle>
            <a:lvl1pPr>
              <a:defRPr/>
            </a:lvl1pPr>
          </a:lstStyle>
          <a:p>
            <a:fld id="{764A8E41-8750-7C4A-9248-AB0A64647902}" type="slidenum">
              <a:rPr lang="en-US" altLang="en-US"/>
              <a:pPr/>
              <a:t>‹#›</a:t>
            </a:fld>
            <a:endParaRPr lang="en-US" altLang="en-US" dirty="0"/>
          </a:p>
        </p:txBody>
      </p:sp>
    </p:spTree>
    <p:extLst>
      <p:ext uri="{BB962C8B-B14F-4D97-AF65-F5344CB8AC3E}">
        <p14:creationId xmlns:p14="http://schemas.microsoft.com/office/powerpoint/2010/main" val="4052155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a:extLst>
              <a:ext uri="{FF2B5EF4-FFF2-40B4-BE49-F238E27FC236}">
                <a16:creationId xmlns:a16="http://schemas.microsoft.com/office/drawing/2014/main" id="{F8861C9D-A0CE-F0F1-03DB-F55F528906E7}"/>
              </a:ext>
            </a:extLst>
          </p:cNvPr>
          <p:cNvSpPr>
            <a:spLocks noChangeArrowheads="1"/>
          </p:cNvSpPr>
          <p:nvPr/>
        </p:nvSpPr>
        <p:spPr bwMode="auto">
          <a:xfrm>
            <a:off x="3636963" y="3005138"/>
            <a:ext cx="182562" cy="228600"/>
          </a:xfrm>
          <a:prstGeom prst="chevron">
            <a:avLst>
              <a:gd name="adj" fmla="val 50000"/>
            </a:avLst>
          </a:prstGeom>
          <a:gradFill rotWithShape="1">
            <a:gsLst>
              <a:gs pos="0">
                <a:srgbClr val="7FC4DD"/>
              </a:gs>
              <a:gs pos="28000">
                <a:srgbClr val="50B8DA"/>
              </a:gs>
              <a:gs pos="100000">
                <a:srgbClr val="1389A6"/>
              </a:gs>
            </a:gsLst>
            <a:lin ang="5400000"/>
          </a:gradFill>
          <a:ln w="3175" cap="rnd">
            <a:solidFill>
              <a:srgbClr val="1E768C"/>
            </a:solidFill>
            <a:miter lim="800000"/>
            <a:headEnd/>
            <a:tailEnd/>
          </a:ln>
          <a:effectLst>
            <a:outerShdw blurRad="50800" dist="25400" dir="5400000" rotWithShape="0">
              <a:srgbClr val="808080">
                <a:alpha val="45999"/>
              </a:srgbClr>
            </a:outerShdw>
          </a:effectLst>
        </p:spPr>
        <p:txBody>
          <a:bodyPr anchor="ctr"/>
          <a:lstStyle/>
          <a:p>
            <a:pPr eaLnBrk="1" hangingPunct="1">
              <a:defRPr/>
            </a:pPr>
            <a:endParaRPr lang="en-US" dirty="0">
              <a:solidFill>
                <a:schemeClr val="lt1"/>
              </a:solidFill>
              <a:latin typeface="+mn-lt"/>
              <a:ea typeface="+mn-ea"/>
            </a:endParaRPr>
          </a:p>
        </p:txBody>
      </p:sp>
      <p:sp>
        <p:nvSpPr>
          <p:cNvPr id="5" name="Chevron 4">
            <a:extLst>
              <a:ext uri="{FF2B5EF4-FFF2-40B4-BE49-F238E27FC236}">
                <a16:creationId xmlns:a16="http://schemas.microsoft.com/office/drawing/2014/main" id="{12FD1E52-94CD-DBEF-F556-DC002D519CC0}"/>
              </a:ext>
            </a:extLst>
          </p:cNvPr>
          <p:cNvSpPr>
            <a:spLocks noChangeArrowheads="1"/>
          </p:cNvSpPr>
          <p:nvPr/>
        </p:nvSpPr>
        <p:spPr bwMode="auto">
          <a:xfrm>
            <a:off x="3449638" y="3005138"/>
            <a:ext cx="184150" cy="228600"/>
          </a:xfrm>
          <a:prstGeom prst="chevron">
            <a:avLst>
              <a:gd name="adj" fmla="val 50000"/>
            </a:avLst>
          </a:prstGeom>
          <a:gradFill rotWithShape="1">
            <a:gsLst>
              <a:gs pos="0">
                <a:srgbClr val="7FC4DD"/>
              </a:gs>
              <a:gs pos="28000">
                <a:srgbClr val="50B8DA"/>
              </a:gs>
              <a:gs pos="100000">
                <a:srgbClr val="1389A6"/>
              </a:gs>
            </a:gsLst>
            <a:lin ang="5400000"/>
          </a:gradFill>
          <a:ln w="3175" cap="rnd">
            <a:solidFill>
              <a:srgbClr val="1E768C"/>
            </a:solidFill>
            <a:miter lim="800000"/>
            <a:headEnd/>
            <a:tailEnd/>
          </a:ln>
          <a:effectLst>
            <a:outerShdw blurRad="50800" dist="25400" dir="5400000" rotWithShape="0">
              <a:srgbClr val="808080">
                <a:alpha val="45999"/>
              </a:srgbClr>
            </a:outerShdw>
          </a:effectLst>
        </p:spPr>
        <p:txBody>
          <a:bodyPr anchor="ctr"/>
          <a:lstStyle/>
          <a:p>
            <a:pPr eaLnBrk="1" hangingPunct="1">
              <a:defRPr/>
            </a:pPr>
            <a:endParaRPr lang="en-US" dirty="0">
              <a:solidFill>
                <a:schemeClr val="lt1"/>
              </a:solidFill>
              <a:latin typeface="+mn-lt"/>
              <a:ea typeface="+mn-ea"/>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6" name="Date Placeholder 3">
            <a:extLst>
              <a:ext uri="{FF2B5EF4-FFF2-40B4-BE49-F238E27FC236}">
                <a16:creationId xmlns:a16="http://schemas.microsoft.com/office/drawing/2014/main" id="{6F6B2DEE-0319-0432-E3AA-9BAB0B35CE34}"/>
              </a:ext>
            </a:extLst>
          </p:cNvPr>
          <p:cNvSpPr>
            <a:spLocks noGrp="1"/>
          </p:cNvSpPr>
          <p:nvPr>
            <p:ph type="dt" sz="half" idx="10"/>
          </p:nvPr>
        </p:nvSpPr>
        <p:spPr/>
        <p:txBody>
          <a:bodyPr/>
          <a:lstStyle>
            <a:lvl1pPr>
              <a:defRPr/>
            </a:lvl1pPr>
          </a:lstStyle>
          <a:p>
            <a:pPr>
              <a:defRPr/>
            </a:pPr>
            <a:fld id="{3AB335A3-2A75-D642-A02A-1062E2B76911}" type="datetime1">
              <a:rPr lang="en-US" altLang="en-US" smtClean="0"/>
              <a:t>12/11/23</a:t>
            </a:fld>
            <a:endParaRPr lang="en-US" altLang="en-US" dirty="0"/>
          </a:p>
        </p:txBody>
      </p:sp>
      <p:sp>
        <p:nvSpPr>
          <p:cNvPr id="7" name="Footer Placeholder 4">
            <a:extLst>
              <a:ext uri="{FF2B5EF4-FFF2-40B4-BE49-F238E27FC236}">
                <a16:creationId xmlns:a16="http://schemas.microsoft.com/office/drawing/2014/main" id="{7D4A92ED-6C4A-1F87-EE79-1C955CF39496}"/>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8" name="Slide Number Placeholder 5">
            <a:extLst>
              <a:ext uri="{FF2B5EF4-FFF2-40B4-BE49-F238E27FC236}">
                <a16:creationId xmlns:a16="http://schemas.microsoft.com/office/drawing/2014/main" id="{7A274F8C-FB67-0672-70B8-362849BA9815}"/>
              </a:ext>
            </a:extLst>
          </p:cNvPr>
          <p:cNvSpPr>
            <a:spLocks noGrp="1"/>
          </p:cNvSpPr>
          <p:nvPr>
            <p:ph type="sldNum" sz="quarter" idx="12"/>
          </p:nvPr>
        </p:nvSpPr>
        <p:spPr/>
        <p:txBody>
          <a:bodyPr/>
          <a:lstStyle>
            <a:lvl1pPr>
              <a:defRPr/>
            </a:lvl1pPr>
          </a:lstStyle>
          <a:p>
            <a:fld id="{C56045EE-5753-0E42-A54E-6B4BF824EE39}" type="slidenum">
              <a:rPr lang="en-US" altLang="en-US"/>
              <a:pPr/>
              <a:t>‹#›</a:t>
            </a:fld>
            <a:endParaRPr lang="en-US" altLang="en-US" dirty="0"/>
          </a:p>
        </p:txBody>
      </p:sp>
    </p:spTree>
    <p:extLst>
      <p:ext uri="{BB962C8B-B14F-4D97-AF65-F5344CB8AC3E}">
        <p14:creationId xmlns:p14="http://schemas.microsoft.com/office/powerpoint/2010/main" val="338111490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2" name="Date Placeholder 4">
            <a:extLst>
              <a:ext uri="{FF2B5EF4-FFF2-40B4-BE49-F238E27FC236}">
                <a16:creationId xmlns:a16="http://schemas.microsoft.com/office/drawing/2014/main" id="{7BAFFF33-260E-4E2C-FFA0-FDFA2F50D4F2}"/>
              </a:ext>
            </a:extLst>
          </p:cNvPr>
          <p:cNvSpPr>
            <a:spLocks noGrp="1"/>
          </p:cNvSpPr>
          <p:nvPr>
            <p:ph type="dt" sz="half" idx="10"/>
          </p:nvPr>
        </p:nvSpPr>
        <p:spPr/>
        <p:txBody>
          <a:bodyPr/>
          <a:lstStyle>
            <a:lvl1pPr>
              <a:defRPr/>
            </a:lvl1pPr>
          </a:lstStyle>
          <a:p>
            <a:pPr>
              <a:defRPr/>
            </a:pPr>
            <a:fld id="{0AFB5C69-39EC-544E-8031-1D2EDB5FAB8D}" type="datetime1">
              <a:rPr lang="en-US" altLang="en-US" smtClean="0"/>
              <a:t>12/11/23</a:t>
            </a:fld>
            <a:endParaRPr lang="en-US" altLang="en-US" dirty="0"/>
          </a:p>
        </p:txBody>
      </p:sp>
      <p:sp>
        <p:nvSpPr>
          <p:cNvPr id="5" name="Footer Placeholder 5">
            <a:extLst>
              <a:ext uri="{FF2B5EF4-FFF2-40B4-BE49-F238E27FC236}">
                <a16:creationId xmlns:a16="http://schemas.microsoft.com/office/drawing/2014/main" id="{E6F4441F-6321-1199-D9DC-1A45B55E0A73}"/>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6" name="Slide Number Placeholder 6">
            <a:extLst>
              <a:ext uri="{FF2B5EF4-FFF2-40B4-BE49-F238E27FC236}">
                <a16:creationId xmlns:a16="http://schemas.microsoft.com/office/drawing/2014/main" id="{0009B4C2-E412-3344-AF83-54C0D331DDC8}"/>
              </a:ext>
            </a:extLst>
          </p:cNvPr>
          <p:cNvSpPr>
            <a:spLocks noGrp="1"/>
          </p:cNvSpPr>
          <p:nvPr>
            <p:ph type="sldNum" sz="quarter" idx="12"/>
          </p:nvPr>
        </p:nvSpPr>
        <p:spPr/>
        <p:txBody>
          <a:bodyPr/>
          <a:lstStyle>
            <a:lvl1pPr>
              <a:defRPr/>
            </a:lvl1pPr>
          </a:lstStyle>
          <a:p>
            <a:fld id="{B454AE4E-656D-814A-A1AC-9AC7527B7AA9}" type="slidenum">
              <a:rPr lang="en-US" altLang="en-US"/>
              <a:pPr/>
              <a:t>‹#›</a:t>
            </a:fld>
            <a:endParaRPr lang="en-US" altLang="en-US" dirty="0"/>
          </a:p>
        </p:txBody>
      </p:sp>
    </p:spTree>
    <p:extLst>
      <p:ext uri="{BB962C8B-B14F-4D97-AF65-F5344CB8AC3E}">
        <p14:creationId xmlns:p14="http://schemas.microsoft.com/office/powerpoint/2010/main" val="3564854683"/>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3412C9-B02D-CF35-80AF-9A21BBBEF1BD}"/>
              </a:ext>
            </a:extLst>
          </p:cNvPr>
          <p:cNvSpPr>
            <a:spLocks noGrp="1"/>
          </p:cNvSpPr>
          <p:nvPr>
            <p:ph type="dt" sz="half" idx="10"/>
          </p:nvPr>
        </p:nvSpPr>
        <p:spPr/>
        <p:txBody>
          <a:bodyPr/>
          <a:lstStyle>
            <a:lvl1pPr>
              <a:defRPr/>
            </a:lvl1pPr>
          </a:lstStyle>
          <a:p>
            <a:pPr>
              <a:defRPr/>
            </a:pPr>
            <a:fld id="{B6030CAD-3832-CF42-8B1D-F6D3A5CDA9A4}" type="datetime1">
              <a:rPr lang="en-US" altLang="en-US" smtClean="0"/>
              <a:t>12/11/23</a:t>
            </a:fld>
            <a:endParaRPr lang="en-US" altLang="en-US" dirty="0"/>
          </a:p>
        </p:txBody>
      </p:sp>
      <p:sp>
        <p:nvSpPr>
          <p:cNvPr id="8" name="Footer Placeholder 7">
            <a:extLst>
              <a:ext uri="{FF2B5EF4-FFF2-40B4-BE49-F238E27FC236}">
                <a16:creationId xmlns:a16="http://schemas.microsoft.com/office/drawing/2014/main" id="{45A595D6-A852-789B-34C4-66E9525D9431}"/>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9" name="Slide Number Placeholder 8">
            <a:extLst>
              <a:ext uri="{FF2B5EF4-FFF2-40B4-BE49-F238E27FC236}">
                <a16:creationId xmlns:a16="http://schemas.microsoft.com/office/drawing/2014/main" id="{F878F11B-23B9-14BB-D722-C77087923C12}"/>
              </a:ext>
            </a:extLst>
          </p:cNvPr>
          <p:cNvSpPr>
            <a:spLocks noGrp="1"/>
          </p:cNvSpPr>
          <p:nvPr>
            <p:ph type="sldNum" sz="quarter" idx="12"/>
          </p:nvPr>
        </p:nvSpPr>
        <p:spPr/>
        <p:txBody>
          <a:bodyPr/>
          <a:lstStyle>
            <a:lvl1pPr>
              <a:defRPr/>
            </a:lvl1pPr>
          </a:lstStyle>
          <a:p>
            <a:fld id="{44EFDB07-A3E5-7E4F-9778-DF4B3A70847B}" type="slidenum">
              <a:rPr lang="en-US" altLang="en-US"/>
              <a:pPr/>
              <a:t>‹#›</a:t>
            </a:fld>
            <a:endParaRPr lang="en-US" altLang="en-US" dirty="0"/>
          </a:p>
        </p:txBody>
      </p:sp>
    </p:spTree>
    <p:extLst>
      <p:ext uri="{BB962C8B-B14F-4D97-AF65-F5344CB8AC3E}">
        <p14:creationId xmlns:p14="http://schemas.microsoft.com/office/powerpoint/2010/main" val="1809221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2" name="Date Placeholder 2">
            <a:extLst>
              <a:ext uri="{FF2B5EF4-FFF2-40B4-BE49-F238E27FC236}">
                <a16:creationId xmlns:a16="http://schemas.microsoft.com/office/drawing/2014/main" id="{203275EA-A46E-4F0E-87AF-CF7BAF0B999F}"/>
              </a:ext>
            </a:extLst>
          </p:cNvPr>
          <p:cNvSpPr>
            <a:spLocks noGrp="1"/>
          </p:cNvSpPr>
          <p:nvPr>
            <p:ph type="dt" sz="half" idx="10"/>
          </p:nvPr>
        </p:nvSpPr>
        <p:spPr/>
        <p:txBody>
          <a:bodyPr/>
          <a:lstStyle>
            <a:lvl1pPr>
              <a:defRPr/>
            </a:lvl1pPr>
          </a:lstStyle>
          <a:p>
            <a:pPr>
              <a:defRPr/>
            </a:pPr>
            <a:fld id="{D4CD9596-3CEB-0047-899D-D63A43135EEC}" type="datetime1">
              <a:rPr lang="en-US" altLang="en-US" smtClean="0"/>
              <a:t>12/11/23</a:t>
            </a:fld>
            <a:endParaRPr lang="en-US" altLang="en-US" dirty="0"/>
          </a:p>
        </p:txBody>
      </p:sp>
      <p:sp>
        <p:nvSpPr>
          <p:cNvPr id="3" name="Footer Placeholder 3">
            <a:extLst>
              <a:ext uri="{FF2B5EF4-FFF2-40B4-BE49-F238E27FC236}">
                <a16:creationId xmlns:a16="http://schemas.microsoft.com/office/drawing/2014/main" id="{DAB9FEE2-0CE7-ACC7-30A7-F7B81FD4DD47}"/>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4" name="Slide Number Placeholder 4">
            <a:extLst>
              <a:ext uri="{FF2B5EF4-FFF2-40B4-BE49-F238E27FC236}">
                <a16:creationId xmlns:a16="http://schemas.microsoft.com/office/drawing/2014/main" id="{13439B7B-0215-0982-7622-23D8B0D44304}"/>
              </a:ext>
            </a:extLst>
          </p:cNvPr>
          <p:cNvSpPr>
            <a:spLocks noGrp="1"/>
          </p:cNvSpPr>
          <p:nvPr>
            <p:ph type="sldNum" sz="quarter" idx="12"/>
          </p:nvPr>
        </p:nvSpPr>
        <p:spPr/>
        <p:txBody>
          <a:bodyPr/>
          <a:lstStyle>
            <a:lvl1pPr>
              <a:defRPr/>
            </a:lvl1pPr>
          </a:lstStyle>
          <a:p>
            <a:fld id="{2EBBABDE-2B00-3E4E-8895-3C414FCD45CE}" type="slidenum">
              <a:rPr lang="en-US" altLang="en-US"/>
              <a:pPr/>
              <a:t>‹#›</a:t>
            </a:fld>
            <a:endParaRPr lang="en-US" altLang="en-US" dirty="0"/>
          </a:p>
        </p:txBody>
      </p:sp>
    </p:spTree>
    <p:extLst>
      <p:ext uri="{BB962C8B-B14F-4D97-AF65-F5344CB8AC3E}">
        <p14:creationId xmlns:p14="http://schemas.microsoft.com/office/powerpoint/2010/main" val="324691558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16:creationId xmlns:a16="http://schemas.microsoft.com/office/drawing/2014/main" id="{D290CB9F-5CF5-D56F-40D3-B402A8F046BD}"/>
              </a:ext>
            </a:extLst>
          </p:cNvPr>
          <p:cNvSpPr>
            <a:spLocks noGrp="1"/>
          </p:cNvSpPr>
          <p:nvPr>
            <p:ph type="dt" sz="half" idx="10"/>
          </p:nvPr>
        </p:nvSpPr>
        <p:spPr/>
        <p:txBody>
          <a:bodyPr/>
          <a:lstStyle>
            <a:lvl1pPr>
              <a:defRPr/>
            </a:lvl1pPr>
          </a:lstStyle>
          <a:p>
            <a:pPr>
              <a:defRPr/>
            </a:pPr>
            <a:fld id="{11A51784-F1E9-DC4C-BCB5-01BBFF11161C}" type="datetime1">
              <a:rPr lang="en-US" altLang="en-US" smtClean="0"/>
              <a:t>12/11/23</a:t>
            </a:fld>
            <a:endParaRPr lang="en-US" altLang="en-US" dirty="0"/>
          </a:p>
        </p:txBody>
      </p:sp>
      <p:sp>
        <p:nvSpPr>
          <p:cNvPr id="3" name="Footer Placeholder 21">
            <a:extLst>
              <a:ext uri="{FF2B5EF4-FFF2-40B4-BE49-F238E27FC236}">
                <a16:creationId xmlns:a16="http://schemas.microsoft.com/office/drawing/2014/main" id="{0027061A-65EA-E508-6302-3577482232F9}"/>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4" name="Slide Number Placeholder 17">
            <a:extLst>
              <a:ext uri="{FF2B5EF4-FFF2-40B4-BE49-F238E27FC236}">
                <a16:creationId xmlns:a16="http://schemas.microsoft.com/office/drawing/2014/main" id="{0C5419EA-A8FF-E6DB-E4A7-A5FDEFB7924E}"/>
              </a:ext>
            </a:extLst>
          </p:cNvPr>
          <p:cNvSpPr>
            <a:spLocks noGrp="1"/>
          </p:cNvSpPr>
          <p:nvPr>
            <p:ph type="sldNum" sz="quarter" idx="12"/>
          </p:nvPr>
        </p:nvSpPr>
        <p:spPr/>
        <p:txBody>
          <a:bodyPr/>
          <a:lstStyle>
            <a:lvl1pPr>
              <a:defRPr/>
            </a:lvl1pPr>
          </a:lstStyle>
          <a:p>
            <a:fld id="{20A46A3A-D419-B54F-9010-85685C5579C7}" type="slidenum">
              <a:rPr lang="en-US" altLang="en-US"/>
              <a:pPr/>
              <a:t>‹#›</a:t>
            </a:fld>
            <a:endParaRPr lang="en-US" altLang="en-US" dirty="0"/>
          </a:p>
        </p:txBody>
      </p:sp>
    </p:spTree>
    <p:extLst>
      <p:ext uri="{BB962C8B-B14F-4D97-AF65-F5344CB8AC3E}">
        <p14:creationId xmlns:p14="http://schemas.microsoft.com/office/powerpoint/2010/main" val="1626013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lstStyle>
          <a:p>
            <a:r>
              <a:rPr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9778BDD-F06C-FF3C-FFF6-9016D8C1287A}"/>
              </a:ext>
            </a:extLst>
          </p:cNvPr>
          <p:cNvSpPr>
            <a:spLocks noGrp="1"/>
          </p:cNvSpPr>
          <p:nvPr>
            <p:ph type="dt" sz="half" idx="10"/>
          </p:nvPr>
        </p:nvSpPr>
        <p:spPr/>
        <p:txBody>
          <a:bodyPr/>
          <a:lstStyle>
            <a:lvl1pPr>
              <a:defRPr/>
            </a:lvl1pPr>
          </a:lstStyle>
          <a:p>
            <a:pPr>
              <a:defRPr/>
            </a:pPr>
            <a:fld id="{D0DFE984-9DAE-7449-BF1F-4B9E02B04200}" type="datetime1">
              <a:rPr lang="en-US" altLang="en-US" smtClean="0"/>
              <a:t>12/11/23</a:t>
            </a:fld>
            <a:endParaRPr lang="en-US" altLang="en-US" dirty="0"/>
          </a:p>
        </p:txBody>
      </p:sp>
      <p:sp>
        <p:nvSpPr>
          <p:cNvPr id="6" name="Footer Placeholder 5">
            <a:extLst>
              <a:ext uri="{FF2B5EF4-FFF2-40B4-BE49-F238E27FC236}">
                <a16:creationId xmlns:a16="http://schemas.microsoft.com/office/drawing/2014/main" id="{5062628D-E770-A2A8-C07A-0A06987B95DD}"/>
              </a:ext>
            </a:extLst>
          </p:cNvPr>
          <p:cNvSpPr>
            <a:spLocks noGrp="1"/>
          </p:cNvSpPr>
          <p:nvPr>
            <p:ph type="ftr" sz="quarter" idx="11"/>
          </p:nvPr>
        </p:nvSpPr>
        <p:spPr/>
        <p:txBody>
          <a:bodyPr/>
          <a:lstStyle>
            <a:lvl1pPr>
              <a:defRPr/>
            </a:lvl1pPr>
          </a:lstStyle>
          <a:p>
            <a:pPr>
              <a:defRPr/>
            </a:pPr>
            <a:r>
              <a:rPr lang="en-US" dirty="0"/>
              <a:t>CCWRO In Home Support Services (IHSS)  Program Training- 2023</a:t>
            </a:r>
          </a:p>
        </p:txBody>
      </p:sp>
      <p:sp>
        <p:nvSpPr>
          <p:cNvPr id="7" name="Slide Number Placeholder 6">
            <a:extLst>
              <a:ext uri="{FF2B5EF4-FFF2-40B4-BE49-F238E27FC236}">
                <a16:creationId xmlns:a16="http://schemas.microsoft.com/office/drawing/2014/main" id="{A174470E-964F-9DA0-5D7C-531E83F72AF0}"/>
              </a:ext>
            </a:extLst>
          </p:cNvPr>
          <p:cNvSpPr>
            <a:spLocks noGrp="1"/>
          </p:cNvSpPr>
          <p:nvPr>
            <p:ph type="sldNum" sz="quarter" idx="12"/>
          </p:nvPr>
        </p:nvSpPr>
        <p:spPr/>
        <p:txBody>
          <a:bodyPr/>
          <a:lstStyle>
            <a:lvl1pPr>
              <a:defRPr/>
            </a:lvl1pPr>
          </a:lstStyle>
          <a:p>
            <a:fld id="{617261A6-002C-5E46-AA2F-8F315DE27F01}" type="slidenum">
              <a:rPr lang="en-US" altLang="en-US"/>
              <a:pPr/>
              <a:t>‹#›</a:t>
            </a:fld>
            <a:endParaRPr lang="en-US" altLang="en-US" dirty="0"/>
          </a:p>
        </p:txBody>
      </p:sp>
    </p:spTree>
    <p:extLst>
      <p:ext uri="{BB962C8B-B14F-4D97-AF65-F5344CB8AC3E}">
        <p14:creationId xmlns:p14="http://schemas.microsoft.com/office/powerpoint/2010/main" val="138782633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E7DC064-C6A0-33D4-016D-041EBE6C060E}"/>
              </a:ext>
            </a:extLst>
          </p:cNvPr>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dirty="0">
              <a:latin typeface="Arial" pitchFamily="-112" charset="0"/>
              <a:ea typeface="ＭＳ Ｐゴシック" pitchFamily="-112" charset="-128"/>
              <a:cs typeface="ＭＳ Ｐゴシック" pitchFamily="-112" charset="-128"/>
            </a:endParaRPr>
          </a:p>
        </p:txBody>
      </p:sp>
      <p:sp>
        <p:nvSpPr>
          <p:cNvPr id="6" name="Freeform 15">
            <a:extLst>
              <a:ext uri="{FF2B5EF4-FFF2-40B4-BE49-F238E27FC236}">
                <a16:creationId xmlns:a16="http://schemas.microsoft.com/office/drawing/2014/main" id="{E740E3C4-701E-5DED-E255-BBDCC3CFD0E8}"/>
              </a:ext>
            </a:extLst>
          </p:cNvPr>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dirty="0"/>
          </a:p>
        </p:txBody>
      </p:sp>
      <p:sp>
        <p:nvSpPr>
          <p:cNvPr id="7" name="Right Triangle 6">
            <a:extLst>
              <a:ext uri="{FF2B5EF4-FFF2-40B4-BE49-F238E27FC236}">
                <a16:creationId xmlns:a16="http://schemas.microsoft.com/office/drawing/2014/main" id="{E69015F3-556D-A538-2726-5DF4707120AC}"/>
              </a:ext>
            </a:extLst>
          </p:cNvPr>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cxnSp>
        <p:nvCxnSpPr>
          <p:cNvPr id="8" name="Straight Connector 7">
            <a:extLst>
              <a:ext uri="{FF2B5EF4-FFF2-40B4-BE49-F238E27FC236}">
                <a16:creationId xmlns:a16="http://schemas.microsoft.com/office/drawing/2014/main" id="{C1506755-0C5D-DA47-EA9F-A49D3010E9A6}"/>
              </a:ext>
            </a:extLst>
          </p:cNvPr>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a:extLst>
              <a:ext uri="{FF2B5EF4-FFF2-40B4-BE49-F238E27FC236}">
                <a16:creationId xmlns:a16="http://schemas.microsoft.com/office/drawing/2014/main" id="{7E08D6AA-BC53-ED55-80FE-0B43D7AE71EA}"/>
              </a:ext>
            </a:extLst>
          </p:cNvPr>
          <p:cNvSpPr>
            <a:spLocks noChangeArrowheads="1"/>
          </p:cNvSpPr>
          <p:nvPr/>
        </p:nvSpPr>
        <p:spPr bwMode="auto">
          <a:xfrm>
            <a:off x="8664575" y="4987925"/>
            <a:ext cx="182563" cy="228600"/>
          </a:xfrm>
          <a:prstGeom prst="chevron">
            <a:avLst>
              <a:gd name="adj" fmla="val 50000"/>
            </a:avLst>
          </a:prstGeom>
          <a:gradFill rotWithShape="1">
            <a:gsLst>
              <a:gs pos="0">
                <a:srgbClr val="7FC4DD"/>
              </a:gs>
              <a:gs pos="28000">
                <a:srgbClr val="50B8DA"/>
              </a:gs>
              <a:gs pos="100000">
                <a:srgbClr val="1389A6"/>
              </a:gs>
            </a:gsLst>
            <a:lin ang="5400000"/>
          </a:gradFill>
          <a:ln w="3175" cap="rnd">
            <a:solidFill>
              <a:srgbClr val="1E768C"/>
            </a:solidFill>
            <a:miter lim="800000"/>
            <a:headEnd/>
            <a:tailEnd/>
          </a:ln>
          <a:effectLst>
            <a:outerShdw blurRad="50800" dist="25400" dir="5400000" rotWithShape="0">
              <a:srgbClr val="808080">
                <a:alpha val="45999"/>
              </a:srgbClr>
            </a:outerShdw>
          </a:effectLst>
        </p:spPr>
        <p:txBody>
          <a:bodyPr anchor="ctr"/>
          <a:lstStyle/>
          <a:p>
            <a:pPr eaLnBrk="1" hangingPunct="1">
              <a:defRPr/>
            </a:pPr>
            <a:endParaRPr lang="en-US" dirty="0">
              <a:solidFill>
                <a:schemeClr val="lt1"/>
              </a:solidFill>
              <a:latin typeface="+mn-lt"/>
              <a:ea typeface="+mn-ea"/>
            </a:endParaRPr>
          </a:p>
        </p:txBody>
      </p:sp>
      <p:sp>
        <p:nvSpPr>
          <p:cNvPr id="10" name="Chevron 9">
            <a:extLst>
              <a:ext uri="{FF2B5EF4-FFF2-40B4-BE49-F238E27FC236}">
                <a16:creationId xmlns:a16="http://schemas.microsoft.com/office/drawing/2014/main" id="{146465E0-7E51-F830-F1DE-FEFE793AA709}"/>
              </a:ext>
            </a:extLst>
          </p:cNvPr>
          <p:cNvSpPr>
            <a:spLocks noChangeArrowheads="1"/>
          </p:cNvSpPr>
          <p:nvPr/>
        </p:nvSpPr>
        <p:spPr bwMode="auto">
          <a:xfrm>
            <a:off x="8477250" y="4987925"/>
            <a:ext cx="182563" cy="228600"/>
          </a:xfrm>
          <a:prstGeom prst="chevron">
            <a:avLst>
              <a:gd name="adj" fmla="val 50000"/>
            </a:avLst>
          </a:prstGeom>
          <a:gradFill rotWithShape="1">
            <a:gsLst>
              <a:gs pos="0">
                <a:srgbClr val="7FC4DD"/>
              </a:gs>
              <a:gs pos="28000">
                <a:srgbClr val="50B8DA"/>
              </a:gs>
              <a:gs pos="100000">
                <a:srgbClr val="1389A6"/>
              </a:gs>
            </a:gsLst>
            <a:lin ang="5400000"/>
          </a:gradFill>
          <a:ln w="3175" cap="rnd">
            <a:solidFill>
              <a:srgbClr val="1E768C"/>
            </a:solidFill>
            <a:miter lim="800000"/>
            <a:headEnd/>
            <a:tailEnd/>
          </a:ln>
          <a:effectLst>
            <a:outerShdw blurRad="50800" dist="25400" dir="5400000" rotWithShape="0">
              <a:srgbClr val="808080">
                <a:alpha val="45999"/>
              </a:srgbClr>
            </a:outerShdw>
          </a:effectLst>
        </p:spPr>
        <p:txBody>
          <a:bodyPr anchor="ctr"/>
          <a:lstStyle/>
          <a:p>
            <a:pPr eaLnBrk="1" hangingPunct="1">
              <a:defRPr/>
            </a:pPr>
            <a:endParaRPr lang="en-US" dirty="0">
              <a:solidFill>
                <a:schemeClr val="lt1"/>
              </a:solidFill>
              <a:latin typeface="+mn-lt"/>
              <a:ea typeface="+mn-ea"/>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lstStyle>
          <a:p>
            <a:pPr lvl="0"/>
            <a:r>
              <a:rPr lang="en-US" noProof="0" dirty="0"/>
              <a:t>Click icon to add picture</a:t>
            </a: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lang="en-US"/>
              <a:t>Click to edit Master title style</a:t>
            </a:r>
          </a:p>
        </p:txBody>
      </p:sp>
      <p:sp>
        <p:nvSpPr>
          <p:cNvPr id="11" name="Date Placeholder 4">
            <a:extLst>
              <a:ext uri="{FF2B5EF4-FFF2-40B4-BE49-F238E27FC236}">
                <a16:creationId xmlns:a16="http://schemas.microsoft.com/office/drawing/2014/main" id="{8EC8472C-3744-A870-8A00-FD8950BF647E}"/>
              </a:ext>
            </a:extLst>
          </p:cNvPr>
          <p:cNvSpPr>
            <a:spLocks noGrp="1"/>
          </p:cNvSpPr>
          <p:nvPr>
            <p:ph type="dt" sz="half" idx="10"/>
          </p:nvPr>
        </p:nvSpPr>
        <p:spPr/>
        <p:txBody>
          <a:bodyPr/>
          <a:lstStyle>
            <a:lvl1pPr>
              <a:defRPr/>
            </a:lvl1pPr>
          </a:lstStyle>
          <a:p>
            <a:pPr>
              <a:defRPr/>
            </a:pPr>
            <a:fld id="{C170DF36-C8CA-2945-8603-8441803BCFFC}" type="datetime1">
              <a:rPr lang="en-US" altLang="en-US" smtClean="0"/>
              <a:t>12/11/23</a:t>
            </a:fld>
            <a:endParaRPr lang="en-US" altLang="en-US" dirty="0"/>
          </a:p>
        </p:txBody>
      </p:sp>
      <p:sp>
        <p:nvSpPr>
          <p:cNvPr id="12" name="Footer Placeholder 5">
            <a:extLst>
              <a:ext uri="{FF2B5EF4-FFF2-40B4-BE49-F238E27FC236}">
                <a16:creationId xmlns:a16="http://schemas.microsoft.com/office/drawing/2014/main" id="{0457C81D-235A-9630-5640-C8B1650DC27F}"/>
              </a:ext>
            </a:extLst>
          </p:cNvPr>
          <p:cNvSpPr>
            <a:spLocks noGrp="1"/>
          </p:cNvSpPr>
          <p:nvPr>
            <p:ph type="ftr" sz="quarter" idx="11"/>
          </p:nvPr>
        </p:nvSpPr>
        <p:spPr/>
        <p:txBody>
          <a:bodyPr/>
          <a:lstStyle>
            <a:lvl1pPr>
              <a:defRPr>
                <a:solidFill>
                  <a:schemeClr val="tx1"/>
                </a:solidFill>
              </a:defRPr>
            </a:lvl1pPr>
          </a:lstStyle>
          <a:p>
            <a:pPr>
              <a:defRPr/>
            </a:pPr>
            <a:r>
              <a:rPr lang="en-US" dirty="0"/>
              <a:t>CCWRO In Home Support Services (IHSS)  Program Training- 2023</a:t>
            </a:r>
          </a:p>
        </p:txBody>
      </p:sp>
      <p:sp>
        <p:nvSpPr>
          <p:cNvPr id="13" name="Slide Number Placeholder 6">
            <a:extLst>
              <a:ext uri="{FF2B5EF4-FFF2-40B4-BE49-F238E27FC236}">
                <a16:creationId xmlns:a16="http://schemas.microsoft.com/office/drawing/2014/main" id="{72CF786C-1516-BBA4-0864-93D01BC6D44C}"/>
              </a:ext>
            </a:extLst>
          </p:cNvPr>
          <p:cNvSpPr>
            <a:spLocks noGrp="1"/>
          </p:cNvSpPr>
          <p:nvPr>
            <p:ph type="sldNum" sz="quarter" idx="12"/>
          </p:nvPr>
        </p:nvSpPr>
        <p:spPr/>
        <p:txBody>
          <a:bodyPr/>
          <a:lstStyle>
            <a:lvl1pPr>
              <a:defRPr/>
            </a:lvl1pPr>
          </a:lstStyle>
          <a:p>
            <a:fld id="{BC9FEE25-CBAD-C04E-8B0C-B2E50B5629FA}" type="slidenum">
              <a:rPr lang="en-US" altLang="en-US"/>
              <a:pPr/>
              <a:t>‹#›</a:t>
            </a:fld>
            <a:endParaRPr lang="en-US" altLang="en-US" dirty="0"/>
          </a:p>
        </p:txBody>
      </p:sp>
    </p:spTree>
    <p:extLst>
      <p:ext uri="{BB962C8B-B14F-4D97-AF65-F5344CB8AC3E}">
        <p14:creationId xmlns:p14="http://schemas.microsoft.com/office/powerpoint/2010/main" val="93960190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A3872543-C095-30FF-EE15-4E7D4BAB91F1}"/>
              </a:ext>
            </a:extLst>
          </p:cNvPr>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hangingPunct="1">
              <a:defRPr/>
            </a:pPr>
            <a:endParaRPr lang="en-US" dirty="0">
              <a:latin typeface="Arial" pitchFamily="-112" charset="0"/>
              <a:ea typeface="ＭＳ Ｐゴシック" pitchFamily="-112" charset="-128"/>
              <a:cs typeface="ＭＳ Ｐゴシック" pitchFamily="-112" charset="-128"/>
            </a:endParaRPr>
          </a:p>
        </p:txBody>
      </p:sp>
      <p:sp>
        <p:nvSpPr>
          <p:cNvPr id="1027" name="Freeform 11">
            <a:extLst>
              <a:ext uri="{FF2B5EF4-FFF2-40B4-BE49-F238E27FC236}">
                <a16:creationId xmlns:a16="http://schemas.microsoft.com/office/drawing/2014/main" id="{529B299E-44E1-60BB-2F26-8AF7312A04A2}"/>
              </a:ext>
            </a:extLst>
          </p:cNvPr>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dirty="0"/>
          </a:p>
        </p:txBody>
      </p:sp>
      <p:sp>
        <p:nvSpPr>
          <p:cNvPr id="14" name="Right Triangle 13">
            <a:extLst>
              <a:ext uri="{FF2B5EF4-FFF2-40B4-BE49-F238E27FC236}">
                <a16:creationId xmlns:a16="http://schemas.microsoft.com/office/drawing/2014/main" id="{293FF040-9ADA-EBB0-6552-5BF938C20EB7}"/>
              </a:ext>
            </a:extLst>
          </p:cNvPr>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cxnSp>
        <p:nvCxnSpPr>
          <p:cNvPr id="15" name="Straight Connector 14">
            <a:extLst>
              <a:ext uri="{FF2B5EF4-FFF2-40B4-BE49-F238E27FC236}">
                <a16:creationId xmlns:a16="http://schemas.microsoft.com/office/drawing/2014/main" id="{955C665C-BBEC-41FF-21FC-BDA2512D7618}"/>
              </a:ext>
            </a:extLst>
          </p:cNvPr>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a:extLst>
              <a:ext uri="{FF2B5EF4-FFF2-40B4-BE49-F238E27FC236}">
                <a16:creationId xmlns:a16="http://schemas.microsoft.com/office/drawing/2014/main" id="{621BA69F-44AD-4EBB-E67A-B32FCB75E5C2}"/>
              </a:ext>
            </a:extLst>
          </p:cNvPr>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a:extLst>
              <a:ext uri="{FF2B5EF4-FFF2-40B4-BE49-F238E27FC236}">
                <a16:creationId xmlns:a16="http://schemas.microsoft.com/office/drawing/2014/main" id="{D2E3D4FC-8804-C44F-1A74-9E7AFE3864A4}"/>
              </a:ext>
            </a:extLst>
          </p:cNvPr>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a:extLst>
              <a:ext uri="{FF2B5EF4-FFF2-40B4-BE49-F238E27FC236}">
                <a16:creationId xmlns:a16="http://schemas.microsoft.com/office/drawing/2014/main" id="{A3D356AA-D4F6-D139-E430-C38ABDC5CECB}"/>
              </a:ext>
            </a:extLst>
          </p:cNvPr>
          <p:cNvSpPr>
            <a:spLocks noGrp="1"/>
          </p:cNvSpPr>
          <p:nvPr>
            <p:ph type="dt" sz="half" idx="2"/>
          </p:nvPr>
        </p:nvSpPr>
        <p:spPr>
          <a:xfrm>
            <a:off x="6727825" y="6408738"/>
            <a:ext cx="1919288" cy="365125"/>
          </a:xfrm>
          <a:prstGeom prst="rect">
            <a:avLst/>
          </a:prstGeom>
        </p:spPr>
        <p:txBody>
          <a:bodyPr vert="horz" wrap="square" lIns="91440" tIns="45720" rIns="91440" bIns="45720" numCol="1" anchor="b" anchorCtr="0" compatLnSpc="1">
            <a:prstTxWarp prst="textNoShape">
              <a:avLst/>
            </a:prstTxWarp>
          </a:bodyPr>
          <a:lstStyle>
            <a:lvl1pPr eaLnBrk="1" hangingPunct="1">
              <a:defRPr sz="1000"/>
            </a:lvl1pPr>
          </a:lstStyle>
          <a:p>
            <a:pPr>
              <a:defRPr/>
            </a:pPr>
            <a:fld id="{A94807A5-FBB0-F44F-8718-70F0F3713BFE}" type="datetime1">
              <a:rPr lang="en-US" altLang="en-US" smtClean="0"/>
              <a:t>12/11/23</a:t>
            </a:fld>
            <a:endParaRPr lang="en-US" altLang="en-US" dirty="0"/>
          </a:p>
        </p:txBody>
      </p:sp>
      <p:sp>
        <p:nvSpPr>
          <p:cNvPr id="22" name="Footer Placeholder 21">
            <a:extLst>
              <a:ext uri="{FF2B5EF4-FFF2-40B4-BE49-F238E27FC236}">
                <a16:creationId xmlns:a16="http://schemas.microsoft.com/office/drawing/2014/main" id="{DF977D98-03C8-BC1A-0B88-663A0C5347C8}"/>
              </a:ext>
            </a:extLst>
          </p:cNvPr>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pitchFamily="-112" charset="0"/>
                <a:ea typeface="ＭＳ Ｐゴシック" pitchFamily="-112" charset="-128"/>
                <a:cs typeface="ＭＳ Ｐゴシック" pitchFamily="-112" charset="-128"/>
              </a:defRPr>
            </a:lvl1pPr>
          </a:lstStyle>
          <a:p>
            <a:pPr>
              <a:defRPr/>
            </a:pPr>
            <a:r>
              <a:rPr lang="en-US" dirty="0"/>
              <a:t>CCWRO In Home Support Services (IHSS)  Program Training- 2023</a:t>
            </a:r>
          </a:p>
        </p:txBody>
      </p:sp>
      <p:sp>
        <p:nvSpPr>
          <p:cNvPr id="18" name="Slide Number Placeholder 17">
            <a:extLst>
              <a:ext uri="{FF2B5EF4-FFF2-40B4-BE49-F238E27FC236}">
                <a16:creationId xmlns:a16="http://schemas.microsoft.com/office/drawing/2014/main" id="{BB893427-6620-9FFC-91AB-456622CF54CF}"/>
              </a:ext>
            </a:extLst>
          </p:cNvPr>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vl1pPr>
          </a:lstStyle>
          <a:p>
            <a:fld id="{037E1B09-F754-9B45-AF29-CC6D6D8C47F8}" type="slidenum">
              <a:rPr lang="en-US" altLang="en-US"/>
              <a:pPr/>
              <a:t>‹#›</a:t>
            </a:fld>
            <a:endParaRPr lang="en-US" altLang="en-US" dirty="0"/>
          </a:p>
        </p:txBody>
      </p:sp>
    </p:spTree>
  </p:cSld>
  <p:clrMap bg1="lt1" tx1="dk1" bg2="lt2" tx2="dk2" accent1="accent1" accent2="accent2" accent3="accent3" accent4="accent4" accent5="accent5" accent6="accent6" hlink="hlink" folHlink="folHlink"/>
  <p:sldLayoutIdLst>
    <p:sldLayoutId id="2147483951" r:id="rId1"/>
    <p:sldLayoutId id="2147483947" r:id="rId2"/>
    <p:sldLayoutId id="2147483952" r:id="rId3"/>
    <p:sldLayoutId id="2147483953" r:id="rId4"/>
    <p:sldLayoutId id="2147483954" r:id="rId5"/>
    <p:sldLayoutId id="2147483955" r:id="rId6"/>
    <p:sldLayoutId id="2147483948" r:id="rId7"/>
    <p:sldLayoutId id="2147483956" r:id="rId8"/>
    <p:sldLayoutId id="2147483957" r:id="rId9"/>
    <p:sldLayoutId id="2147483949" r:id="rId10"/>
    <p:sldLayoutId id="2147483950" r:id="rId11"/>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2pPr>
      <a:lvl3pPr algn="l" rtl="0" eaLnBrk="0" fontAlgn="base" hangingPunct="0">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3pPr>
      <a:lvl4pPr algn="l" rtl="0" eaLnBrk="0" fontAlgn="base" hangingPunct="0">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4pPr>
      <a:lvl5pPr algn="l" rtl="0" eaLnBrk="0" fontAlgn="base" hangingPunct="0">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5pPr>
      <a:lvl6pPr marL="457200" algn="l" rtl="0" fontAlgn="base">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6pPr>
      <a:lvl7pPr marL="914400" algn="l" rtl="0" fontAlgn="base">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7pPr>
      <a:lvl8pPr marL="1371600" algn="l" rtl="0" fontAlgn="base">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8pPr>
      <a:lvl9pPr marL="1828800" algn="l" rtl="0" fontAlgn="base">
        <a:spcBef>
          <a:spcPct val="0"/>
        </a:spcBef>
        <a:spcAft>
          <a:spcPct val="0"/>
        </a:spcAft>
        <a:defRPr sz="4100" b="1">
          <a:solidFill>
            <a:schemeClr val="tx2"/>
          </a:solidFill>
          <a:latin typeface="Lucida Sans Unicode" pitchFamily="-112" charset="-52"/>
          <a:ea typeface="ＭＳ Ｐゴシック" pitchFamily="-112" charset="-128"/>
          <a:cs typeface="ＭＳ Ｐゴシック" pitchFamily="-112" charset="-128"/>
        </a:defRPr>
      </a:lvl9pPr>
    </p:titleStyle>
    <p:bodyStyle>
      <a:lvl1pPr marL="365125" indent="-255588" algn="l" rtl="0" eaLnBrk="0" fontAlgn="base" hangingPunct="0">
        <a:spcBef>
          <a:spcPts val="400"/>
        </a:spcBef>
        <a:spcAft>
          <a:spcPct val="0"/>
        </a:spcAft>
        <a:buClr>
          <a:schemeClr val="accent1"/>
        </a:buClr>
        <a:buSzPct val="68000"/>
        <a:buFont typeface="Wingdings 3" pitchFamily="2" charset="2"/>
        <a:buChar char=""/>
        <a:defRPr sz="2700" kern="1200">
          <a:solidFill>
            <a:schemeClr val="tx1"/>
          </a:solidFill>
          <a:latin typeface="+mn-lt"/>
          <a:ea typeface="ＭＳ Ｐゴシック" pitchFamily="-112" charset="-128"/>
          <a:cs typeface="ＭＳ Ｐゴシック" pitchFamily="-112" charset="-128"/>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ＭＳ Ｐゴシック" pitchFamily="-112" charset="-128"/>
          <a:cs typeface="+mn-cs"/>
        </a:defRPr>
      </a:lvl2pPr>
      <a:lvl3pPr marL="858838" indent="-228600" algn="l" rtl="0" eaLnBrk="0" fontAlgn="base" hangingPunct="0">
        <a:spcBef>
          <a:spcPts val="350"/>
        </a:spcBef>
        <a:spcAft>
          <a:spcPct val="0"/>
        </a:spcAft>
        <a:buClr>
          <a:schemeClr val="accent2"/>
        </a:buClr>
        <a:buSzPct val="100000"/>
        <a:buFont typeface="Wingdings 2" pitchFamily="2" charset="2"/>
        <a:buChar char=""/>
        <a:defRPr sz="2100" kern="1200">
          <a:solidFill>
            <a:schemeClr val="tx1"/>
          </a:solidFill>
          <a:latin typeface="+mn-lt"/>
          <a:ea typeface="ＭＳ Ｐゴシック" pitchFamily="-112" charset="-128"/>
          <a:cs typeface="+mn-cs"/>
        </a:defRPr>
      </a:lvl3pPr>
      <a:lvl4pPr marL="1143000" indent="-228600" algn="l" rtl="0" eaLnBrk="0" fontAlgn="base" hangingPunct="0">
        <a:spcBef>
          <a:spcPts val="350"/>
        </a:spcBef>
        <a:spcAft>
          <a:spcPct val="0"/>
        </a:spcAft>
        <a:buClr>
          <a:schemeClr val="accent2"/>
        </a:buClr>
        <a:buFont typeface="Wingdings 2" pitchFamily="2" charset="2"/>
        <a:buChar char=""/>
        <a:defRPr sz="1900" kern="1200">
          <a:solidFill>
            <a:schemeClr val="tx1"/>
          </a:solidFill>
          <a:latin typeface="+mn-lt"/>
          <a:ea typeface="ＭＳ Ｐゴシック" pitchFamily="-112" charset="-128"/>
          <a:cs typeface="+mn-cs"/>
        </a:defRPr>
      </a:lvl4pPr>
      <a:lvl5pPr marL="1371600" indent="-228600" algn="l" rtl="0" eaLnBrk="0" fontAlgn="base" hangingPunct="0">
        <a:spcBef>
          <a:spcPts val="350"/>
        </a:spcBef>
        <a:spcAft>
          <a:spcPct val="0"/>
        </a:spcAft>
        <a:buClr>
          <a:schemeClr val="accent2"/>
        </a:buClr>
        <a:buFont typeface="Wingdings 2" pitchFamily="2" charset="2"/>
        <a:buChar char=""/>
        <a:defRPr kern="1200">
          <a:solidFill>
            <a:schemeClr val="tx1"/>
          </a:solidFill>
          <a:latin typeface="+mn-lt"/>
          <a:ea typeface="ＭＳ Ｐゴシック" pitchFamily="-112" charset="-128"/>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ss.cahwnet.gov/lettersnotices/PG1011.htm" TargetMode="External"/><Relationship Id="rId2" Type="http://schemas.openxmlformats.org/officeDocument/2006/relationships/hyperlink" Target="http://www.dss.cahwnet.gov/lettersnotices/PG931.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A59021E8-1723-1E70-F224-0EF12A198081}"/>
              </a:ext>
            </a:extLst>
          </p:cNvPr>
          <p:cNvSpPr txBox="1">
            <a:spLocks/>
          </p:cNvSpPr>
          <p:nvPr/>
        </p:nvSpPr>
        <p:spPr bwMode="auto">
          <a:xfrm>
            <a:off x="1124585" y="2514600"/>
            <a:ext cx="6724015" cy="305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65125" indent="-255588" algn="l" rtl="0" eaLnBrk="0" fontAlgn="base" hangingPunct="0">
              <a:spcBef>
                <a:spcPts val="400"/>
              </a:spcBef>
              <a:spcAft>
                <a:spcPct val="0"/>
              </a:spcAft>
              <a:buClr>
                <a:schemeClr val="accent1"/>
              </a:buClr>
              <a:buSzPct val="68000"/>
              <a:buFont typeface="Wingdings 3" pitchFamily="2" charset="2"/>
              <a:buChar char=""/>
              <a:defRPr sz="2700" kern="1200">
                <a:solidFill>
                  <a:schemeClr val="tx1"/>
                </a:solidFill>
                <a:latin typeface="+mn-lt"/>
                <a:ea typeface="ＭＳ Ｐゴシック" pitchFamily="-112" charset="-128"/>
                <a:cs typeface="ＭＳ Ｐゴシック" pitchFamily="-112" charset="-128"/>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ＭＳ Ｐゴシック" pitchFamily="-112" charset="-128"/>
                <a:cs typeface="+mn-cs"/>
              </a:defRPr>
            </a:lvl2pPr>
            <a:lvl3pPr marL="858838" indent="-228600" algn="l" rtl="0" eaLnBrk="0" fontAlgn="base" hangingPunct="0">
              <a:spcBef>
                <a:spcPts val="350"/>
              </a:spcBef>
              <a:spcAft>
                <a:spcPct val="0"/>
              </a:spcAft>
              <a:buClr>
                <a:schemeClr val="accent2"/>
              </a:buClr>
              <a:buSzPct val="100000"/>
              <a:buFont typeface="Wingdings 2" pitchFamily="2" charset="2"/>
              <a:buChar char=""/>
              <a:defRPr sz="2100" kern="1200">
                <a:solidFill>
                  <a:schemeClr val="tx1"/>
                </a:solidFill>
                <a:latin typeface="+mn-lt"/>
                <a:ea typeface="ＭＳ Ｐゴシック" pitchFamily="-112" charset="-128"/>
                <a:cs typeface="+mn-cs"/>
              </a:defRPr>
            </a:lvl3pPr>
            <a:lvl4pPr marL="1143000" indent="-228600" algn="l" rtl="0" eaLnBrk="0" fontAlgn="base" hangingPunct="0">
              <a:spcBef>
                <a:spcPts val="350"/>
              </a:spcBef>
              <a:spcAft>
                <a:spcPct val="0"/>
              </a:spcAft>
              <a:buClr>
                <a:schemeClr val="accent2"/>
              </a:buClr>
              <a:buFont typeface="Wingdings 2" pitchFamily="2" charset="2"/>
              <a:buChar char=""/>
              <a:defRPr sz="1900" kern="1200">
                <a:solidFill>
                  <a:schemeClr val="tx1"/>
                </a:solidFill>
                <a:latin typeface="+mn-lt"/>
                <a:ea typeface="ＭＳ Ｐゴシック" pitchFamily="-112" charset="-128"/>
                <a:cs typeface="+mn-cs"/>
              </a:defRPr>
            </a:lvl4pPr>
            <a:lvl5pPr marL="1371600" indent="-228600" algn="l" rtl="0" eaLnBrk="0" fontAlgn="base" hangingPunct="0">
              <a:spcBef>
                <a:spcPts val="350"/>
              </a:spcBef>
              <a:spcAft>
                <a:spcPct val="0"/>
              </a:spcAft>
              <a:buClr>
                <a:schemeClr val="accent2"/>
              </a:buClr>
              <a:buFont typeface="Wingdings 2" pitchFamily="2" charset="2"/>
              <a:buChar char=""/>
              <a:defRPr kern="1200">
                <a:solidFill>
                  <a:schemeClr val="tx1"/>
                </a:solidFill>
                <a:latin typeface="+mn-lt"/>
                <a:ea typeface="ＭＳ Ｐゴシック" pitchFamily="-112" charset="-128"/>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537" indent="0" defTabSz="914400">
              <a:buNone/>
            </a:pPr>
            <a:r>
              <a:rPr lang="en-US" sz="4800" b="1" dirty="0">
                <a:solidFill>
                  <a:schemeClr val="tx1">
                    <a:lumMod val="95000"/>
                    <a:lumOff val="5000"/>
                  </a:schemeClr>
                </a:solidFill>
                <a:latin typeface="Arial" panose="020B0604020202020204" pitchFamily="34" charset="0"/>
                <a:cs typeface="Arial" panose="020B0604020202020204" pitchFamily="34" charset="0"/>
              </a:rPr>
              <a:t>IHSS 101</a:t>
            </a:r>
          </a:p>
          <a:p>
            <a:pPr marL="109537" indent="0" defTabSz="914400">
              <a:buNone/>
            </a:pPr>
            <a:r>
              <a:rPr lang="en-US" sz="2000" dirty="0">
                <a:solidFill>
                  <a:schemeClr val="tx1">
                    <a:lumMod val="95000"/>
                    <a:lumOff val="5000"/>
                  </a:schemeClr>
                </a:solidFill>
                <a:latin typeface="Arial" panose="020B0604020202020204" pitchFamily="34" charset="0"/>
                <a:cs typeface="Arial" panose="020B0604020202020204" pitchFamily="34" charset="0"/>
              </a:rPr>
              <a:t>12/14/2023</a:t>
            </a:r>
          </a:p>
          <a:p>
            <a:pPr marL="109537" indent="0" defTabSz="914400">
              <a:buNone/>
            </a:pPr>
            <a:endParaRPr lang="en-US" sz="2000" dirty="0">
              <a:solidFill>
                <a:schemeClr val="tx1">
                  <a:lumMod val="95000"/>
                  <a:lumOff val="5000"/>
                </a:schemeClr>
              </a:solidFill>
              <a:latin typeface="Arial" panose="020B0604020202020204" pitchFamily="34" charset="0"/>
              <a:cs typeface="Arial" panose="020B0604020202020204" pitchFamily="34" charset="0"/>
            </a:endParaRPr>
          </a:p>
          <a:p>
            <a:pPr marL="109537" indent="0" defTabSz="914400">
              <a:buNone/>
            </a:pPr>
            <a:endParaRPr lang="en-US" sz="2000" dirty="0">
              <a:solidFill>
                <a:schemeClr val="tx1">
                  <a:lumMod val="95000"/>
                  <a:lumOff val="5000"/>
                </a:schemeClr>
              </a:solidFill>
              <a:latin typeface="Arial" panose="020B0604020202020204" pitchFamily="34" charset="0"/>
              <a:cs typeface="Arial" panose="020B0604020202020204" pitchFamily="34" charset="0"/>
            </a:endParaRPr>
          </a:p>
          <a:p>
            <a:pPr marL="109537" indent="0" defTabSz="914400">
              <a:buNone/>
            </a:pPr>
            <a:r>
              <a:rPr lang="en-US" sz="2000" b="1" dirty="0">
                <a:solidFill>
                  <a:schemeClr val="tx1">
                    <a:lumMod val="95000"/>
                    <a:lumOff val="5000"/>
                  </a:schemeClr>
                </a:solidFill>
                <a:latin typeface="Arial" panose="020B0604020202020204" pitchFamily="34" charset="0"/>
                <a:cs typeface="Arial" panose="020B0604020202020204" pitchFamily="34" charset="0"/>
              </a:rPr>
              <a:t>Presenters: Grace Galligher &amp; Daphne Macklin</a:t>
            </a:r>
          </a:p>
          <a:p>
            <a:pPr marL="109537" indent="0" defTabSz="914400">
              <a:buNone/>
            </a:pPr>
            <a:r>
              <a:rPr lang="en-US" sz="2000" b="1" dirty="0">
                <a:solidFill>
                  <a:schemeClr val="tx1">
                    <a:lumMod val="95000"/>
                    <a:lumOff val="5000"/>
                  </a:schemeClr>
                </a:solidFill>
                <a:latin typeface="Arial" panose="020B0604020202020204" pitchFamily="34" charset="0"/>
                <a:cs typeface="Arial" panose="020B0604020202020204" pitchFamily="34" charset="0"/>
              </a:rPr>
              <a:t>Coalition of California Welfare Rights Organizations</a:t>
            </a:r>
          </a:p>
        </p:txBody>
      </p:sp>
      <p:sp>
        <p:nvSpPr>
          <p:cNvPr id="15361" name="Content Placeholder 2">
            <a:extLst>
              <a:ext uri="{FF2B5EF4-FFF2-40B4-BE49-F238E27FC236}">
                <a16:creationId xmlns:a16="http://schemas.microsoft.com/office/drawing/2014/main" id="{1634AA55-FD5B-32D6-4496-F755C0EE1ECA}"/>
              </a:ext>
            </a:extLst>
          </p:cNvPr>
          <p:cNvSpPr>
            <a:spLocks noGrp="1"/>
          </p:cNvSpPr>
          <p:nvPr>
            <p:ph idx="1"/>
          </p:nvPr>
        </p:nvSpPr>
        <p:spPr>
          <a:xfrm>
            <a:off x="1456871" y="2057400"/>
            <a:ext cx="7499350" cy="3508460"/>
          </a:xfrm>
        </p:spPr>
        <p:txBody>
          <a:bodyPr/>
          <a:lstStyle/>
          <a:p>
            <a:pPr eaLnBrk="1" hangingPunct="1">
              <a:buFont typeface="Wingdings 2" pitchFamily="2" charset="2"/>
              <a:buNone/>
            </a:pPr>
            <a:endParaRPr lang="en-US" altLang="en-US" dirty="0">
              <a:ea typeface="ＭＳ Ｐゴシック" panose="020B0600070205080204" pitchFamily="34" charset="-128"/>
            </a:endParaRPr>
          </a:p>
          <a:p>
            <a:pPr eaLnBrk="1" hangingPunct="1">
              <a:buFont typeface="Wingdings 2" pitchFamily="2" charset="2"/>
              <a:buNone/>
            </a:pPr>
            <a:endParaRPr lang="en-US" altLang="en-US" dirty="0">
              <a:ea typeface="ＭＳ Ｐゴシック" panose="020B0600070205080204" pitchFamily="34" charset="-128"/>
            </a:endParaRPr>
          </a:p>
        </p:txBody>
      </p:sp>
      <p:sp>
        <p:nvSpPr>
          <p:cNvPr id="6" name="Footer Placeholder 5">
            <a:extLst>
              <a:ext uri="{FF2B5EF4-FFF2-40B4-BE49-F238E27FC236}">
                <a16:creationId xmlns:a16="http://schemas.microsoft.com/office/drawing/2014/main" id="{6A0199AE-998F-5C08-F04E-E74F1A5F7121}"/>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7" name="Slide Number Placeholder 6">
            <a:extLst>
              <a:ext uri="{FF2B5EF4-FFF2-40B4-BE49-F238E27FC236}">
                <a16:creationId xmlns:a16="http://schemas.microsoft.com/office/drawing/2014/main" id="{9940FD73-766D-7C5A-BDA2-3076D420B113}"/>
              </a:ext>
            </a:extLst>
          </p:cNvPr>
          <p:cNvSpPr>
            <a:spLocks noGrp="1"/>
          </p:cNvSpPr>
          <p:nvPr>
            <p:ph type="sldNum" sz="quarter" idx="12"/>
          </p:nvPr>
        </p:nvSpPr>
        <p:spPr/>
        <p:txBody>
          <a:bodyPr/>
          <a:lstStyle/>
          <a:p>
            <a:fld id="{764A8E41-8750-7C4A-9248-AB0A64647902}" type="slidenum">
              <a:rPr lang="en-US" altLang="en-US" smtClean="0"/>
              <a:pPr/>
              <a:t>1</a:t>
            </a:fld>
            <a:endParaRPr lang="en-US" altLang="en-US" dirty="0"/>
          </a:p>
        </p:txBody>
      </p:sp>
      <p:pic>
        <p:nvPicPr>
          <p:cNvPr id="3" name="Picture 2">
            <a:extLst>
              <a:ext uri="{FF2B5EF4-FFF2-40B4-BE49-F238E27FC236}">
                <a16:creationId xmlns:a16="http://schemas.microsoft.com/office/drawing/2014/main" id="{69082674-F548-87DD-AC00-AFFA808BD438}"/>
              </a:ext>
            </a:extLst>
          </p:cNvPr>
          <p:cNvPicPr>
            <a:picLocks noChangeAspect="1"/>
          </p:cNvPicPr>
          <p:nvPr/>
        </p:nvPicPr>
        <p:blipFill>
          <a:blip r:embed="rId3"/>
          <a:stretch>
            <a:fillRect/>
          </a:stretch>
        </p:blipFill>
        <p:spPr>
          <a:xfrm>
            <a:off x="0" y="217714"/>
            <a:ext cx="1124585" cy="1437412"/>
          </a:xfrm>
          <a:prstGeom prst="rect">
            <a:avLst/>
          </a:prstGeom>
        </p:spPr>
      </p:pic>
      <p:sp>
        <p:nvSpPr>
          <p:cNvPr id="17" name="Subtitle 2">
            <a:extLst>
              <a:ext uri="{FF2B5EF4-FFF2-40B4-BE49-F238E27FC236}">
                <a16:creationId xmlns:a16="http://schemas.microsoft.com/office/drawing/2014/main" id="{5BBD52C7-FEDC-86CA-FBDB-CC597D74E0FF}"/>
              </a:ext>
            </a:extLst>
          </p:cNvPr>
          <p:cNvSpPr txBox="1">
            <a:spLocks/>
          </p:cNvSpPr>
          <p:nvPr/>
        </p:nvSpPr>
        <p:spPr>
          <a:xfrm>
            <a:off x="8293100" y="1"/>
            <a:ext cx="850900" cy="5853508"/>
          </a:xfrm>
          <a:prstGeom prst="rect">
            <a:avLst/>
          </a:prstGeom>
          <a:solidFill>
            <a:schemeClr val="bg2">
              <a:lumMod val="75000"/>
            </a:schemeClr>
          </a:solidFill>
        </p:spPr>
        <p:txBody>
          <a:bodyPr vert="horz" lIns="91440" tIns="45720" rIns="91440" bIns="45720" rtlCol="0" anchor="t">
            <a:normAutofit fontScale="250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400" kern="1200" cap="all" baseline="0">
                <a:solidFill>
                  <a:schemeClr val="tx1"/>
                </a:solidFill>
                <a:latin typeface="+mn-lt"/>
                <a:ea typeface="+mn-ea"/>
                <a:cs typeface="+mn-cs"/>
              </a:defRPr>
            </a:lvl1pPr>
            <a:lvl2pPr marL="457200" indent="0" algn="ctr" defTabSz="914400" rtl="0" eaLnBrk="1" latinLnBrk="0" hangingPunct="1">
              <a:lnSpc>
                <a:spcPct val="10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US" sz="5400" b="1" dirty="0">
                <a:solidFill>
                  <a:schemeClr val="tx1">
                    <a:lumMod val="95000"/>
                    <a:lumOff val="5000"/>
                  </a:schemeClr>
                </a:solidFill>
              </a:rPr>
              <a:t>C</a:t>
            </a:r>
          </a:p>
          <a:p>
            <a:pPr algn="ctr"/>
            <a:r>
              <a:rPr lang="en-US" sz="5400" b="1" dirty="0">
                <a:solidFill>
                  <a:schemeClr val="tx1">
                    <a:lumMod val="95000"/>
                    <a:lumOff val="5000"/>
                  </a:schemeClr>
                </a:solidFill>
              </a:rPr>
              <a:t>C</a:t>
            </a:r>
          </a:p>
          <a:p>
            <a:pPr algn="ctr"/>
            <a:r>
              <a:rPr lang="en-US" sz="5400" b="1" dirty="0">
                <a:solidFill>
                  <a:schemeClr val="tx1">
                    <a:lumMod val="95000"/>
                    <a:lumOff val="5000"/>
                  </a:schemeClr>
                </a:solidFill>
              </a:rPr>
              <a:t>W</a:t>
            </a:r>
          </a:p>
          <a:p>
            <a:pPr algn="ctr"/>
            <a:r>
              <a:rPr lang="en-US" sz="5400" b="1" dirty="0">
                <a:solidFill>
                  <a:schemeClr val="tx1">
                    <a:lumMod val="95000"/>
                    <a:lumOff val="5000"/>
                  </a:schemeClr>
                </a:solidFill>
              </a:rPr>
              <a:t>R</a:t>
            </a:r>
          </a:p>
          <a:p>
            <a:pPr algn="ctr"/>
            <a:r>
              <a:rPr lang="en-US" sz="5400" b="1" dirty="0">
                <a:solidFill>
                  <a:schemeClr val="tx1">
                    <a:lumMod val="95000"/>
                    <a:lumOff val="5000"/>
                  </a:schemeClr>
                </a:solidFill>
              </a:rPr>
              <a:t>O</a:t>
            </a:r>
          </a:p>
          <a:p>
            <a:pPr algn="ctr"/>
            <a:endParaRPr lang="en-US" sz="5400" b="1" dirty="0">
              <a:solidFill>
                <a:schemeClr val="tx1">
                  <a:lumMod val="95000"/>
                  <a:lumOff val="5000"/>
                </a:schemeClr>
              </a:solidFill>
            </a:endParaRPr>
          </a:p>
          <a:p>
            <a:pPr algn="ctr"/>
            <a:r>
              <a:rPr lang="en-US" sz="5400" b="1" dirty="0">
                <a:solidFill>
                  <a:schemeClr val="tx1">
                    <a:lumMod val="95000"/>
                    <a:lumOff val="5000"/>
                  </a:schemeClr>
                </a:solidFill>
              </a:rPr>
              <a:t>T</a:t>
            </a:r>
          </a:p>
          <a:p>
            <a:pPr algn="ctr"/>
            <a:r>
              <a:rPr lang="en-US" sz="5400" b="1" dirty="0">
                <a:solidFill>
                  <a:schemeClr val="tx1">
                    <a:lumMod val="95000"/>
                    <a:lumOff val="5000"/>
                  </a:schemeClr>
                </a:solidFill>
              </a:rPr>
              <a:t>R</a:t>
            </a:r>
          </a:p>
          <a:p>
            <a:pPr algn="ctr"/>
            <a:r>
              <a:rPr lang="en-US" sz="5400" b="1" dirty="0">
                <a:solidFill>
                  <a:schemeClr val="tx1">
                    <a:lumMod val="95000"/>
                    <a:lumOff val="5000"/>
                  </a:schemeClr>
                </a:solidFill>
              </a:rPr>
              <a:t>A</a:t>
            </a:r>
          </a:p>
          <a:p>
            <a:pPr algn="ctr"/>
            <a:r>
              <a:rPr lang="en-US" sz="5400" b="1" dirty="0">
                <a:solidFill>
                  <a:schemeClr val="tx1">
                    <a:lumMod val="95000"/>
                    <a:lumOff val="5000"/>
                  </a:schemeClr>
                </a:solidFill>
              </a:rPr>
              <a:t>I</a:t>
            </a:r>
          </a:p>
          <a:p>
            <a:pPr algn="ctr"/>
            <a:r>
              <a:rPr lang="en-US" sz="5400" b="1" dirty="0">
                <a:solidFill>
                  <a:schemeClr val="tx1">
                    <a:lumMod val="95000"/>
                    <a:lumOff val="5000"/>
                  </a:schemeClr>
                </a:solidFill>
              </a:rPr>
              <a:t>N</a:t>
            </a:r>
          </a:p>
          <a:p>
            <a:pPr algn="ctr"/>
            <a:r>
              <a:rPr lang="en-US" sz="5400" b="1" dirty="0">
                <a:solidFill>
                  <a:schemeClr val="tx1">
                    <a:lumMod val="95000"/>
                    <a:lumOff val="5000"/>
                  </a:schemeClr>
                </a:solidFill>
              </a:rPr>
              <a:t>I</a:t>
            </a:r>
          </a:p>
          <a:p>
            <a:pPr algn="ctr"/>
            <a:r>
              <a:rPr lang="en-US" sz="5400" b="1" dirty="0">
                <a:solidFill>
                  <a:schemeClr val="tx1">
                    <a:lumMod val="95000"/>
                    <a:lumOff val="5000"/>
                  </a:schemeClr>
                </a:solidFill>
              </a:rPr>
              <a:t>N</a:t>
            </a:r>
          </a:p>
          <a:p>
            <a:pPr algn="ctr"/>
            <a:r>
              <a:rPr lang="en-US" sz="5400" b="1" dirty="0">
                <a:solidFill>
                  <a:schemeClr val="tx1">
                    <a:lumMod val="95000"/>
                    <a:lumOff val="5000"/>
                  </a:schemeClr>
                </a:solidFill>
              </a:rPr>
              <a:t>g</a:t>
            </a:r>
          </a:p>
          <a:p>
            <a:pPr algn="ctr"/>
            <a:endParaRPr lang="en-US" sz="5400" b="1" dirty="0">
              <a:solidFill>
                <a:schemeClr val="tx1">
                  <a:lumMod val="95000"/>
                  <a:lumOff val="5000"/>
                </a:schemeClr>
              </a:solidFill>
            </a:endParaRPr>
          </a:p>
          <a:p>
            <a:pPr algn="ctr"/>
            <a:r>
              <a:rPr lang="en-US" sz="7200" b="1" dirty="0">
                <a:solidFill>
                  <a:schemeClr val="tx1">
                    <a:lumMod val="95000"/>
                    <a:lumOff val="5000"/>
                  </a:schemeClr>
                </a:solidFill>
              </a:rPr>
              <a:t>2023</a:t>
            </a:r>
          </a:p>
          <a:p>
            <a:pPr algn="ctr"/>
            <a:r>
              <a:rPr lang="en-US" sz="3200" dirty="0" err="1">
                <a:solidFill>
                  <a:schemeClr val="tx1">
                    <a:lumMod val="95000"/>
                    <a:lumOff val="5000"/>
                  </a:schemeClr>
                </a:solidFill>
                <a:latin typeface="Arial" panose="020B0604020202020204" pitchFamily="34" charset="0"/>
                <a:cs typeface="Arial" panose="020B0604020202020204" pitchFamily="34" charset="0"/>
              </a:rPr>
              <a:t>ccwro.org</a:t>
            </a:r>
            <a:endParaRPr lang="en-US" sz="3200" dirty="0">
              <a:solidFill>
                <a:schemeClr val="tx1">
                  <a:lumMod val="95000"/>
                  <a:lumOff val="5000"/>
                </a:schemeClr>
              </a:solidFill>
              <a:latin typeface="Arial" panose="020B0604020202020204" pitchFamily="34" charset="0"/>
              <a:cs typeface="Arial" panose="020B0604020202020204" pitchFamily="34" charset="0"/>
            </a:endParaRPr>
          </a:p>
          <a:p>
            <a:pPr algn="ctr"/>
            <a:endParaRPr lang="en-US" sz="5400" b="1" dirty="0">
              <a:solidFill>
                <a:srgbClr val="FF0000"/>
              </a:solidFill>
            </a:endParaRPr>
          </a:p>
        </p:txBody>
      </p:sp>
      <p:sp>
        <p:nvSpPr>
          <p:cNvPr id="19" name="Title 18">
            <a:extLst>
              <a:ext uri="{FF2B5EF4-FFF2-40B4-BE49-F238E27FC236}">
                <a16:creationId xmlns:a16="http://schemas.microsoft.com/office/drawing/2014/main" id="{4EFE7BFF-8425-C0B8-05ED-8E2E8886C671}"/>
              </a:ext>
            </a:extLst>
          </p:cNvPr>
          <p:cNvSpPr>
            <a:spLocks noGrp="1"/>
          </p:cNvSpPr>
          <p:nvPr>
            <p:ph type="title"/>
          </p:nvPr>
        </p:nvSpPr>
        <p:spPr/>
        <p:txBody>
          <a:bodyPr>
            <a:noAutofit/>
          </a:bodyPr>
          <a:lstStyle/>
          <a:p>
            <a:pPr algn="ctr"/>
            <a:r>
              <a:rPr lang="en-US" sz="4000" dirty="0">
                <a:solidFill>
                  <a:schemeClr val="tx1"/>
                </a:solidFill>
                <a:effectLst>
                  <a:outerShdw blurRad="38100" dist="38100" dir="2700000" algn="tl">
                    <a:srgbClr val="DDDDDD"/>
                  </a:outerShdw>
                </a:effectLst>
                <a:latin typeface="+mj-lt"/>
                <a:ea typeface="Arial Black" pitchFamily="-112" charset="0"/>
                <a:cs typeface="Arial Black" pitchFamily="-112" charset="0"/>
              </a:rPr>
              <a:t>  In Home Support Services Program</a:t>
            </a:r>
            <a:endParaRPr lang="en-US" sz="4000" dirty="0">
              <a:solidFill>
                <a:schemeClr val="tx1"/>
              </a:solidFill>
            </a:endParaRPr>
          </a:p>
        </p:txBody>
      </p:sp>
      <p:pic>
        <p:nvPicPr>
          <p:cNvPr id="13" name="Picture 12" descr="Person helping old woman">
            <a:extLst>
              <a:ext uri="{FF2B5EF4-FFF2-40B4-BE49-F238E27FC236}">
                <a16:creationId xmlns:a16="http://schemas.microsoft.com/office/drawing/2014/main" id="{2CDE3093-C622-B1B5-B39E-08D6DDADAC25}"/>
              </a:ext>
            </a:extLst>
          </p:cNvPr>
          <p:cNvPicPr>
            <a:picLocks noChangeAspect="1"/>
          </p:cNvPicPr>
          <p:nvPr/>
        </p:nvPicPr>
        <p:blipFill>
          <a:blip r:embed="rId4">
            <a:alphaModFix amt="28000"/>
          </a:blip>
          <a:stretch>
            <a:fillRect/>
          </a:stretch>
        </p:blipFill>
        <p:spPr>
          <a:xfrm>
            <a:off x="0" y="0"/>
            <a:ext cx="9183987" cy="6858000"/>
          </a:xfrm>
          <a:prstGeom prst="rect">
            <a:avLst/>
          </a:prstGeom>
          <a:effectLst>
            <a:outerShdw blurRad="50800" dist="50800" dir="5400000" algn="ctr" rotWithShape="0">
              <a:srgbClr val="000000"/>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1">
            <a:extLst>
              <a:ext uri="{FF2B5EF4-FFF2-40B4-BE49-F238E27FC236}">
                <a16:creationId xmlns:a16="http://schemas.microsoft.com/office/drawing/2014/main" id="{CFDFA3B5-16D2-72DD-176A-7CB5705BB710}"/>
              </a:ext>
            </a:extLst>
          </p:cNvPr>
          <p:cNvSpPr>
            <a:spLocks noGrp="1"/>
          </p:cNvSpPr>
          <p:nvPr>
            <p:ph idx="1"/>
          </p:nvPr>
        </p:nvSpPr>
        <p:spPr/>
        <p:txBody>
          <a:bodyPr/>
          <a:lstStyle/>
          <a:p>
            <a:pPr>
              <a:defRPr/>
            </a:pPr>
            <a:endParaRPr lang="en-US" altLang="en-US" sz="1800" b="1" dirty="0">
              <a:ea typeface="ＭＳ Ｐゴシック" panose="020B0600070205080204" pitchFamily="34" charset="-128"/>
            </a:endParaRPr>
          </a:p>
          <a:p>
            <a:pPr>
              <a:defRPr/>
            </a:pPr>
            <a:r>
              <a:rPr lang="en-US" altLang="en-US" sz="1800" b="1" dirty="0">
                <a:ea typeface="ＭＳ Ｐゴシック" panose="020B0600070205080204" pitchFamily="34" charset="-128"/>
              </a:rPr>
              <a:t>CFCO</a:t>
            </a:r>
            <a:r>
              <a:rPr lang="en-US" altLang="en-US" sz="1800" dirty="0">
                <a:ea typeface="ＭＳ Ｐゴシック" panose="020B0600070205080204" pitchFamily="34" charset="-128"/>
              </a:rPr>
              <a:t>– Individuals who are</a:t>
            </a:r>
            <a:r>
              <a:rPr lang="en-US" altLang="en-US" sz="1800" b="1" dirty="0">
                <a:ea typeface="ＭＳ Ｐゴシック" panose="020B0600070205080204" pitchFamily="34" charset="-128"/>
              </a:rPr>
              <a:t> eligible for full-scope Medi-Cal.</a:t>
            </a:r>
            <a:r>
              <a:rPr lang="en-US" altLang="en-US" sz="1800" dirty="0">
                <a:ea typeface="ＭＳ Ｐゴシック" panose="020B0600070205080204" pitchFamily="34" charset="-128"/>
              </a:rPr>
              <a:t> </a:t>
            </a:r>
          </a:p>
          <a:p>
            <a:pPr lvl="1">
              <a:defRPr/>
            </a:pPr>
            <a:r>
              <a:rPr lang="en-US" altLang="en-US" sz="1600" dirty="0">
                <a:ea typeface="ＭＳ Ｐゴシック" panose="020B0600070205080204" pitchFamily="34" charset="-128"/>
              </a:rPr>
              <a:t>Medi-Cal qualified who otherwise need a nursing home level of care. </a:t>
            </a:r>
          </a:p>
          <a:p>
            <a:pPr lvl="1">
              <a:defRPr/>
            </a:pPr>
            <a:r>
              <a:rPr lang="en-US" altLang="en-US" sz="1600" dirty="0">
                <a:ea typeface="ＭＳ Ｐゴシック" panose="020B0600070205080204" pitchFamily="34" charset="-128"/>
              </a:rPr>
              <a:t>Severely and non-severely disabled people can get up to 283 hours of services per month, including protective supervision.  </a:t>
            </a:r>
          </a:p>
          <a:p>
            <a:pPr lvl="1">
              <a:defRPr/>
            </a:pPr>
            <a:r>
              <a:rPr lang="en-US" altLang="en-US" sz="1600" b="1" dirty="0">
                <a:ea typeface="ＭＳ Ｐゴシック" panose="020B0600070205080204" pitchFamily="34" charset="-128"/>
              </a:rPr>
              <a:t>CFCO</a:t>
            </a:r>
            <a:r>
              <a:rPr lang="en-US" altLang="en-US" sz="1600" dirty="0">
                <a:ea typeface="ＭＳ Ｐゴシック" panose="020B0600070205080204" pitchFamily="34" charset="-128"/>
              </a:rPr>
              <a:t>–Most IHSS recipients are in this program. ACL 14-60</a:t>
            </a:r>
          </a:p>
          <a:p>
            <a:pPr lvl="1">
              <a:defRPr/>
            </a:pPr>
            <a:endParaRPr lang="en-US" altLang="en-US" sz="1800" dirty="0">
              <a:ea typeface="ＭＳ Ｐゴシック" panose="020B0600070205080204" pitchFamily="34" charset="-128"/>
            </a:endParaRPr>
          </a:p>
          <a:p>
            <a:pPr marL="392113" lvl="1" indent="0">
              <a:buFont typeface="Verdana" panose="020B0604030504040204" pitchFamily="34" charset="0"/>
              <a:buNone/>
              <a:defRPr/>
            </a:pPr>
            <a:endParaRPr lang="en-US" altLang="en-US" sz="1800" dirty="0">
              <a:ea typeface="ＭＳ Ｐゴシック" panose="020B0600070205080204" pitchFamily="34" charset="-128"/>
            </a:endParaRPr>
          </a:p>
          <a:p>
            <a:pPr>
              <a:defRPr/>
            </a:pPr>
            <a:r>
              <a:rPr lang="en-US" altLang="en-US" sz="1800" b="1" dirty="0">
                <a:ea typeface="ＭＳ Ｐゴシック" panose="020B0600070205080204" pitchFamily="34" charset="-128"/>
              </a:rPr>
              <a:t>PCSP- </a:t>
            </a:r>
            <a:r>
              <a:rPr lang="en-US" altLang="en-US" sz="1800" dirty="0">
                <a:ea typeface="ＭＳ Ｐゴシック" panose="020B0600070205080204" pitchFamily="34" charset="-128"/>
              </a:rPr>
              <a:t>Individuals who are</a:t>
            </a:r>
            <a:r>
              <a:rPr lang="en-US" altLang="en-US" sz="1800" b="1" dirty="0">
                <a:ea typeface="ＭＳ Ｐゴシック" panose="020B0600070205080204" pitchFamily="34" charset="-128"/>
              </a:rPr>
              <a:t> eligible for full-scope Medi-Cal.</a:t>
            </a:r>
            <a:r>
              <a:rPr lang="en-US" altLang="en-US" sz="1800" dirty="0">
                <a:ea typeface="ＭＳ Ｐゴシック" panose="020B0600070205080204" pitchFamily="34" charset="-128"/>
              </a:rPr>
              <a:t> </a:t>
            </a:r>
          </a:p>
          <a:p>
            <a:pPr lvl="1">
              <a:defRPr/>
            </a:pPr>
            <a:r>
              <a:rPr lang="en-US" altLang="en-US" sz="1600" dirty="0">
                <a:ea typeface="ＭＳ Ｐゴシック" panose="020B0600070205080204" pitchFamily="34" charset="-128"/>
              </a:rPr>
              <a:t>Medi-Cal eligible on basis of age, blindness or disability. </a:t>
            </a:r>
          </a:p>
          <a:p>
            <a:pPr lvl="1">
              <a:defRPr/>
            </a:pPr>
            <a:r>
              <a:rPr lang="en-US" altLang="en-US" sz="1600" dirty="0">
                <a:ea typeface="ＭＳ Ｐゴシック" panose="020B0600070205080204" pitchFamily="34" charset="-128"/>
              </a:rPr>
              <a:t>Recipients who do not qualify for the IHSS-CFCO program are part of the Medi-Cal PCSP program.</a:t>
            </a:r>
          </a:p>
          <a:p>
            <a:pPr lvl="1">
              <a:defRPr/>
            </a:pPr>
            <a:r>
              <a:rPr lang="en-US" altLang="en-US" sz="1600" dirty="0">
                <a:ea typeface="ＭＳ Ｐゴシック" panose="020B0600070205080204" pitchFamily="34" charset="-128"/>
              </a:rPr>
              <a:t>Severely and non-severely disabled people can get up to 283 hours of services per month, including protective supervision. </a:t>
            </a:r>
          </a:p>
          <a:p>
            <a:pPr lvl="1">
              <a:defRPr/>
            </a:pPr>
            <a:endParaRPr lang="en-US" altLang="en-US" sz="1200" dirty="0">
              <a:ea typeface="ＭＳ Ｐゴシック" panose="020B0600070205080204" pitchFamily="34" charset="-128"/>
            </a:endParaRPr>
          </a:p>
        </p:txBody>
      </p:sp>
      <p:sp>
        <p:nvSpPr>
          <p:cNvPr id="3" name="Title 2">
            <a:extLst>
              <a:ext uri="{FF2B5EF4-FFF2-40B4-BE49-F238E27FC236}">
                <a16:creationId xmlns:a16="http://schemas.microsoft.com/office/drawing/2014/main" id="{76976381-ECCA-9C83-ADAD-F7B0E4BBFFA4}"/>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rPr>
              <a:t>IHSS PROGRAM</a:t>
            </a:r>
          </a:p>
        </p:txBody>
      </p:sp>
      <p:sp>
        <p:nvSpPr>
          <p:cNvPr id="4" name="Footer Placeholder 3">
            <a:extLst>
              <a:ext uri="{FF2B5EF4-FFF2-40B4-BE49-F238E27FC236}">
                <a16:creationId xmlns:a16="http://schemas.microsoft.com/office/drawing/2014/main" id="{6A7AA689-3CD3-E742-58FA-8F113C273073}"/>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49FB4996-F68C-982D-43FE-A4F01F199EF5}"/>
              </a:ext>
            </a:extLst>
          </p:cNvPr>
          <p:cNvSpPr>
            <a:spLocks noGrp="1"/>
          </p:cNvSpPr>
          <p:nvPr>
            <p:ph type="sldNum" sz="quarter" idx="12"/>
          </p:nvPr>
        </p:nvSpPr>
        <p:spPr/>
        <p:txBody>
          <a:bodyPr/>
          <a:lstStyle/>
          <a:p>
            <a:fld id="{764A8E41-8750-7C4A-9248-AB0A64647902}" type="slidenum">
              <a:rPr lang="en-US" altLang="en-US" smtClean="0"/>
              <a:pPr/>
              <a:t>10</a:t>
            </a:fld>
            <a:endParaRPr lang="en-US"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a:extLst>
              <a:ext uri="{FF2B5EF4-FFF2-40B4-BE49-F238E27FC236}">
                <a16:creationId xmlns:a16="http://schemas.microsoft.com/office/drawing/2014/main" id="{6D7ED648-ED80-A37A-92B3-87E81A2125D8}"/>
              </a:ext>
            </a:extLst>
          </p:cNvPr>
          <p:cNvSpPr>
            <a:spLocks noGrp="1"/>
          </p:cNvSpPr>
          <p:nvPr>
            <p:ph idx="1"/>
          </p:nvPr>
        </p:nvSpPr>
        <p:spPr/>
        <p:txBody>
          <a:bodyPr/>
          <a:lstStyle/>
          <a:p>
            <a:pPr>
              <a:defRPr/>
            </a:pPr>
            <a:r>
              <a:rPr lang="en-US" altLang="en-US" sz="1600" b="1" dirty="0">
                <a:ea typeface="ＭＳ Ｐゴシック" panose="020B0600070205080204" pitchFamily="34" charset="-128"/>
              </a:rPr>
              <a:t>IPO</a:t>
            </a:r>
            <a:r>
              <a:rPr lang="en-US" altLang="en-US" sz="1600" dirty="0">
                <a:ea typeface="ＭＳ Ｐゴシック" panose="020B0600070205080204" pitchFamily="34" charset="-128"/>
              </a:rPr>
              <a:t>–Individuals who are</a:t>
            </a:r>
            <a:r>
              <a:rPr lang="en-US" altLang="en-US" sz="1600" b="1" dirty="0">
                <a:ea typeface="ＭＳ Ｐゴシック" panose="020B0600070205080204" pitchFamily="34" charset="-128"/>
              </a:rPr>
              <a:t> eligible for full-scope Medi-Cal.</a:t>
            </a:r>
          </a:p>
          <a:p>
            <a:pPr lvl="1">
              <a:defRPr/>
            </a:pPr>
            <a:r>
              <a:rPr lang="en-US" altLang="en-US" sz="1400" b="1" dirty="0">
                <a:ea typeface="ＭＳ Ｐゴシック" panose="020B0600070205080204" pitchFamily="34" charset="-128"/>
              </a:rPr>
              <a:t>IPO</a:t>
            </a:r>
            <a:r>
              <a:rPr lang="en-US" altLang="en-US" sz="1400" dirty="0">
                <a:ea typeface="ＭＳ Ｐゴシック" panose="020B0600070205080204" pitchFamily="34" charset="-128"/>
              </a:rPr>
              <a:t>– Medi-Cal qualified </a:t>
            </a:r>
            <a:r>
              <a:rPr lang="en-US" altLang="en-US" sz="1400" b="1" dirty="0">
                <a:ea typeface="ＭＳ Ｐゴシック" panose="020B0600070205080204" pitchFamily="34" charset="-128"/>
              </a:rPr>
              <a:t>and</a:t>
            </a:r>
            <a:r>
              <a:rPr lang="en-US" altLang="en-US" sz="1400" dirty="0">
                <a:ea typeface="ＭＳ Ｐゴシック" panose="020B0600070205080204" pitchFamily="34" charset="-128"/>
              </a:rPr>
              <a:t> part of one of the following groups:</a:t>
            </a:r>
          </a:p>
          <a:p>
            <a:pPr lvl="2">
              <a:defRPr/>
            </a:pPr>
            <a:r>
              <a:rPr lang="en-US" altLang="en-US" sz="1400" dirty="0">
                <a:ea typeface="ＭＳ Ｐゴシック" panose="020B0600070205080204" pitchFamily="34" charset="-128"/>
              </a:rPr>
              <a:t>Minor child beneficiaries who receive services from a parent provider</a:t>
            </a:r>
          </a:p>
          <a:p>
            <a:pPr lvl="2">
              <a:defRPr/>
            </a:pPr>
            <a:r>
              <a:rPr lang="en-US" altLang="en-US" sz="1400" dirty="0">
                <a:ea typeface="ＭＳ Ｐゴシック" panose="020B0600070205080204" pitchFamily="34" charset="-128"/>
              </a:rPr>
              <a:t>Beneficiaries who receive services from a spouse providers, </a:t>
            </a:r>
          </a:p>
          <a:p>
            <a:pPr lvl="2">
              <a:defRPr/>
            </a:pPr>
            <a:r>
              <a:rPr lang="en-US" altLang="en-US" sz="1400" dirty="0">
                <a:ea typeface="ＭＳ Ｐゴシック" panose="020B0600070205080204" pitchFamily="34" charset="-128"/>
              </a:rPr>
              <a:t>Advance pay cases or meal allowance cases.	</a:t>
            </a:r>
          </a:p>
          <a:p>
            <a:pPr lvl="2">
              <a:defRPr/>
            </a:pPr>
            <a:endParaRPr lang="en-US" altLang="en-US" sz="1400" dirty="0">
              <a:ea typeface="ＭＳ Ｐゴシック" panose="020B0600070205080204" pitchFamily="34" charset="-128"/>
            </a:endParaRPr>
          </a:p>
          <a:p>
            <a:pPr>
              <a:defRPr/>
            </a:pPr>
            <a:r>
              <a:rPr lang="en-US" altLang="en-US" sz="1400" dirty="0">
                <a:ea typeface="ＭＳ Ｐゴシック" panose="020B0600070205080204" pitchFamily="34" charset="-128"/>
              </a:rPr>
              <a:t>The program provides a maximum of 195 to 283 hours of services per month, depending on the severity of the impairment. </a:t>
            </a:r>
          </a:p>
          <a:p>
            <a:pPr marL="109537" indent="0">
              <a:buNone/>
              <a:defRPr/>
            </a:pPr>
            <a:endParaRPr lang="en-US" altLang="en-US" sz="1400" dirty="0">
              <a:ea typeface="ＭＳ Ｐゴシック" panose="020B0600070205080204" pitchFamily="34" charset="-128"/>
            </a:endParaRPr>
          </a:p>
          <a:p>
            <a:pPr>
              <a:defRPr/>
            </a:pPr>
            <a:r>
              <a:rPr lang="en-US" altLang="en-US" sz="1600" b="1" dirty="0">
                <a:ea typeface="ＭＳ Ｐゴシック" panose="020B0600070205080204" pitchFamily="34" charset="-128"/>
              </a:rPr>
              <a:t>IHSS–R</a:t>
            </a:r>
            <a:r>
              <a:rPr lang="en-US" altLang="en-US" sz="1600" dirty="0">
                <a:ea typeface="ＭＳ Ｐゴシック" panose="020B0600070205080204" pitchFamily="34" charset="-128"/>
              </a:rPr>
              <a:t>–Individuals who are </a:t>
            </a:r>
            <a:r>
              <a:rPr lang="en-US" altLang="en-US" sz="1600" b="1" dirty="0">
                <a:ea typeface="ＭＳ Ｐゴシック" panose="020B0600070205080204" pitchFamily="34" charset="-128"/>
              </a:rPr>
              <a:t>NOT eligible for scope Medi-Cal.</a:t>
            </a:r>
            <a:r>
              <a:rPr lang="en-US" altLang="en-US" sz="1600" dirty="0">
                <a:ea typeface="ＭＳ Ｐゴシック" panose="020B0600070205080204" pitchFamily="34" charset="-128"/>
              </a:rPr>
              <a:t> </a:t>
            </a:r>
          </a:p>
          <a:p>
            <a:pPr lvl="1">
              <a:defRPr/>
            </a:pPr>
            <a:r>
              <a:rPr lang="en-US" altLang="en-US" sz="1400" dirty="0">
                <a:ea typeface="ＭＳ Ｐゴシック" panose="020B0600070205080204" pitchFamily="34" charset="-128"/>
              </a:rPr>
              <a:t>State Only Funding</a:t>
            </a:r>
          </a:p>
          <a:p>
            <a:pPr lvl="1">
              <a:defRPr/>
            </a:pPr>
            <a:r>
              <a:rPr lang="en-US" altLang="en-US" sz="1400" dirty="0">
                <a:ea typeface="ＭＳ Ｐゴシック" panose="020B0600070205080204" pitchFamily="34" charset="-128"/>
              </a:rPr>
              <a:t>Do not meet PCSP or IPO requirements by have satisfactory Immigration Status</a:t>
            </a:r>
          </a:p>
          <a:p>
            <a:pPr lvl="1">
              <a:defRPr/>
            </a:pPr>
            <a:r>
              <a:rPr lang="en-US" altLang="en-US" sz="1400" dirty="0">
                <a:ea typeface="ＭＳ Ｐゴシック" panose="020B0600070205080204" pitchFamily="34" charset="-128"/>
              </a:rPr>
              <a:t>Non-severely impaired individuals can receive up to a maximum of 195 hours a month when receiving Protective Supervision. Severely impaired individuals receive 283 hours per month. (WIC§12303.4.)</a:t>
            </a:r>
          </a:p>
          <a:p>
            <a:pPr lvl="1">
              <a:defRPr/>
            </a:pPr>
            <a:r>
              <a:rPr lang="en-US" altLang="en-US" sz="1400" dirty="0">
                <a:ea typeface="ＭＳ Ｐゴシック" panose="020B0600070205080204" pitchFamily="34" charset="-128"/>
              </a:rPr>
              <a:t>Has its own SOC that is different from the Medi-Cal share of cost  It is the difference between income and the applicable SSI/SSP level.  May have an IHSS share to cost.</a:t>
            </a:r>
          </a:p>
        </p:txBody>
      </p:sp>
      <p:sp>
        <p:nvSpPr>
          <p:cNvPr id="2" name="Title 1">
            <a:extLst>
              <a:ext uri="{FF2B5EF4-FFF2-40B4-BE49-F238E27FC236}">
                <a16:creationId xmlns:a16="http://schemas.microsoft.com/office/drawing/2014/main" id="{F4624229-C680-CE05-3ED9-354AF4024582}"/>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IHSS </a:t>
            </a:r>
            <a:r>
              <a:rPr lang="en-US" sz="2800" dirty="0">
                <a:latin typeface="+mj-lt"/>
              </a:rPr>
              <a:t>PROGRAM cont.</a:t>
            </a:r>
            <a:endParaRPr lang="en-US" sz="2800" dirty="0">
              <a:effectLst>
                <a:outerShdw blurRad="38100" dist="38100" dir="2700000" algn="tl">
                  <a:srgbClr val="DDDDDD"/>
                </a:outerShdw>
              </a:effectLst>
              <a:latin typeface="+mj-lt"/>
              <a:ea typeface="Arial Black" pitchFamily="-112" charset="0"/>
              <a:cs typeface="Arial Black" pitchFamily="-112" charset="0"/>
            </a:endParaRPr>
          </a:p>
        </p:txBody>
      </p:sp>
      <p:sp>
        <p:nvSpPr>
          <p:cNvPr id="4" name="Footer Placeholder 3">
            <a:extLst>
              <a:ext uri="{FF2B5EF4-FFF2-40B4-BE49-F238E27FC236}">
                <a16:creationId xmlns:a16="http://schemas.microsoft.com/office/drawing/2014/main" id="{805A178F-ADB4-EA94-B157-64D361D6C1CF}"/>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47965154-6CB6-C281-A475-5ACF4A00C56E}"/>
              </a:ext>
            </a:extLst>
          </p:cNvPr>
          <p:cNvSpPr>
            <a:spLocks noGrp="1"/>
          </p:cNvSpPr>
          <p:nvPr>
            <p:ph type="sldNum" sz="quarter" idx="12"/>
          </p:nvPr>
        </p:nvSpPr>
        <p:spPr/>
        <p:txBody>
          <a:bodyPr/>
          <a:lstStyle/>
          <a:p>
            <a:fld id="{764A8E41-8750-7C4A-9248-AB0A64647902}" type="slidenum">
              <a:rPr lang="en-US" altLang="en-US" smtClean="0"/>
              <a:pPr/>
              <a:t>11</a:t>
            </a:fld>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a:extLst>
              <a:ext uri="{FF2B5EF4-FFF2-40B4-BE49-F238E27FC236}">
                <a16:creationId xmlns:a16="http://schemas.microsoft.com/office/drawing/2014/main" id="{F7494767-3029-F7B6-B76B-9D7980DB6D86}"/>
              </a:ext>
            </a:extLst>
          </p:cNvPr>
          <p:cNvSpPr>
            <a:spLocks noGrp="1"/>
          </p:cNvSpPr>
          <p:nvPr>
            <p:ph idx="1"/>
          </p:nvPr>
        </p:nvSpPr>
        <p:spPr/>
        <p:txBody>
          <a:bodyPr/>
          <a:lstStyle/>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Domestic Services</a:t>
            </a: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Related Services</a:t>
            </a: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Non-Medical Personal Services</a:t>
            </a: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Accompaniment</a:t>
            </a:r>
          </a:p>
          <a:p>
            <a:pPr marL="109537" indent="0" eaLnBrk="1" hangingPunct="1">
              <a:lnSpc>
                <a:spcPct val="90000"/>
              </a:lnSpc>
              <a:buFont typeface="Wingdings 3" pitchFamily="2" charset="2"/>
              <a:buNone/>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Protective Supervision</a:t>
            </a: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Paramedical Services</a:t>
            </a:r>
          </a:p>
          <a:p>
            <a:pPr eaLnBrk="1" hangingPunct="1">
              <a:lnSpc>
                <a:spcPct val="90000"/>
              </a:lnSpc>
              <a:defRPr/>
            </a:pPr>
            <a:endParaRPr lang="en-US" altLang="en-US" sz="1600" dirty="0">
              <a:ea typeface="ＭＳ Ｐゴシック" panose="020B0600070205080204" pitchFamily="34" charset="-128"/>
            </a:endParaRPr>
          </a:p>
          <a:p>
            <a:pPr eaLnBrk="1" hangingPunct="1">
              <a:lnSpc>
                <a:spcPct val="90000"/>
              </a:lnSpc>
              <a:defRPr/>
            </a:pPr>
            <a:r>
              <a:rPr lang="en-US" altLang="en-US" sz="1600" dirty="0">
                <a:ea typeface="ＭＳ Ｐゴシック" panose="020B0600070205080204" pitchFamily="34" charset="-128"/>
              </a:rPr>
              <a:t>Time Limited Services </a:t>
            </a:r>
          </a:p>
          <a:p>
            <a:pPr eaLnBrk="1" hangingPunct="1">
              <a:lnSpc>
                <a:spcPct val="90000"/>
              </a:lnSpc>
              <a:defRPr/>
            </a:pPr>
            <a:endParaRPr lang="en-US" altLang="en-US" sz="1800" dirty="0">
              <a:ea typeface="ＭＳ Ｐゴシック" panose="020B0600070205080204" pitchFamily="34" charset="-128"/>
            </a:endParaRPr>
          </a:p>
          <a:p>
            <a:pPr marL="109537" indent="0" eaLnBrk="1" hangingPunct="1">
              <a:lnSpc>
                <a:spcPct val="90000"/>
              </a:lnSpc>
              <a:buFont typeface="Wingdings 3" pitchFamily="2" charset="2"/>
              <a:buNone/>
              <a:defRPr/>
            </a:pPr>
            <a:endParaRPr lang="en-US" altLang="en-US" sz="1800" dirty="0">
              <a:ea typeface="ＭＳ Ｐゴシック" panose="020B0600070205080204" pitchFamily="34" charset="-128"/>
            </a:endParaRPr>
          </a:p>
        </p:txBody>
      </p:sp>
      <p:sp>
        <p:nvSpPr>
          <p:cNvPr id="2" name="Title 1">
            <a:extLst>
              <a:ext uri="{FF2B5EF4-FFF2-40B4-BE49-F238E27FC236}">
                <a16:creationId xmlns:a16="http://schemas.microsoft.com/office/drawing/2014/main" id="{3976F9B6-BB3D-59A1-A52B-8D9B1EFCA982}"/>
              </a:ext>
            </a:extLst>
          </p:cNvPr>
          <p:cNvSpPr>
            <a:spLocks noGrp="1"/>
          </p:cNvSpPr>
          <p:nvPr>
            <p:ph type="title"/>
          </p:nvPr>
        </p:nvSpPr>
        <p:spPr>
          <a:xfrm>
            <a:off x="457200" y="310429"/>
            <a:ext cx="8229600" cy="1143000"/>
          </a:xfrm>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TYPES OF SERVICES</a:t>
            </a:r>
          </a:p>
        </p:txBody>
      </p:sp>
      <p:sp>
        <p:nvSpPr>
          <p:cNvPr id="4" name="Footer Placeholder 3">
            <a:extLst>
              <a:ext uri="{FF2B5EF4-FFF2-40B4-BE49-F238E27FC236}">
                <a16:creationId xmlns:a16="http://schemas.microsoft.com/office/drawing/2014/main" id="{92DE2567-F947-A3DD-C61D-6F791C26BA41}"/>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02529BE5-B895-9A42-22A5-3F11B6912781}"/>
              </a:ext>
            </a:extLst>
          </p:cNvPr>
          <p:cNvSpPr>
            <a:spLocks noGrp="1"/>
          </p:cNvSpPr>
          <p:nvPr>
            <p:ph type="sldNum" sz="quarter" idx="12"/>
          </p:nvPr>
        </p:nvSpPr>
        <p:spPr/>
        <p:txBody>
          <a:bodyPr/>
          <a:lstStyle/>
          <a:p>
            <a:fld id="{764A8E41-8750-7C4A-9248-AB0A64647902}" type="slidenum">
              <a:rPr lang="en-US" altLang="en-US" smtClean="0"/>
              <a:pPr/>
              <a:t>12</a:t>
            </a:fld>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a:extLst>
              <a:ext uri="{FF2B5EF4-FFF2-40B4-BE49-F238E27FC236}">
                <a16:creationId xmlns:a16="http://schemas.microsoft.com/office/drawing/2014/main" id="{FD542816-B59F-1A3F-9E40-6B907FA0FF4B}"/>
              </a:ext>
            </a:extLst>
          </p:cNvPr>
          <p:cNvSpPr>
            <a:spLocks noGrp="1"/>
          </p:cNvSpPr>
          <p:nvPr>
            <p:ph idx="1"/>
          </p:nvPr>
        </p:nvSpPr>
        <p:spPr/>
        <p:txBody>
          <a:bodyPr/>
          <a:lstStyle/>
          <a:p>
            <a:pPr eaLnBrk="1" hangingPunct="1">
              <a:lnSpc>
                <a:spcPct val="70000"/>
              </a:lnSpc>
              <a:defRPr/>
            </a:pPr>
            <a:r>
              <a:rPr lang="en-US" altLang="en-US" sz="1800" dirty="0">
                <a:ea typeface="ＭＳ Ｐゴシック" panose="020B0600070205080204" pitchFamily="34" charset="-128"/>
              </a:rPr>
              <a:t>Domestic Services (per Month)</a:t>
            </a:r>
          </a:p>
          <a:p>
            <a:pPr eaLnBrk="1" hangingPunct="1">
              <a:lnSpc>
                <a:spcPct val="70000"/>
              </a:lnSpc>
              <a:defRPr/>
            </a:pPr>
            <a:endParaRPr lang="en-US" altLang="en-US" sz="1600" dirty="0">
              <a:ea typeface="ＭＳ Ｐゴシック" panose="020B0600070205080204" pitchFamily="34" charset="-128"/>
            </a:endParaRPr>
          </a:p>
          <a:p>
            <a:pPr lvl="1" eaLnBrk="1" hangingPunct="1">
              <a:lnSpc>
                <a:spcPct val="70000"/>
              </a:lnSpc>
              <a:defRPr/>
            </a:pPr>
            <a:r>
              <a:rPr lang="en-US" altLang="en-US" sz="1400" dirty="0">
                <a:ea typeface="ＭＳ Ｐゴシック" panose="020B0600070205080204" pitchFamily="34" charset="-128"/>
              </a:rPr>
              <a:t>Cleaning in rooms that beneficiary uses</a:t>
            </a:r>
          </a:p>
          <a:p>
            <a:pPr lvl="1" eaLnBrk="1" hangingPunct="1">
              <a:lnSpc>
                <a:spcPct val="70000"/>
              </a:lnSpc>
              <a:defRPr/>
            </a:pPr>
            <a:endParaRPr lang="en-US" altLang="en-US" sz="1400" dirty="0">
              <a:ea typeface="ＭＳ Ｐゴシック" panose="020B0600070205080204" pitchFamily="34" charset="-128"/>
            </a:endParaRPr>
          </a:p>
          <a:p>
            <a:pPr lvl="1" eaLnBrk="1" hangingPunct="1">
              <a:lnSpc>
                <a:spcPct val="70000"/>
              </a:lnSpc>
              <a:defRPr/>
            </a:pPr>
            <a:r>
              <a:rPr lang="en-US" altLang="en-US" sz="1400" dirty="0">
                <a:ea typeface="ＭＳ Ｐゴシック" panose="020B0600070205080204" pitchFamily="34" charset="-128"/>
              </a:rPr>
              <a:t>General cleaning of refrigerator, stove, oven, counters, or sink</a:t>
            </a:r>
          </a:p>
          <a:p>
            <a:pPr marL="392113" lvl="1" indent="0" eaLnBrk="1" hangingPunct="1">
              <a:lnSpc>
                <a:spcPct val="70000"/>
              </a:lnSpc>
              <a:buNone/>
              <a:defRPr/>
            </a:pPr>
            <a:endParaRPr lang="en-US" altLang="en-US" sz="1400" dirty="0">
              <a:ea typeface="ＭＳ Ｐゴシック" panose="020B0600070205080204" pitchFamily="34" charset="-128"/>
            </a:endParaRPr>
          </a:p>
          <a:p>
            <a:pPr lvl="1" eaLnBrk="1" hangingPunct="1">
              <a:lnSpc>
                <a:spcPct val="70000"/>
              </a:lnSpc>
              <a:defRPr/>
            </a:pPr>
            <a:r>
              <a:rPr lang="en-US" altLang="en-US" sz="1400" dirty="0">
                <a:ea typeface="ＭＳ Ｐゴシック" panose="020B0600070205080204" pitchFamily="34" charset="-128"/>
              </a:rPr>
              <a:t>Approved service hours are per month</a:t>
            </a:r>
          </a:p>
          <a:p>
            <a:pPr lvl="1" eaLnBrk="1" hangingPunct="1">
              <a:lnSpc>
                <a:spcPct val="70000"/>
              </a:lnSpc>
              <a:defRPr/>
            </a:pPr>
            <a:endParaRPr lang="en-US" altLang="en-US" sz="2000" dirty="0">
              <a:ea typeface="ＭＳ Ｐゴシック" panose="020B0600070205080204" pitchFamily="34" charset="-128"/>
            </a:endParaRPr>
          </a:p>
          <a:p>
            <a:pPr eaLnBrk="1" hangingPunct="1">
              <a:lnSpc>
                <a:spcPct val="70000"/>
              </a:lnSpc>
              <a:defRPr/>
            </a:pPr>
            <a:r>
              <a:rPr lang="en-US" altLang="en-US" sz="1800" dirty="0">
                <a:ea typeface="ＭＳ Ｐゴシック" panose="020B0600070205080204" pitchFamily="34" charset="-128"/>
              </a:rPr>
              <a:t>Related Services (per Week)</a:t>
            </a:r>
          </a:p>
          <a:p>
            <a:pPr lvl="1" eaLnBrk="1" hangingPunct="1">
              <a:lnSpc>
                <a:spcPct val="70000"/>
              </a:lnSpc>
              <a:defRPr/>
            </a:pPr>
            <a:endParaRPr lang="en-US" altLang="en-US" sz="1400" dirty="0">
              <a:ea typeface="ＭＳ Ｐゴシック" panose="020B0600070205080204" pitchFamily="34" charset="-128"/>
            </a:endParaRPr>
          </a:p>
          <a:p>
            <a:pPr lvl="1" eaLnBrk="1" hangingPunct="1">
              <a:lnSpc>
                <a:spcPct val="70000"/>
              </a:lnSpc>
              <a:buFont typeface="Verdana" panose="020B0604030504040204" pitchFamily="34" charset="0"/>
              <a:buNone/>
              <a:defRPr/>
            </a:pPr>
            <a:r>
              <a:rPr lang="en-US" altLang="en-US" sz="1400" dirty="0">
                <a:ea typeface="ＭＳ Ｐゴシック" panose="020B0600070205080204" pitchFamily="34" charset="-128"/>
              </a:rPr>
              <a:t>Meal Preparation – Guideline range 3.02 to 7.00 hours, MPP 30-757.131</a:t>
            </a:r>
            <a:endParaRPr lang="en-US" altLang="en-US" sz="1000" dirty="0">
              <a:ea typeface="ＭＳ Ｐゴシック" panose="020B0600070205080204" pitchFamily="34" charset="-128"/>
            </a:endParaRPr>
          </a:p>
          <a:p>
            <a:pPr lvl="1" eaLnBrk="1" hangingPunct="1">
              <a:lnSpc>
                <a:spcPct val="70000"/>
              </a:lnSpc>
              <a:buFont typeface="Verdana" panose="020B0604030504040204" pitchFamily="34" charset="0"/>
              <a:buNone/>
              <a:defRPr/>
            </a:pPr>
            <a:endParaRPr lang="en-US" altLang="en-US" sz="1000" dirty="0">
              <a:ea typeface="ＭＳ Ｐゴシック" panose="020B0600070205080204" pitchFamily="34" charset="-128"/>
            </a:endParaRPr>
          </a:p>
          <a:p>
            <a:pPr lvl="1" eaLnBrk="1" hangingPunct="1">
              <a:lnSpc>
                <a:spcPct val="70000"/>
              </a:lnSpc>
              <a:buFont typeface="Verdana" panose="020B0604030504040204" pitchFamily="34" charset="0"/>
              <a:buNone/>
              <a:defRPr/>
            </a:pPr>
            <a:r>
              <a:rPr lang="en-US" altLang="en-US" sz="1400" dirty="0">
                <a:ea typeface="ＭＳ Ｐゴシック" panose="020B0600070205080204" pitchFamily="34" charset="-128"/>
              </a:rPr>
              <a:t>Meal cleanup -1.17 to 3.50 hours, MPP 30-757.132</a:t>
            </a:r>
          </a:p>
          <a:p>
            <a:pPr lvl="1" eaLnBrk="1" hangingPunct="1">
              <a:lnSpc>
                <a:spcPct val="70000"/>
              </a:lnSpc>
              <a:buFont typeface="Verdana" panose="020B0604030504040204" pitchFamily="34" charset="0"/>
              <a:buNone/>
              <a:defRPr/>
            </a:pPr>
            <a:endParaRPr lang="en-US" altLang="en-US" sz="1400" dirty="0">
              <a:ea typeface="ＭＳ Ｐゴシック" panose="020B0600070205080204" pitchFamily="34" charset="-128"/>
            </a:endParaRPr>
          </a:p>
          <a:p>
            <a:pPr lvl="1" eaLnBrk="1" hangingPunct="1">
              <a:lnSpc>
                <a:spcPct val="70000"/>
              </a:lnSpc>
              <a:buFont typeface="Verdana" panose="020B0604030504040204" pitchFamily="34" charset="0"/>
              <a:buNone/>
              <a:defRPr/>
            </a:pPr>
            <a:r>
              <a:rPr lang="en-US" altLang="en-US" sz="1400" dirty="0">
                <a:ea typeface="ＭＳ Ｐゴシック" panose="020B0600070205080204" pitchFamily="34" charset="-128"/>
              </a:rPr>
              <a:t>Routine Laundry -1 hour unless use laundromat 1.5 hours MPP 30-757.134(a)</a:t>
            </a:r>
          </a:p>
          <a:p>
            <a:pPr lvl="1" eaLnBrk="1" hangingPunct="1">
              <a:lnSpc>
                <a:spcPct val="70000"/>
              </a:lnSpc>
              <a:buFont typeface="Verdana" panose="020B0604030504040204" pitchFamily="34" charset="0"/>
              <a:buNone/>
              <a:defRPr/>
            </a:pPr>
            <a:endParaRPr lang="en-US" altLang="en-US" sz="1400" dirty="0">
              <a:ea typeface="ＭＳ Ｐゴシック" panose="020B0600070205080204" pitchFamily="34" charset="-128"/>
            </a:endParaRPr>
          </a:p>
          <a:p>
            <a:pPr lvl="1" eaLnBrk="1" hangingPunct="1">
              <a:lnSpc>
                <a:spcPct val="70000"/>
              </a:lnSpc>
              <a:buFont typeface="Verdana" panose="020B0604030504040204" pitchFamily="34" charset="0"/>
              <a:buNone/>
              <a:defRPr/>
            </a:pPr>
            <a:r>
              <a:rPr lang="en-US" altLang="en-US" sz="1400" dirty="0">
                <a:ea typeface="ＭＳ Ｐゴシック" panose="020B0600070205080204" pitchFamily="34" charset="-128"/>
              </a:rPr>
              <a:t>Food Shopping -1 hour, MPP 30-757.135</a:t>
            </a:r>
          </a:p>
          <a:p>
            <a:pPr lvl="1" eaLnBrk="1" hangingPunct="1">
              <a:lnSpc>
                <a:spcPct val="70000"/>
              </a:lnSpc>
              <a:buFont typeface="Verdana" panose="020B0604030504040204" pitchFamily="34" charset="0"/>
              <a:buNone/>
              <a:defRPr/>
            </a:pPr>
            <a:endParaRPr lang="en-US" altLang="en-US" sz="1400" dirty="0">
              <a:ea typeface="ＭＳ Ｐゴシック" panose="020B0600070205080204" pitchFamily="34" charset="-128"/>
            </a:endParaRPr>
          </a:p>
          <a:p>
            <a:pPr eaLnBrk="1" hangingPunct="1">
              <a:lnSpc>
                <a:spcPct val="70000"/>
              </a:lnSpc>
              <a:buFont typeface="Wingdings 2" pitchFamily="2" charset="2"/>
              <a:buNone/>
              <a:defRPr/>
            </a:pPr>
            <a:r>
              <a:rPr lang="en-US" altLang="en-US" sz="1400" dirty="0">
                <a:ea typeface="ＭＳ Ｐゴシック" panose="020B0600070205080204" pitchFamily="34" charset="-128"/>
              </a:rPr>
              <a:t>	Other Shopping Errands- 0</a:t>
            </a:r>
            <a:r>
              <a:rPr lang="en-US" sz="1400" dirty="0"/>
              <a:t>.5 hours per week </a:t>
            </a:r>
            <a:r>
              <a:rPr lang="en-US" altLang="en-US" sz="1400" dirty="0">
                <a:ea typeface="ＭＳ Ｐゴシック" panose="020B0600070205080204" pitchFamily="34" charset="-128"/>
              </a:rPr>
              <a:t>MPP 30-757.135(c)</a:t>
            </a:r>
          </a:p>
          <a:p>
            <a:pPr eaLnBrk="1" hangingPunct="1">
              <a:lnSpc>
                <a:spcPct val="70000"/>
              </a:lnSpc>
              <a:defRPr/>
            </a:pPr>
            <a:endParaRPr lang="en-US" altLang="en-US" sz="1400" dirty="0">
              <a:ea typeface="ＭＳ Ｐゴシック" panose="020B0600070205080204" pitchFamily="34" charset="-128"/>
            </a:endParaRPr>
          </a:p>
          <a:p>
            <a:pPr marL="392113" lvl="1" indent="0" eaLnBrk="1" hangingPunct="1">
              <a:lnSpc>
                <a:spcPct val="70000"/>
              </a:lnSpc>
              <a:buFont typeface="Verdana" panose="020B0604030504040204" pitchFamily="34" charset="0"/>
              <a:buNone/>
              <a:defRPr/>
            </a:pPr>
            <a:r>
              <a:rPr lang="en-US" altLang="en-US" sz="1400" dirty="0">
                <a:ea typeface="ＭＳ Ｐゴシック" panose="020B0600070205080204" pitchFamily="34" charset="-128"/>
              </a:rPr>
              <a:t>Approved service hours are per week</a:t>
            </a:r>
          </a:p>
          <a:p>
            <a:pPr eaLnBrk="1" hangingPunct="1">
              <a:lnSpc>
                <a:spcPct val="70000"/>
              </a:lnSpc>
              <a:defRPr/>
            </a:pPr>
            <a:endParaRPr lang="en-US" altLang="en-US" sz="3000" dirty="0">
              <a:ea typeface="ＭＳ Ｐゴシック" panose="020B0600070205080204" pitchFamily="34" charset="-128"/>
            </a:endParaRPr>
          </a:p>
        </p:txBody>
      </p:sp>
      <p:sp>
        <p:nvSpPr>
          <p:cNvPr id="2" name="Title 1">
            <a:extLst>
              <a:ext uri="{FF2B5EF4-FFF2-40B4-BE49-F238E27FC236}">
                <a16:creationId xmlns:a16="http://schemas.microsoft.com/office/drawing/2014/main" id="{ADF72DE9-7F35-AC70-5BE1-FD18107A4CE1}"/>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mj-ea"/>
                <a:cs typeface="Arial Black"/>
              </a:rPr>
              <a:t>DOMESTIC &amp; RELATED SERVICES</a:t>
            </a:r>
          </a:p>
        </p:txBody>
      </p:sp>
      <p:sp>
        <p:nvSpPr>
          <p:cNvPr id="4" name="Footer Placeholder 3">
            <a:extLst>
              <a:ext uri="{FF2B5EF4-FFF2-40B4-BE49-F238E27FC236}">
                <a16:creationId xmlns:a16="http://schemas.microsoft.com/office/drawing/2014/main" id="{2038E13B-DB2F-87CA-3479-8C3D2D01F754}"/>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56EA3BB9-24A4-5D2B-C0E6-CF58AA8F49E6}"/>
              </a:ext>
            </a:extLst>
          </p:cNvPr>
          <p:cNvSpPr>
            <a:spLocks noGrp="1"/>
          </p:cNvSpPr>
          <p:nvPr>
            <p:ph type="sldNum" sz="quarter" idx="12"/>
          </p:nvPr>
        </p:nvSpPr>
        <p:spPr/>
        <p:txBody>
          <a:bodyPr/>
          <a:lstStyle/>
          <a:p>
            <a:fld id="{764A8E41-8750-7C4A-9248-AB0A64647902}" type="slidenum">
              <a:rPr lang="en-US" altLang="en-US" smtClean="0"/>
              <a:pPr/>
              <a:t>13</a:t>
            </a:fld>
            <a:endParaRPr lang="en-US"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a:extLst>
              <a:ext uri="{FF2B5EF4-FFF2-40B4-BE49-F238E27FC236}">
                <a16:creationId xmlns:a16="http://schemas.microsoft.com/office/drawing/2014/main" id="{D6F29049-F5B4-9F62-9ABA-F423E41D8D25}"/>
              </a:ext>
            </a:extLst>
          </p:cNvPr>
          <p:cNvSpPr>
            <a:spLocks noGrp="1"/>
          </p:cNvSpPr>
          <p:nvPr>
            <p:ph idx="1"/>
          </p:nvPr>
        </p:nvSpPr>
        <p:spPr/>
        <p:txBody>
          <a:bodyPr/>
          <a:lstStyle/>
          <a:p>
            <a:pPr eaLnBrk="1" hangingPunct="1">
              <a:lnSpc>
                <a:spcPct val="80000"/>
              </a:lnSpc>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Non-Medical Personal Services (per Week)</a:t>
            </a:r>
          </a:p>
          <a:p>
            <a:pPr eaLnBrk="1" hangingPunct="1">
              <a:lnSpc>
                <a:spcPct val="80000"/>
              </a:lnSpc>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Routine Bed Baths - 0.50 to 3.50 hours, MPP 30-757.14(d)</a:t>
            </a:r>
          </a:p>
          <a:p>
            <a:pPr marL="109537" indent="0" eaLnBrk="1" hangingPunct="1">
              <a:lnSpc>
                <a:spcPct val="80000"/>
              </a:lnSpc>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Respiration Assistance- MPP 30-757.14(b)  No guideline range</a:t>
            </a:r>
          </a:p>
          <a:p>
            <a:pPr lvl="1" eaLnBrk="1" hangingPunct="1">
              <a:lnSpc>
                <a:spcPct val="80000"/>
              </a:lnSpc>
              <a:defRPr/>
            </a:pPr>
            <a:r>
              <a:rPr lang="en-US" altLang="en-US" sz="1200" dirty="0">
                <a:ea typeface="ＭＳ Ｐゴシック" panose="020B0600070205080204" pitchFamily="34" charset="-128"/>
              </a:rPr>
              <a:t>Setting up CPAP and cleaning CPAP and IPPB machines</a:t>
            </a:r>
          </a:p>
          <a:p>
            <a:pPr lvl="1" eaLnBrk="1" hangingPunct="1">
              <a:lnSpc>
                <a:spcPct val="80000"/>
              </a:lnSpc>
              <a:defRPr/>
            </a:pPr>
            <a:endParaRPr lang="en-US" altLang="en-US" sz="12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Bowel, Bladder Care -0.58 to 8.00 hours, MPP 30-757.14(a)</a:t>
            </a:r>
          </a:p>
          <a:p>
            <a:pPr lvl="1" eaLnBrk="1" hangingPunct="1">
              <a:lnSpc>
                <a:spcPct val="80000"/>
              </a:lnSpc>
              <a:defRPr/>
            </a:pPr>
            <a:r>
              <a:rPr lang="en-US" altLang="en-US" sz="1200" dirty="0">
                <a:ea typeface="ＭＳ Ｐゴシック" panose="020B0600070205080204" pitchFamily="34" charset="-128"/>
              </a:rPr>
              <a:t>Includes assistance with toileting and cleaning</a:t>
            </a:r>
          </a:p>
          <a:p>
            <a:pPr marL="392113" lvl="1" indent="0" eaLnBrk="1" hangingPunct="1">
              <a:lnSpc>
                <a:spcPct val="80000"/>
              </a:lnSpc>
              <a:buNone/>
              <a:defRPr/>
            </a:pPr>
            <a:endParaRPr lang="en-US" altLang="en-US" sz="12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 Feeding - 0.70 to 9.33 hours, MPP 30-757.14(c)</a:t>
            </a:r>
          </a:p>
          <a:p>
            <a:pPr lvl="1" eaLnBrk="1" hangingPunct="1">
              <a:lnSpc>
                <a:spcPct val="80000"/>
              </a:lnSpc>
              <a:defRPr/>
            </a:pPr>
            <a:r>
              <a:rPr lang="en-US" altLang="en-US" sz="1200" dirty="0">
                <a:ea typeface="ＭＳ Ｐゴシック" panose="020B0600070205080204" pitchFamily="34" charset="-128"/>
              </a:rPr>
              <a:t>Includes assistance to eat meals, including cleaning the face and hands before and after meals</a:t>
            </a:r>
          </a:p>
          <a:p>
            <a:pPr marL="392113" lvl="1" indent="0" eaLnBrk="1" hangingPunct="1">
              <a:lnSpc>
                <a:spcPct val="80000"/>
              </a:lnSpc>
              <a:buFont typeface="Verdana" panose="020B0604030504040204" pitchFamily="34" charset="0"/>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 Dressing - 0.56 to 3.50 hours, MPP 30-757.14(f)</a:t>
            </a:r>
          </a:p>
          <a:p>
            <a:pPr lvl="1" eaLnBrk="1" hangingPunct="1">
              <a:lnSpc>
                <a:spcPct val="80000"/>
              </a:lnSpc>
              <a:defRPr/>
            </a:pPr>
            <a:r>
              <a:rPr lang="en-US" altLang="en-US" sz="1200" dirty="0">
                <a:ea typeface="ＭＳ Ｐゴシック" panose="020B0600070205080204" pitchFamily="34" charset="-128"/>
              </a:rPr>
              <a:t>Includes assistance with putting on and take off clothes as necessary throughout the day</a:t>
            </a:r>
          </a:p>
          <a:p>
            <a:pPr eaLnBrk="1" hangingPunct="1">
              <a:lnSpc>
                <a:spcPct val="80000"/>
              </a:lnSpc>
              <a:defRPr/>
            </a:pPr>
            <a:endParaRPr lang="en-US" altLang="en-US" sz="14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Menstrual Care-0.28 to 0.80 hours, MPP 30-757.14(j)</a:t>
            </a:r>
          </a:p>
          <a:p>
            <a:pPr marL="109537" indent="0" eaLnBrk="1" hangingPunct="1">
              <a:lnSpc>
                <a:spcPct val="80000"/>
              </a:lnSpc>
              <a:buFont typeface="Wingdings 3" pitchFamily="2" charset="2"/>
              <a:buNone/>
              <a:defRPr/>
            </a:pPr>
            <a:r>
              <a:rPr lang="en-US" altLang="en-US" sz="1400" dirty="0">
                <a:ea typeface="ＭＳ Ｐゴシック" panose="020B0600070205080204" pitchFamily="34" charset="-128"/>
              </a:rPr>
              <a:t>	</a:t>
            </a:r>
            <a:r>
              <a:rPr lang="en-US" altLang="en-US" sz="1200" dirty="0">
                <a:ea typeface="ＭＳ Ｐゴシック" panose="020B0600070205080204" pitchFamily="34" charset="-128"/>
              </a:rPr>
              <a:t>Assistance with external placement of sanitary napkin and barrier pads</a:t>
            </a:r>
          </a:p>
          <a:p>
            <a:pPr lvl="1" eaLnBrk="1" hangingPunct="1">
              <a:lnSpc>
                <a:spcPct val="80000"/>
              </a:lnSpc>
              <a:defRPr/>
            </a:pPr>
            <a:endParaRPr lang="en-US" altLang="en-US" sz="1200" dirty="0">
              <a:ea typeface="ＭＳ Ｐゴシック" panose="020B0600070205080204" pitchFamily="34" charset="-128"/>
            </a:endParaRPr>
          </a:p>
          <a:p>
            <a:pPr eaLnBrk="1" hangingPunct="1">
              <a:lnSpc>
                <a:spcPct val="80000"/>
              </a:lnSpc>
              <a:defRPr/>
            </a:pPr>
            <a:endParaRPr lang="en-US" altLang="en-US" sz="1400" dirty="0">
              <a:ea typeface="ＭＳ Ｐゴシック" panose="020B0600070205080204" pitchFamily="34" charset="-128"/>
            </a:endParaRPr>
          </a:p>
          <a:p>
            <a:pPr marL="392113" lvl="1" indent="0" eaLnBrk="1" hangingPunct="1">
              <a:lnSpc>
                <a:spcPct val="80000"/>
              </a:lnSpc>
              <a:buFont typeface="Verdana" panose="020B0604030504040204" pitchFamily="34" charset="0"/>
              <a:buNone/>
              <a:defRPr/>
            </a:pPr>
            <a:endParaRPr lang="en-US" altLang="en-US" sz="1600" dirty="0">
              <a:ea typeface="ＭＳ Ｐゴシック" panose="020B0600070205080204" pitchFamily="34" charset="-128"/>
            </a:endParaRPr>
          </a:p>
        </p:txBody>
      </p:sp>
      <p:sp>
        <p:nvSpPr>
          <p:cNvPr id="2" name="Title 1">
            <a:extLst>
              <a:ext uri="{FF2B5EF4-FFF2-40B4-BE49-F238E27FC236}">
                <a16:creationId xmlns:a16="http://schemas.microsoft.com/office/drawing/2014/main" id="{3A073679-F150-51EC-04DF-088EE6640AE4}"/>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NON-MEDICAL PERSONAL SERVICES     </a:t>
            </a:r>
          </a:p>
        </p:txBody>
      </p:sp>
      <p:sp>
        <p:nvSpPr>
          <p:cNvPr id="4" name="Footer Placeholder 3">
            <a:extLst>
              <a:ext uri="{FF2B5EF4-FFF2-40B4-BE49-F238E27FC236}">
                <a16:creationId xmlns:a16="http://schemas.microsoft.com/office/drawing/2014/main" id="{A158C760-20F0-C570-0540-A62BD9F870E6}"/>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5531BBFC-6430-E021-D0B1-79D5935FA190}"/>
              </a:ext>
            </a:extLst>
          </p:cNvPr>
          <p:cNvSpPr>
            <a:spLocks noGrp="1"/>
          </p:cNvSpPr>
          <p:nvPr>
            <p:ph type="sldNum" sz="quarter" idx="12"/>
          </p:nvPr>
        </p:nvSpPr>
        <p:spPr/>
        <p:txBody>
          <a:bodyPr/>
          <a:lstStyle/>
          <a:p>
            <a:fld id="{764A8E41-8750-7C4A-9248-AB0A64647902}" type="slidenum">
              <a:rPr lang="en-US" altLang="en-US" smtClean="0"/>
              <a:pPr/>
              <a:t>14</a:t>
            </a:fld>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BCF518-DC7B-C00A-ABD7-7F2B03EF25E8}"/>
              </a:ext>
            </a:extLst>
          </p:cNvPr>
          <p:cNvSpPr>
            <a:spLocks noGrp="1"/>
          </p:cNvSpPr>
          <p:nvPr>
            <p:ph idx="1"/>
          </p:nvPr>
        </p:nvSpPr>
        <p:spPr/>
        <p:txBody>
          <a:bodyPr/>
          <a:lstStyle/>
          <a:p>
            <a:pPr marL="109537" indent="0" eaLnBrk="1" hangingPunct="1">
              <a:lnSpc>
                <a:spcPct val="80000"/>
              </a:lnSpc>
              <a:buNone/>
              <a:defRPr/>
            </a:pPr>
            <a:endParaRPr lang="en-US" altLang="en-US" sz="1600" dirty="0">
              <a:ea typeface="ＭＳ Ｐゴシック" panose="020B0600070205080204" pitchFamily="34" charset="-128"/>
            </a:endParaRPr>
          </a:p>
          <a:p>
            <a:pPr marL="109537" indent="0" eaLnBrk="1" hangingPunct="1">
              <a:lnSpc>
                <a:spcPct val="80000"/>
              </a:lnSpc>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Ambulation-0.58 to 3.50 hours, MPP.30-757.14(k)</a:t>
            </a:r>
          </a:p>
          <a:p>
            <a:pPr lvl="1" eaLnBrk="1" hangingPunct="1">
              <a:lnSpc>
                <a:spcPct val="80000"/>
              </a:lnSpc>
              <a:defRPr/>
            </a:pPr>
            <a:r>
              <a:rPr lang="en-US" altLang="en-US" sz="1400" dirty="0">
                <a:ea typeface="ＭＳ Ｐゴシック" panose="020B0600070205080204" pitchFamily="34" charset="-128"/>
              </a:rPr>
              <a:t>Assistance with walking or moving about the home, and into/out of car for transporting to medical appointment or alternative resources</a:t>
            </a:r>
            <a:r>
              <a:rPr lang="en-US" altLang="en-US" sz="1200" dirty="0">
                <a:ea typeface="ＭＳ Ｐゴシック" panose="020B0600070205080204" pitchFamily="34" charset="-128"/>
              </a:rPr>
              <a:t>.  </a:t>
            </a:r>
          </a:p>
          <a:p>
            <a:pPr marL="109537" indent="0" eaLnBrk="1" hangingPunct="1">
              <a:lnSpc>
                <a:spcPct val="80000"/>
              </a:lnSpc>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Repositioning and Rubbing Skin, Massage, Assistance with Prosthesis-0.75 to 2.80 hours, MPP 30-757.14(g)</a:t>
            </a:r>
          </a:p>
          <a:p>
            <a:pPr eaLnBrk="1" hangingPunct="1">
              <a:lnSpc>
                <a:spcPct val="80000"/>
              </a:lnSpc>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Transfer (Moving in/Out of Bed or On/Off Seats)-0.50-3.50 hours MPP.30-757.14(h)</a:t>
            </a:r>
          </a:p>
          <a:p>
            <a:pPr lvl="1" eaLnBrk="1" hangingPunct="1">
              <a:lnSpc>
                <a:spcPct val="80000"/>
              </a:lnSpc>
              <a:defRPr/>
            </a:pPr>
            <a:r>
              <a:rPr lang="en-US" altLang="en-US" sz="1400" dirty="0">
                <a:ea typeface="ＭＳ Ｐゴシック" panose="020B0600070205080204" pitchFamily="34" charset="-128"/>
              </a:rPr>
              <a:t>Assist with change of position from standing, sitting or prone position</a:t>
            </a:r>
          </a:p>
          <a:p>
            <a:pPr lvl="1" eaLnBrk="1" hangingPunct="1">
              <a:lnSpc>
                <a:spcPct val="80000"/>
              </a:lnSpc>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Bathing, Oral Hygiene, Grooming-0.50 to 5.10 hours MPP 30-757.14(e)</a:t>
            </a:r>
          </a:p>
          <a:p>
            <a:pPr lvl="1" eaLnBrk="1" hangingPunct="1">
              <a:lnSpc>
                <a:spcPct val="80000"/>
              </a:lnSpc>
              <a:defRPr/>
            </a:pPr>
            <a:r>
              <a:rPr lang="en-US" altLang="en-US" sz="1400" dirty="0">
                <a:ea typeface="ＭＳ Ｐゴシック" panose="020B0600070205080204" pitchFamily="34" charset="-128"/>
              </a:rPr>
              <a:t>Assist with bathing or showering, teeth and hair care, shaving applying lotion, powder and deodorant.      </a:t>
            </a:r>
          </a:p>
          <a:p>
            <a:pPr lvl="1" eaLnBrk="1" hangingPunct="1">
              <a:lnSpc>
                <a:spcPct val="80000"/>
              </a:lnSpc>
              <a:defRPr/>
            </a:pPr>
            <a:endParaRPr lang="en-US" altLang="en-US" sz="1200" dirty="0">
              <a:ea typeface="ＭＳ Ｐゴシック" panose="020B0600070205080204" pitchFamily="34" charset="-128"/>
            </a:endParaRPr>
          </a:p>
          <a:p>
            <a:pPr marL="109537" indent="0">
              <a:buFont typeface="Wingdings 3" pitchFamily="2" charset="2"/>
              <a:buNone/>
              <a:defRPr/>
            </a:pPr>
            <a:endParaRPr lang="en-US" dirty="0"/>
          </a:p>
        </p:txBody>
      </p:sp>
      <p:sp>
        <p:nvSpPr>
          <p:cNvPr id="3" name="Title 2">
            <a:extLst>
              <a:ext uri="{FF2B5EF4-FFF2-40B4-BE49-F238E27FC236}">
                <a16:creationId xmlns:a16="http://schemas.microsoft.com/office/drawing/2014/main" id="{09E16776-E34A-372A-C1D6-38E3057576E7}"/>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rPr>
              <a:t>NON-MEDICAL PERSONAL SERVICES</a:t>
            </a:r>
            <a:br>
              <a:rPr lang="en-US" sz="2800" dirty="0">
                <a:solidFill>
                  <a:schemeClr val="tx1"/>
                </a:solidFill>
              </a:rPr>
            </a:br>
            <a:r>
              <a:rPr lang="en-US" sz="2800" dirty="0">
                <a:solidFill>
                  <a:schemeClr val="tx1"/>
                </a:solidFill>
              </a:rPr>
              <a:t>Cont.</a:t>
            </a:r>
          </a:p>
        </p:txBody>
      </p:sp>
      <p:sp>
        <p:nvSpPr>
          <p:cNvPr id="5" name="Footer Placeholder 4">
            <a:extLst>
              <a:ext uri="{FF2B5EF4-FFF2-40B4-BE49-F238E27FC236}">
                <a16:creationId xmlns:a16="http://schemas.microsoft.com/office/drawing/2014/main" id="{C555635E-8618-AC97-34DA-1DA43E4FB559}"/>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6" name="Slide Number Placeholder 5">
            <a:extLst>
              <a:ext uri="{FF2B5EF4-FFF2-40B4-BE49-F238E27FC236}">
                <a16:creationId xmlns:a16="http://schemas.microsoft.com/office/drawing/2014/main" id="{F5E20599-0C3F-5AAC-1F70-9C98F9B19252}"/>
              </a:ext>
            </a:extLst>
          </p:cNvPr>
          <p:cNvSpPr>
            <a:spLocks noGrp="1"/>
          </p:cNvSpPr>
          <p:nvPr>
            <p:ph type="sldNum" sz="quarter" idx="12"/>
          </p:nvPr>
        </p:nvSpPr>
        <p:spPr/>
        <p:txBody>
          <a:bodyPr/>
          <a:lstStyle/>
          <a:p>
            <a:fld id="{764A8E41-8750-7C4A-9248-AB0A64647902}" type="slidenum">
              <a:rPr lang="en-US" altLang="en-US" smtClean="0"/>
              <a:pPr/>
              <a:t>15</a:t>
            </a:fld>
            <a:endParaRPr lang="en-US"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1">
            <a:extLst>
              <a:ext uri="{FF2B5EF4-FFF2-40B4-BE49-F238E27FC236}">
                <a16:creationId xmlns:a16="http://schemas.microsoft.com/office/drawing/2014/main" id="{55E66D48-A56C-352A-F9E4-B078932E249F}"/>
              </a:ext>
            </a:extLst>
          </p:cNvPr>
          <p:cNvSpPr>
            <a:spLocks noGrp="1"/>
          </p:cNvSpPr>
          <p:nvPr>
            <p:ph idx="1"/>
          </p:nvPr>
        </p:nvSpPr>
        <p:spPr/>
        <p:txBody>
          <a:bodyPr/>
          <a:lstStyle/>
          <a:p>
            <a:pPr marL="109537" indent="0">
              <a:buNone/>
            </a:pPr>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Services require authorization and training by a medical professional before services can be provided MPP 30-757.191</a:t>
            </a:r>
          </a:p>
          <a:p>
            <a:pPr marL="109537" indent="0">
              <a:buNone/>
            </a:pPr>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Must be ordered by a licensed health care provider using the SOC 321</a:t>
            </a:r>
          </a:p>
          <a:p>
            <a:pPr lvl="1"/>
            <a:r>
              <a:rPr lang="en-US" altLang="en-US" sz="1600" dirty="0">
                <a:ea typeface="ＭＳ Ｐゴシック" panose="020B0600070205080204" pitchFamily="34" charset="-128"/>
              </a:rPr>
              <a:t>Health Care provider determines the time needed to perform services</a:t>
            </a:r>
          </a:p>
          <a:p>
            <a:pPr lvl="1"/>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Time allocated on per Week basis</a:t>
            </a:r>
          </a:p>
          <a:p>
            <a:pPr marL="109537" indent="0">
              <a:buNone/>
            </a:pPr>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Examples</a:t>
            </a:r>
          </a:p>
          <a:p>
            <a:pPr lvl="1"/>
            <a:r>
              <a:rPr lang="en-US" altLang="en-US" sz="1600" dirty="0">
                <a:ea typeface="ＭＳ Ｐゴシック" panose="020B0600070205080204" pitchFamily="34" charset="-128"/>
              </a:rPr>
              <a:t>Administering medication </a:t>
            </a:r>
          </a:p>
          <a:p>
            <a:pPr lvl="1"/>
            <a:r>
              <a:rPr lang="en-US" altLang="en-US" sz="1600" dirty="0">
                <a:ea typeface="ＭＳ Ｐゴシック" panose="020B0600070205080204" pitchFamily="34" charset="-128"/>
              </a:rPr>
              <a:t>Inserting a medical device into a body opening</a:t>
            </a:r>
          </a:p>
          <a:p>
            <a:pPr lvl="1"/>
            <a:r>
              <a:rPr lang="en-US" altLang="en-US" sz="1600" dirty="0">
                <a:ea typeface="ＭＳ Ｐゴシック" panose="020B0600070205080204" pitchFamily="34" charset="-128"/>
              </a:rPr>
              <a:t>Wound care</a:t>
            </a:r>
          </a:p>
          <a:p>
            <a:pPr lvl="1"/>
            <a:r>
              <a:rPr lang="en-US" altLang="en-US" sz="1600" dirty="0">
                <a:ea typeface="ＭＳ Ｐゴシック" panose="020B0600070205080204" pitchFamily="34" charset="-128"/>
              </a:rPr>
              <a:t>Treatments requiring sterile procedures</a:t>
            </a:r>
          </a:p>
          <a:p>
            <a:pPr lvl="1"/>
            <a:r>
              <a:rPr lang="en-US" altLang="en-US" sz="1600" dirty="0">
                <a:ea typeface="ＭＳ Ｐゴシック" panose="020B0600070205080204" pitchFamily="34" charset="-128"/>
              </a:rPr>
              <a:t>Tube feeding</a:t>
            </a:r>
          </a:p>
          <a:p>
            <a:pPr lvl="1"/>
            <a:r>
              <a:rPr lang="en-US" altLang="en-US" sz="1600" dirty="0">
                <a:ea typeface="ＭＳ Ｐゴシック" panose="020B0600070205080204" pitchFamily="34" charset="-128"/>
              </a:rPr>
              <a:t>Suctioning</a:t>
            </a:r>
          </a:p>
          <a:p>
            <a:pPr lvl="1"/>
            <a:endParaRPr lang="en-US" altLang="en-US" sz="1400" dirty="0">
              <a:ea typeface="ＭＳ Ｐゴシック" panose="020B0600070205080204" pitchFamily="34" charset="-128"/>
            </a:endParaRPr>
          </a:p>
          <a:p>
            <a:pPr lvl="1"/>
            <a:endParaRPr lang="en-US" altLang="en-US" sz="1400" dirty="0">
              <a:ea typeface="ＭＳ Ｐゴシック" panose="020B0600070205080204" pitchFamily="34" charset="-128"/>
            </a:endParaRPr>
          </a:p>
        </p:txBody>
      </p:sp>
      <p:sp>
        <p:nvSpPr>
          <p:cNvPr id="3" name="Title 2">
            <a:extLst>
              <a:ext uri="{FF2B5EF4-FFF2-40B4-BE49-F238E27FC236}">
                <a16:creationId xmlns:a16="http://schemas.microsoft.com/office/drawing/2014/main" id="{5338A407-A59B-BE8F-CA23-612F44618819}"/>
              </a:ext>
            </a:extLst>
          </p:cNvPr>
          <p:cNvSpPr>
            <a:spLocks noGrp="1"/>
          </p:cNvSpPr>
          <p:nvPr>
            <p:ph type="title"/>
          </p:nvPr>
        </p:nvSpPr>
        <p:spPr>
          <a:solidFill>
            <a:schemeClr val="bg2">
              <a:lumMod val="90000"/>
            </a:schemeClr>
          </a:solidFill>
        </p:spPr>
        <p:txBody>
          <a:bodyPr/>
          <a:lstStyle/>
          <a:p>
            <a:pPr algn="ctr">
              <a:defRPr/>
            </a:pPr>
            <a:r>
              <a:rPr lang="en-US" sz="2800" dirty="0">
                <a:solidFill>
                  <a:schemeClr val="tx1"/>
                </a:solidFill>
              </a:rPr>
              <a:t>PARAMEDICAL SERVICES</a:t>
            </a:r>
          </a:p>
        </p:txBody>
      </p:sp>
      <p:sp>
        <p:nvSpPr>
          <p:cNvPr id="4" name="Footer Placeholder 3">
            <a:extLst>
              <a:ext uri="{FF2B5EF4-FFF2-40B4-BE49-F238E27FC236}">
                <a16:creationId xmlns:a16="http://schemas.microsoft.com/office/drawing/2014/main" id="{D885B494-6C85-0A5E-825F-87D92A1D3073}"/>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4D7CC6D0-49C3-328D-88FA-64F90B01E230}"/>
              </a:ext>
            </a:extLst>
          </p:cNvPr>
          <p:cNvSpPr>
            <a:spLocks noGrp="1"/>
          </p:cNvSpPr>
          <p:nvPr>
            <p:ph type="sldNum" sz="quarter" idx="12"/>
          </p:nvPr>
        </p:nvSpPr>
        <p:spPr/>
        <p:txBody>
          <a:bodyPr/>
          <a:lstStyle/>
          <a:p>
            <a:fld id="{764A8E41-8750-7C4A-9248-AB0A64647902}" type="slidenum">
              <a:rPr lang="en-US" altLang="en-US" smtClean="0"/>
              <a:pPr/>
              <a:t>16</a:t>
            </a:fld>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96331C-D19D-7459-1ED5-C18882A4FFE3}"/>
              </a:ext>
            </a:extLst>
          </p:cNvPr>
          <p:cNvSpPr>
            <a:spLocks noGrp="1"/>
          </p:cNvSpPr>
          <p:nvPr>
            <p:ph idx="1"/>
          </p:nvPr>
        </p:nvSpPr>
        <p:spPr/>
        <p:txBody>
          <a:bodyPr/>
          <a:lstStyle/>
          <a:p>
            <a:pPr eaLnBrk="1" hangingPunct="1">
              <a:defRPr/>
            </a:pPr>
            <a:endParaRPr lang="en-US" sz="1600" dirty="0"/>
          </a:p>
          <a:p>
            <a:pPr eaLnBrk="1" hangingPunct="1">
              <a:defRPr/>
            </a:pPr>
            <a:endParaRPr lang="en-US" sz="1600" dirty="0"/>
          </a:p>
          <a:p>
            <a:pPr eaLnBrk="1" hangingPunct="1">
              <a:defRPr/>
            </a:pPr>
            <a:r>
              <a:rPr lang="en-US" sz="1600" dirty="0"/>
              <a:t>Severely impaired if needs 20 or more services hours per week in one or more of the categories:  non-medical personal care, paramedical services, meal preparation and, if the person requires assistance with eating, meal cleanup. MPP 30-701(s)(1)</a:t>
            </a:r>
          </a:p>
          <a:p>
            <a:pPr marL="109537" indent="0" eaLnBrk="1" hangingPunct="1">
              <a:buFont typeface="Wingdings 3" pitchFamily="2" charset="2"/>
              <a:buNone/>
              <a:defRPr/>
            </a:pPr>
            <a:r>
              <a:rPr lang="en-US" sz="1600" dirty="0"/>
              <a:t> </a:t>
            </a:r>
          </a:p>
          <a:p>
            <a:pPr eaLnBrk="1" hangingPunct="1">
              <a:defRPr/>
            </a:pPr>
            <a:r>
              <a:rPr lang="en-US" sz="1600" dirty="0"/>
              <a:t>Eligible for a maximum of 283 hours per month</a:t>
            </a:r>
            <a:r>
              <a:rPr lang="en-US" altLang="en-US" sz="1600" dirty="0">
                <a:ea typeface="ＭＳ Ｐゴシック" panose="020B0600070205080204" pitchFamily="34" charset="-128"/>
              </a:rPr>
              <a:t>.</a:t>
            </a:r>
          </a:p>
          <a:p>
            <a:pPr eaLnBrk="1" hangingPunct="1">
              <a:defRPr/>
            </a:pPr>
            <a:endParaRPr lang="en-US" altLang="en-US" sz="1600" dirty="0">
              <a:ea typeface="ＭＳ Ｐゴシック" panose="020B0600070205080204" pitchFamily="34" charset="-128"/>
            </a:endParaRPr>
          </a:p>
          <a:p>
            <a:pPr eaLnBrk="1" hangingPunct="1">
              <a:defRPr/>
            </a:pPr>
            <a:r>
              <a:rPr lang="en-US" sz="1600" dirty="0"/>
              <a:t>If under IHSS-R or IPO eligible for 195 hours a month if the </a:t>
            </a:r>
            <a:r>
              <a:rPr lang="en-US" altLang="en-US" sz="1600" dirty="0">
                <a:ea typeface="ＭＳ Ｐゴシック" panose="020B0600070205080204" pitchFamily="34" charset="-128"/>
              </a:rPr>
              <a:t>nonmedical personal services is less than 20 hours a week.</a:t>
            </a:r>
          </a:p>
          <a:p>
            <a:pPr marL="109537" indent="0" eaLnBrk="1" hangingPunct="1">
              <a:buNone/>
              <a:defRPr/>
            </a:pPr>
            <a:endParaRPr lang="en-US" sz="1600" dirty="0"/>
          </a:p>
          <a:p>
            <a:pPr eaLnBrk="1" hangingPunct="1">
              <a:defRPr/>
            </a:pPr>
            <a:r>
              <a:rPr lang="en-US" sz="1600" dirty="0"/>
              <a:t>Severely impaired eligible for advanced pay.</a:t>
            </a:r>
            <a:endParaRPr lang="en-US" altLang="en-US" sz="1600" dirty="0">
              <a:ea typeface="ＭＳ Ｐゴシック" panose="020B0600070205080204" pitchFamily="34" charset="-128"/>
            </a:endParaRPr>
          </a:p>
          <a:p>
            <a:pPr marL="109537" indent="0" eaLnBrk="1" hangingPunct="1">
              <a:buFont typeface="Wingdings 3" pitchFamily="2" charset="2"/>
              <a:buNone/>
              <a:defRPr/>
            </a:pPr>
            <a:endParaRPr lang="en-US" altLang="en-US" dirty="0">
              <a:ea typeface="ＭＳ Ｐゴシック" panose="020B0600070205080204" pitchFamily="34" charset="-128"/>
            </a:endParaRPr>
          </a:p>
          <a:p>
            <a:pPr>
              <a:defRPr/>
            </a:pPr>
            <a:endParaRPr lang="en-US" dirty="0"/>
          </a:p>
        </p:txBody>
      </p:sp>
      <p:sp>
        <p:nvSpPr>
          <p:cNvPr id="3" name="Title 2">
            <a:extLst>
              <a:ext uri="{FF2B5EF4-FFF2-40B4-BE49-F238E27FC236}">
                <a16:creationId xmlns:a16="http://schemas.microsoft.com/office/drawing/2014/main" id="{AD77DBDC-3DB7-F619-1D04-5DF493D882C2}"/>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rPr>
              <a:t>SEVERELY IMPAIRED</a:t>
            </a:r>
          </a:p>
        </p:txBody>
      </p:sp>
      <p:sp>
        <p:nvSpPr>
          <p:cNvPr id="5" name="Footer Placeholder 4">
            <a:extLst>
              <a:ext uri="{FF2B5EF4-FFF2-40B4-BE49-F238E27FC236}">
                <a16:creationId xmlns:a16="http://schemas.microsoft.com/office/drawing/2014/main" id="{1ED1D87E-555A-33C9-6E1D-3A9C2B874F5F}"/>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6" name="Slide Number Placeholder 5">
            <a:extLst>
              <a:ext uri="{FF2B5EF4-FFF2-40B4-BE49-F238E27FC236}">
                <a16:creationId xmlns:a16="http://schemas.microsoft.com/office/drawing/2014/main" id="{BE26E1A4-7149-41B6-F093-9774558E68FD}"/>
              </a:ext>
            </a:extLst>
          </p:cNvPr>
          <p:cNvSpPr>
            <a:spLocks noGrp="1"/>
          </p:cNvSpPr>
          <p:nvPr>
            <p:ph type="sldNum" sz="quarter" idx="12"/>
          </p:nvPr>
        </p:nvSpPr>
        <p:spPr/>
        <p:txBody>
          <a:bodyPr/>
          <a:lstStyle/>
          <a:p>
            <a:fld id="{764A8E41-8750-7C4A-9248-AB0A64647902}" type="slidenum">
              <a:rPr lang="en-US" altLang="en-US" smtClean="0"/>
              <a:pPr/>
              <a:t>17</a:t>
            </a:fld>
            <a:endParaRPr lang="en-US" altLang="en-US" dirty="0"/>
          </a:p>
        </p:txBody>
      </p:sp>
    </p:spTree>
    <p:extLst>
      <p:ext uri="{BB962C8B-B14F-4D97-AF65-F5344CB8AC3E}">
        <p14:creationId xmlns:p14="http://schemas.microsoft.com/office/powerpoint/2010/main" val="3118414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a:extLst>
              <a:ext uri="{FF2B5EF4-FFF2-40B4-BE49-F238E27FC236}">
                <a16:creationId xmlns:a16="http://schemas.microsoft.com/office/drawing/2014/main" id="{F454A7B0-A465-B22E-234B-E6C149DD13CC}"/>
              </a:ext>
            </a:extLst>
          </p:cNvPr>
          <p:cNvSpPr>
            <a:spLocks noGrp="1"/>
          </p:cNvSpPr>
          <p:nvPr>
            <p:ph idx="1"/>
          </p:nvPr>
        </p:nvSpPr>
        <p:spPr/>
        <p:txBody>
          <a:bodyPr/>
          <a:lstStyle/>
          <a:p>
            <a:pPr marL="109537" indent="0" eaLnBrk="1" hangingPunct="1">
              <a:buFont typeface="Wingdings 3" pitchFamily="2" charset="2"/>
              <a:buNone/>
              <a:defRPr/>
            </a:pPr>
            <a:endParaRPr lang="en-US" sz="1600" dirty="0"/>
          </a:p>
          <a:p>
            <a:pPr>
              <a:defRPr/>
            </a:pPr>
            <a:r>
              <a:rPr lang="en-US" sz="1600" dirty="0"/>
              <a:t>PS is an IHSS services for people who, due to a mental impairment or mental illness, needs to be observed 24 hour per day to protect from injuries, hazards or accidents.</a:t>
            </a:r>
          </a:p>
          <a:p>
            <a:pPr>
              <a:defRPr/>
            </a:pPr>
            <a:r>
              <a:rPr lang="en-US" sz="1600" dirty="0"/>
              <a:t> MPP 30-757.17</a:t>
            </a:r>
          </a:p>
          <a:p>
            <a:pPr>
              <a:defRPr/>
            </a:pPr>
            <a:r>
              <a:rPr lang="en-US" sz="1600" dirty="0"/>
              <a:t>The “mental impairment” or “mental illness” must impair the judgment, memory or orientation. </a:t>
            </a:r>
          </a:p>
          <a:p>
            <a:pPr lvl="2">
              <a:defRPr/>
            </a:pPr>
            <a:r>
              <a:rPr lang="en-US" sz="1400" dirty="0"/>
              <a:t>Wanders off and gets lost; walks into traffic, turns on the stove and forgets to turn it off.</a:t>
            </a:r>
          </a:p>
          <a:p>
            <a:pPr marL="630238" lvl="2" indent="0">
              <a:buNone/>
              <a:defRPr/>
            </a:pPr>
            <a:endParaRPr lang="en-US" sz="1600" dirty="0"/>
          </a:p>
          <a:p>
            <a:pPr>
              <a:defRPr/>
            </a:pPr>
            <a:r>
              <a:rPr lang="en-US" sz="1600" dirty="0"/>
              <a:t>Not self-directing.</a:t>
            </a:r>
          </a:p>
          <a:p>
            <a:pPr>
              <a:defRPr/>
            </a:pPr>
            <a:endParaRPr lang="en-US" sz="1600" dirty="0"/>
          </a:p>
          <a:p>
            <a:pPr>
              <a:defRPr/>
            </a:pPr>
            <a:r>
              <a:rPr lang="en-US" sz="1600" dirty="0"/>
              <a:t>A SOC 821-Assessment of Need for Protective Supervision for In-Home Supportive Services needs must be completed by the doctor.  </a:t>
            </a:r>
            <a:r>
              <a:rPr lang="en-US" sz="1600" b="1" dirty="0"/>
              <a:t>Make sure the doctor says the person needs 24 hours a day PS.</a:t>
            </a:r>
            <a:endParaRPr lang="en-US" sz="1600" dirty="0"/>
          </a:p>
          <a:p>
            <a:pPr marL="109537" indent="0">
              <a:buFont typeface="Wingdings 3" pitchFamily="2" charset="2"/>
              <a:buNone/>
              <a:defRPr/>
            </a:pPr>
            <a:r>
              <a:rPr lang="en-US" sz="1600" dirty="0"/>
              <a:t> </a:t>
            </a:r>
          </a:p>
          <a:p>
            <a:pPr>
              <a:defRPr/>
            </a:pPr>
            <a:r>
              <a:rPr lang="en-US" sz="1600" dirty="0"/>
              <a:t>Persons who need PS can get 195 hours a month or 283 hours a month.</a:t>
            </a:r>
          </a:p>
          <a:p>
            <a:pPr lvl="1" eaLnBrk="1" hangingPunct="1">
              <a:defRPr/>
            </a:pPr>
            <a:endParaRPr lang="en-US" altLang="en-US" sz="1400" b="1" dirty="0">
              <a:ea typeface="ＭＳ Ｐゴシック" panose="020B0600070205080204" pitchFamily="34" charset="-128"/>
            </a:endParaRPr>
          </a:p>
          <a:p>
            <a:pPr lvl="1" eaLnBrk="1" hangingPunct="1">
              <a:defRPr/>
            </a:pPr>
            <a:endParaRPr lang="en-US" altLang="en-US" sz="1400" dirty="0">
              <a:ea typeface="ＭＳ Ｐゴシック" panose="020B0600070205080204" pitchFamily="34" charset="-128"/>
            </a:endParaRPr>
          </a:p>
          <a:p>
            <a:pPr eaLnBrk="1" hangingPunct="1">
              <a:defRPr/>
            </a:pPr>
            <a:endParaRPr lang="en-US" altLang="en-US" dirty="0">
              <a:ea typeface="ＭＳ Ｐゴシック" panose="020B0600070205080204" pitchFamily="34" charset="-128"/>
            </a:endParaRPr>
          </a:p>
        </p:txBody>
      </p:sp>
      <p:sp>
        <p:nvSpPr>
          <p:cNvPr id="2" name="Title 1">
            <a:extLst>
              <a:ext uri="{FF2B5EF4-FFF2-40B4-BE49-F238E27FC236}">
                <a16:creationId xmlns:a16="http://schemas.microsoft.com/office/drawing/2014/main" id="{35DBD241-17DE-96A9-597C-C06DDAF0D29F}"/>
              </a:ext>
            </a:extLst>
          </p:cNvPr>
          <p:cNvSpPr>
            <a:spLocks noGrp="1"/>
          </p:cNvSpPr>
          <p:nvPr>
            <p:ph type="title"/>
          </p:nvPr>
        </p:nvSpPr>
        <p:spPr>
          <a:xfrm>
            <a:off x="381000" y="457200"/>
            <a:ext cx="8553450" cy="960438"/>
          </a:xfrm>
        </p:spPr>
        <p:style>
          <a:lnRef idx="1">
            <a:schemeClr val="accent1"/>
          </a:lnRef>
          <a:fillRef idx="2">
            <a:schemeClr val="accent1"/>
          </a:fillRef>
          <a:effectRef idx="1">
            <a:schemeClr val="accent1"/>
          </a:effectRef>
          <a:fontRef idx="minor">
            <a:schemeClr val="dk1"/>
          </a:fontRef>
        </p:style>
        <p:txBody>
          <a:bodyPr/>
          <a:lstStyle/>
          <a:p>
            <a:pPr algn="ctr" eaLnBrk="1" fontAlgn="auto" hangingPunct="1">
              <a:spcAft>
                <a:spcPts val="0"/>
              </a:spcAft>
              <a:defRPr/>
            </a:pPr>
            <a:r>
              <a:rPr lang="en-US" sz="2800" dirty="0">
                <a:effectLst>
                  <a:outerShdw blurRad="38100" dist="38100" dir="2700000" algn="tl">
                    <a:srgbClr val="DDDDDD"/>
                  </a:outerShdw>
                </a:effectLst>
                <a:latin typeface="+mj-lt"/>
                <a:cs typeface="Arial Black"/>
              </a:rPr>
              <a:t>PROTECTIVE SUPERVISION </a:t>
            </a:r>
            <a:r>
              <a:rPr lang="en-US" sz="2800" dirty="0">
                <a:effectLst>
                  <a:outerShdw blurRad="38100" dist="38100" dir="2700000" algn="tl">
                    <a:srgbClr val="DDDDDD"/>
                  </a:outerShdw>
                </a:effectLst>
                <a:latin typeface="+mj-lt"/>
                <a:ea typeface="Arial Black" pitchFamily="-112" charset="0"/>
                <a:cs typeface="Arial Black" pitchFamily="-112" charset="0"/>
              </a:rPr>
              <a:t>(PS)</a:t>
            </a:r>
          </a:p>
        </p:txBody>
      </p:sp>
      <p:sp>
        <p:nvSpPr>
          <p:cNvPr id="4" name="Footer Placeholder 3">
            <a:extLst>
              <a:ext uri="{FF2B5EF4-FFF2-40B4-BE49-F238E27FC236}">
                <a16:creationId xmlns:a16="http://schemas.microsoft.com/office/drawing/2014/main" id="{E39AE941-58C2-2C3F-1772-80389824F456}"/>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37882F57-9AF4-2FCD-4D35-C315BAC9FEC8}"/>
              </a:ext>
            </a:extLst>
          </p:cNvPr>
          <p:cNvSpPr>
            <a:spLocks noGrp="1"/>
          </p:cNvSpPr>
          <p:nvPr>
            <p:ph type="sldNum" sz="quarter" idx="12"/>
          </p:nvPr>
        </p:nvSpPr>
        <p:spPr/>
        <p:txBody>
          <a:bodyPr/>
          <a:lstStyle/>
          <a:p>
            <a:fld id="{764A8E41-8750-7C4A-9248-AB0A64647902}" type="slidenum">
              <a:rPr lang="en-US" altLang="en-US" smtClean="0"/>
              <a:pPr/>
              <a:t>18</a:t>
            </a:fld>
            <a:endParaRPr lang="en-US"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a:extLst>
              <a:ext uri="{FF2B5EF4-FFF2-40B4-BE49-F238E27FC236}">
                <a16:creationId xmlns:a16="http://schemas.microsoft.com/office/drawing/2014/main" id="{55363256-7BC5-63D7-BEC4-AE926874D551}"/>
              </a:ext>
            </a:extLst>
          </p:cNvPr>
          <p:cNvSpPr>
            <a:spLocks noGrp="1"/>
          </p:cNvSpPr>
          <p:nvPr>
            <p:ph idx="1"/>
          </p:nvPr>
        </p:nvSpPr>
        <p:spPr>
          <a:xfrm>
            <a:off x="457200" y="1905000"/>
            <a:ext cx="8229600" cy="4102100"/>
          </a:xfrm>
        </p:spPr>
        <p:txBody>
          <a:bodyPr/>
          <a:lstStyle/>
          <a:p>
            <a:pPr eaLnBrk="1" hangingPunct="1">
              <a:lnSpc>
                <a:spcPct val="80000"/>
              </a:lnSpc>
              <a:defRPr/>
            </a:pPr>
            <a:r>
              <a:rPr lang="en-US" altLang="en-US" sz="1600" dirty="0">
                <a:ea typeface="ＭＳ Ｐゴシック" panose="020B0600070205080204" pitchFamily="34" charset="-128"/>
              </a:rPr>
              <a:t>Children can get protection supervision services.</a:t>
            </a:r>
          </a:p>
          <a:p>
            <a:pPr eaLnBrk="1" hangingPunct="1">
              <a:lnSpc>
                <a:spcPct val="80000"/>
              </a:lnSpc>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Test for PS is functional limitations of child compared to other children of same age WIC § 12300(d)(4)</a:t>
            </a:r>
          </a:p>
          <a:p>
            <a:pPr marL="109537" indent="0" eaLnBrk="1" hangingPunct="1">
              <a:lnSpc>
                <a:spcPct val="80000"/>
              </a:lnSpc>
              <a:buFont typeface="Wingdings 3" pitchFamily="2" charset="2"/>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Age is not controlling factor in determining eligibility.</a:t>
            </a:r>
          </a:p>
          <a:p>
            <a:pPr marL="109537" indent="0" eaLnBrk="1" hangingPunct="1">
              <a:lnSpc>
                <a:spcPct val="80000"/>
              </a:lnSpc>
              <a:buNone/>
              <a:defRPr/>
            </a:pPr>
            <a:endParaRPr lang="en-US" altLang="en-US" sz="1600" dirty="0">
              <a:ea typeface="ＭＳ Ｐゴシック" panose="020B0600070205080204" pitchFamily="34" charset="-128"/>
            </a:endParaRPr>
          </a:p>
          <a:p>
            <a:pPr eaLnBrk="1" hangingPunct="1">
              <a:lnSpc>
                <a:spcPct val="80000"/>
              </a:lnSpc>
              <a:defRPr/>
            </a:pPr>
            <a:r>
              <a:rPr lang="en-US" altLang="en-US" sz="1600" dirty="0">
                <a:ea typeface="ＭＳ Ｐゴシック" panose="020B0600070205080204" pitchFamily="34" charset="-128"/>
              </a:rPr>
              <a:t>Get a doctor’s statement and do not allow the county to go fishing for information to make the child ineligible.</a:t>
            </a:r>
          </a:p>
          <a:p>
            <a:pPr eaLnBrk="1" hangingPunct="1">
              <a:lnSpc>
                <a:spcPct val="80000"/>
              </a:lnSpc>
              <a:defRPr/>
            </a:pPr>
            <a:endParaRPr lang="en-US" sz="1600" dirty="0">
              <a:ea typeface="ＭＳ Ｐゴシック" panose="020B0600070205080204" pitchFamily="34" charset="-128"/>
            </a:endParaRPr>
          </a:p>
          <a:p>
            <a:pPr eaLnBrk="1" hangingPunct="1">
              <a:lnSpc>
                <a:spcPct val="80000"/>
              </a:lnSpc>
              <a:defRPr/>
            </a:pPr>
            <a:r>
              <a:rPr lang="en-US" sz="1600" dirty="0"/>
              <a:t>Parent can be child’s provider if, “The parent has left full-time employment or is prevented from obtaining full-time employment because no other suitable provider is available and the inability of the parent to perform supportive services may result in inappropriate placement or inadequate care.” MPP 30-763.451.</a:t>
            </a:r>
            <a:endParaRPr lang="en-US" altLang="en-US" sz="1600" dirty="0">
              <a:ea typeface="ＭＳ Ｐゴシック" panose="020B0600070205080204" pitchFamily="34" charset="-128"/>
            </a:endParaRPr>
          </a:p>
        </p:txBody>
      </p:sp>
      <p:sp>
        <p:nvSpPr>
          <p:cNvPr id="2" name="Title 1">
            <a:extLst>
              <a:ext uri="{FF2B5EF4-FFF2-40B4-BE49-F238E27FC236}">
                <a16:creationId xmlns:a16="http://schemas.microsoft.com/office/drawing/2014/main" id="{541F2C7D-9FEC-473C-2981-7A446A3C3096}"/>
              </a:ext>
            </a:extLst>
          </p:cNvPr>
          <p:cNvSpPr>
            <a:spLocks noGrp="1"/>
          </p:cNvSpPr>
          <p:nvPr>
            <p:ph type="title"/>
          </p:nvPr>
        </p:nvSpPr>
        <p:spPr>
          <a:xfrm>
            <a:off x="381000" y="279400"/>
            <a:ext cx="8229600" cy="1143000"/>
          </a:xfrm>
        </p:spPr>
        <p:style>
          <a:lnRef idx="1">
            <a:schemeClr val="accent1"/>
          </a:lnRef>
          <a:fillRef idx="2">
            <a:schemeClr val="accent1"/>
          </a:fillRef>
          <a:effectRef idx="1">
            <a:schemeClr val="accent1"/>
          </a:effectRef>
          <a:fontRef idx="minor">
            <a:schemeClr val="dk1"/>
          </a:fontRef>
        </p:style>
        <p:txBody>
          <a:bodyPr>
            <a:no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mj-ea"/>
                <a:cs typeface="Arial Black"/>
              </a:rPr>
              <a:t>PROTECTIVE SUPERVISION &amp; </a:t>
            </a:r>
            <a:br>
              <a:rPr lang="en-US" sz="2800" dirty="0">
                <a:effectLst>
                  <a:outerShdw blurRad="38100" dist="38100" dir="2700000" algn="tl">
                    <a:srgbClr val="DDDDDD"/>
                  </a:outerShdw>
                </a:effectLst>
                <a:latin typeface="+mj-lt"/>
                <a:ea typeface="+mj-ea"/>
                <a:cs typeface="Arial Black"/>
              </a:rPr>
            </a:br>
            <a:r>
              <a:rPr lang="en-US" sz="2800" dirty="0">
                <a:effectLst>
                  <a:outerShdw blurRad="38100" dist="38100" dir="2700000" algn="tl">
                    <a:srgbClr val="DDDDDD"/>
                  </a:outerShdw>
                </a:effectLst>
                <a:latin typeface="+mj-lt"/>
                <a:ea typeface="+mj-ea"/>
                <a:cs typeface="Arial Black"/>
              </a:rPr>
              <a:t>IHSS FOR CHILDREN</a:t>
            </a:r>
          </a:p>
        </p:txBody>
      </p:sp>
      <p:sp>
        <p:nvSpPr>
          <p:cNvPr id="4" name="Footer Placeholder 3">
            <a:extLst>
              <a:ext uri="{FF2B5EF4-FFF2-40B4-BE49-F238E27FC236}">
                <a16:creationId xmlns:a16="http://schemas.microsoft.com/office/drawing/2014/main" id="{03A5BFBD-BF05-5399-3A7B-19295F108A8C}"/>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59D7A16F-256D-17DF-53BD-1D1DFAACB393}"/>
              </a:ext>
            </a:extLst>
          </p:cNvPr>
          <p:cNvSpPr>
            <a:spLocks noGrp="1"/>
          </p:cNvSpPr>
          <p:nvPr>
            <p:ph type="sldNum" sz="quarter" idx="12"/>
          </p:nvPr>
        </p:nvSpPr>
        <p:spPr/>
        <p:txBody>
          <a:bodyPr/>
          <a:lstStyle/>
          <a:p>
            <a:fld id="{764A8E41-8750-7C4A-9248-AB0A64647902}" type="slidenum">
              <a:rPr lang="en-US" altLang="en-US" smtClean="0"/>
              <a:pPr/>
              <a:t>19</a:t>
            </a:fld>
            <a:endParaRPr lang="en-US"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a:extLst>
              <a:ext uri="{FF2B5EF4-FFF2-40B4-BE49-F238E27FC236}">
                <a16:creationId xmlns:a16="http://schemas.microsoft.com/office/drawing/2014/main" id="{DE2602DC-4D4D-36AE-D9A3-600D37C3CFDF}"/>
              </a:ext>
            </a:extLst>
          </p:cNvPr>
          <p:cNvSpPr>
            <a:spLocks noGrp="1"/>
          </p:cNvSpPr>
          <p:nvPr>
            <p:ph idx="1"/>
          </p:nvPr>
        </p:nvSpPr>
        <p:spPr>
          <a:xfrm>
            <a:off x="685800" y="1600200"/>
            <a:ext cx="8229600" cy="4525963"/>
          </a:xfrm>
        </p:spPr>
        <p:txBody>
          <a:bodyPr/>
          <a:lstStyle/>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Joint CDSS and CDHS program</a:t>
            </a:r>
          </a:p>
          <a:p>
            <a:pPr marL="109537" indent="0">
              <a:buNone/>
            </a:pPr>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Provides in-home assistance to eligible aged, blind and disabled individuals so that they can remain safely in their own homes.</a:t>
            </a:r>
          </a:p>
          <a:p>
            <a:pPr marL="109537" indent="0">
              <a:buNone/>
            </a:pPr>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Physically reside in US and State of California resident</a:t>
            </a:r>
          </a:p>
          <a:p>
            <a:pPr marL="109537" indent="0">
              <a:buNone/>
            </a:pPr>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SSI/SSP or Medi-Cal recipient</a:t>
            </a:r>
          </a:p>
          <a:p>
            <a:pPr marL="109537" indent="0">
              <a:buNone/>
            </a:pPr>
            <a:endParaRPr lang="en-US" altLang="en-US" sz="16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1600" dirty="0">
                <a:latin typeface="Arial" panose="020B0604020202020204" pitchFamily="34" charset="0"/>
                <a:ea typeface="ＭＳ Ｐゴシック" panose="020B0600070205080204" pitchFamily="34" charset="-128"/>
                <a:cs typeface="Arial" panose="020B0604020202020204" pitchFamily="34" charset="0"/>
              </a:rPr>
              <a:t>Live at home or abode of choosing</a:t>
            </a:r>
          </a:p>
          <a:p>
            <a:pPr lvl="1"/>
            <a:r>
              <a:rPr lang="en-US" altLang="en-US" sz="1600" dirty="0">
                <a:latin typeface="Arial" panose="020B0604020202020204" pitchFamily="34" charset="0"/>
                <a:ea typeface="ＭＳ Ｐゴシック" panose="020B0600070205080204" pitchFamily="34" charset="-128"/>
                <a:cs typeface="Arial" panose="020B0604020202020204" pitchFamily="34" charset="0"/>
              </a:rPr>
              <a:t>Not acute care hospital long-term care facilities and licensed community care facilities</a:t>
            </a:r>
          </a:p>
          <a:p>
            <a:endParaRPr lang="en-US" altLang="en-US" dirty="0">
              <a:ea typeface="ＭＳ Ｐゴシック" panose="020B0600070205080204" pitchFamily="34" charset="-128"/>
            </a:endParaRPr>
          </a:p>
        </p:txBody>
      </p:sp>
      <p:sp>
        <p:nvSpPr>
          <p:cNvPr id="3" name="Title 2">
            <a:extLst>
              <a:ext uri="{FF2B5EF4-FFF2-40B4-BE49-F238E27FC236}">
                <a16:creationId xmlns:a16="http://schemas.microsoft.com/office/drawing/2014/main" id="{9A94CE7B-4245-F6E7-5103-C450C006030D}"/>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cs typeface="Arial" panose="020B0604020202020204" pitchFamily="34" charset="0"/>
              </a:rPr>
              <a:t>IHSS PROGRAM</a:t>
            </a:r>
          </a:p>
        </p:txBody>
      </p:sp>
      <p:sp>
        <p:nvSpPr>
          <p:cNvPr id="4" name="Footer Placeholder 3">
            <a:extLst>
              <a:ext uri="{FF2B5EF4-FFF2-40B4-BE49-F238E27FC236}">
                <a16:creationId xmlns:a16="http://schemas.microsoft.com/office/drawing/2014/main" id="{F7591C4F-2974-2817-5E05-92E74AB0EAE1}"/>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45BCD8D5-7569-DDD4-2E04-E41CD19C14E9}"/>
              </a:ext>
            </a:extLst>
          </p:cNvPr>
          <p:cNvSpPr>
            <a:spLocks noGrp="1"/>
          </p:cNvSpPr>
          <p:nvPr>
            <p:ph type="sldNum" sz="quarter" idx="12"/>
          </p:nvPr>
        </p:nvSpPr>
        <p:spPr/>
        <p:txBody>
          <a:bodyPr/>
          <a:lstStyle/>
          <a:p>
            <a:fld id="{764A8E41-8750-7C4A-9248-AB0A64647902}" type="slidenum">
              <a:rPr lang="en-US" altLang="en-US" smtClean="0"/>
              <a:pPr/>
              <a:t>2</a:t>
            </a:fld>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36B58D-6D51-C14E-ABB6-0DFA2638810E}"/>
              </a:ext>
            </a:extLst>
          </p:cNvPr>
          <p:cNvSpPr>
            <a:spLocks noGrp="1"/>
          </p:cNvSpPr>
          <p:nvPr>
            <p:ph idx="1"/>
          </p:nvPr>
        </p:nvSpPr>
        <p:spPr/>
        <p:txBody>
          <a:bodyPr/>
          <a:lstStyle/>
          <a:p>
            <a:pPr>
              <a:defRPr/>
            </a:pPr>
            <a:r>
              <a:rPr lang="en-US" sz="1700" dirty="0"/>
              <a:t>Accompaniment to Appointments MPP 30-757.15 </a:t>
            </a:r>
          </a:p>
          <a:p>
            <a:pPr>
              <a:defRPr/>
            </a:pPr>
            <a:endParaRPr lang="en-US" sz="1700" dirty="0"/>
          </a:p>
          <a:p>
            <a:pPr lvl="1">
              <a:defRPr/>
            </a:pPr>
            <a:r>
              <a:rPr lang="en-US" sz="1700" dirty="0"/>
              <a:t>To and from physicians, dentist other health professionals</a:t>
            </a:r>
          </a:p>
          <a:p>
            <a:pPr lvl="1">
              <a:defRPr/>
            </a:pPr>
            <a:endParaRPr lang="en-US" sz="1700" dirty="0"/>
          </a:p>
          <a:p>
            <a:pPr lvl="1">
              <a:defRPr/>
            </a:pPr>
            <a:r>
              <a:rPr lang="en-US" sz="1700" dirty="0"/>
              <a:t>Necessary for fitting health related appliances/devices and special clothing</a:t>
            </a:r>
          </a:p>
          <a:p>
            <a:pPr lvl="1">
              <a:defRPr/>
            </a:pPr>
            <a:endParaRPr lang="en-US" sz="1700" dirty="0"/>
          </a:p>
          <a:p>
            <a:pPr lvl="2">
              <a:defRPr/>
            </a:pPr>
            <a:r>
              <a:rPr lang="en-US" sz="1700" dirty="0"/>
              <a:t>Transportation must be authorized by county after Medi-Cal won’t provide transportation</a:t>
            </a:r>
          </a:p>
          <a:p>
            <a:pPr lvl="2">
              <a:defRPr/>
            </a:pPr>
            <a:endParaRPr lang="en-US" sz="1700" dirty="0"/>
          </a:p>
          <a:p>
            <a:pPr marL="392113" lvl="1" indent="0">
              <a:buFont typeface="Verdana" panose="020B0604030504040204" pitchFamily="34" charset="0"/>
              <a:buNone/>
              <a:defRPr/>
            </a:pPr>
            <a:r>
              <a:rPr lang="en-US" sz="1700" dirty="0"/>
              <a:t>Wait time is countable  </a:t>
            </a:r>
          </a:p>
          <a:p>
            <a:pPr lvl="2">
              <a:defRPr/>
            </a:pPr>
            <a:r>
              <a:rPr lang="en-US" sz="1700" dirty="0"/>
              <a:t>FLSA regulations 29 CFR 785.15 and 785.16 defines two different types of wait time</a:t>
            </a:r>
          </a:p>
          <a:p>
            <a:pPr lvl="3">
              <a:defRPr/>
            </a:pPr>
            <a:r>
              <a:rPr lang="en-US" sz="1700" dirty="0"/>
              <a:t>“Engaged to wait”</a:t>
            </a:r>
          </a:p>
          <a:p>
            <a:pPr lvl="3">
              <a:defRPr/>
            </a:pPr>
            <a:r>
              <a:rPr lang="en-US" sz="1700" dirty="0"/>
              <a:t>“Waiting to be engaged”</a:t>
            </a:r>
          </a:p>
          <a:p>
            <a:pPr lvl="2">
              <a:defRPr/>
            </a:pPr>
            <a:endParaRPr lang="en-US" sz="1200" dirty="0"/>
          </a:p>
        </p:txBody>
      </p:sp>
      <p:sp>
        <p:nvSpPr>
          <p:cNvPr id="3" name="Title 2">
            <a:extLst>
              <a:ext uri="{FF2B5EF4-FFF2-40B4-BE49-F238E27FC236}">
                <a16:creationId xmlns:a16="http://schemas.microsoft.com/office/drawing/2014/main" id="{0B95E37B-AFE5-2B2B-B1E8-0085E4FA8F66}"/>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rPr>
              <a:t>ACCOMPANIMENT AND TIME LIMITED SERVICES</a:t>
            </a:r>
          </a:p>
        </p:txBody>
      </p:sp>
      <p:sp>
        <p:nvSpPr>
          <p:cNvPr id="5" name="Footer Placeholder 4">
            <a:extLst>
              <a:ext uri="{FF2B5EF4-FFF2-40B4-BE49-F238E27FC236}">
                <a16:creationId xmlns:a16="http://schemas.microsoft.com/office/drawing/2014/main" id="{F1CF9479-F401-E820-7F07-1C88A4CABF3E}"/>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6" name="Slide Number Placeholder 5">
            <a:extLst>
              <a:ext uri="{FF2B5EF4-FFF2-40B4-BE49-F238E27FC236}">
                <a16:creationId xmlns:a16="http://schemas.microsoft.com/office/drawing/2014/main" id="{FA6C0F0A-63E3-F37E-0378-ED1FDF94ECBB}"/>
              </a:ext>
            </a:extLst>
          </p:cNvPr>
          <p:cNvSpPr>
            <a:spLocks noGrp="1"/>
          </p:cNvSpPr>
          <p:nvPr>
            <p:ph type="sldNum" sz="quarter" idx="12"/>
          </p:nvPr>
        </p:nvSpPr>
        <p:spPr/>
        <p:txBody>
          <a:bodyPr/>
          <a:lstStyle/>
          <a:p>
            <a:fld id="{764A8E41-8750-7C4A-9248-AB0A64647902}" type="slidenum">
              <a:rPr lang="en-US" altLang="en-US" smtClean="0"/>
              <a:pPr/>
              <a:t>20</a:t>
            </a:fld>
            <a:endParaRPr lang="en-US"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D4F027-C174-E820-01D2-3B44D5B43BF4}"/>
              </a:ext>
            </a:extLst>
          </p:cNvPr>
          <p:cNvSpPr>
            <a:spLocks noGrp="1"/>
          </p:cNvSpPr>
          <p:nvPr>
            <p:ph idx="1"/>
          </p:nvPr>
        </p:nvSpPr>
        <p:spPr>
          <a:xfrm>
            <a:off x="457200" y="1481138"/>
            <a:ext cx="8229600" cy="4691062"/>
          </a:xfrm>
        </p:spPr>
        <p:txBody>
          <a:bodyPr/>
          <a:lstStyle/>
          <a:p>
            <a:pPr lvl="1">
              <a:defRPr/>
            </a:pPr>
            <a:endParaRPr lang="en-US" altLang="en-US" sz="1600" dirty="0"/>
          </a:p>
          <a:p>
            <a:pPr lvl="1">
              <a:defRPr/>
            </a:pPr>
            <a:r>
              <a:rPr lang="en-US" altLang="en-US" sz="1600" dirty="0"/>
              <a:t>Heavy Cleaning MPP 30-757.12</a:t>
            </a:r>
          </a:p>
          <a:p>
            <a:pPr lvl="2">
              <a:defRPr/>
            </a:pPr>
            <a:r>
              <a:rPr lang="en-US" altLang="en-US" sz="1600" dirty="0"/>
              <a:t>Thorough house cleaning to remove hazardous debris or dirt</a:t>
            </a:r>
          </a:p>
          <a:p>
            <a:pPr lvl="2">
              <a:defRPr/>
            </a:pPr>
            <a:r>
              <a:rPr lang="en-US" altLang="en-US" sz="1600" dirty="0"/>
              <a:t>Authorized one time only and only under certain circumstances</a:t>
            </a:r>
          </a:p>
          <a:p>
            <a:pPr lvl="1">
              <a:defRPr/>
            </a:pPr>
            <a:endParaRPr lang="en-US" altLang="en-US" sz="1600" dirty="0"/>
          </a:p>
          <a:p>
            <a:pPr lvl="1" eaLnBrk="1" hangingPunct="1">
              <a:lnSpc>
                <a:spcPct val="90000"/>
              </a:lnSpc>
              <a:defRPr/>
            </a:pPr>
            <a:r>
              <a:rPr lang="en-US" altLang="en-US" sz="1600" dirty="0"/>
              <a:t>Yard Hazard Abatement MPP 30-757.16</a:t>
            </a:r>
          </a:p>
          <a:p>
            <a:pPr lvl="2" eaLnBrk="1" hangingPunct="1">
              <a:lnSpc>
                <a:spcPct val="90000"/>
              </a:lnSpc>
              <a:defRPr/>
            </a:pPr>
            <a:r>
              <a:rPr lang="en-US" altLang="en-US" sz="1600" dirty="0"/>
              <a:t>Light work in yard to remove high grass or weeds and rubbish when material pose fire hazard</a:t>
            </a:r>
          </a:p>
          <a:p>
            <a:pPr lvl="2" eaLnBrk="1" hangingPunct="1">
              <a:lnSpc>
                <a:spcPct val="90000"/>
              </a:lnSpc>
              <a:defRPr/>
            </a:pPr>
            <a:r>
              <a:rPr lang="en-US" altLang="en-US" sz="1600" dirty="0"/>
              <a:t>Remove ice, snow or other hazardous substances from entrances and essential walkways when access to home becomes hazardous</a:t>
            </a:r>
          </a:p>
          <a:p>
            <a:pPr lvl="2" eaLnBrk="1" hangingPunct="1">
              <a:lnSpc>
                <a:spcPct val="90000"/>
              </a:lnSpc>
              <a:defRPr/>
            </a:pPr>
            <a:r>
              <a:rPr lang="en-US" altLang="en-US" sz="1600" dirty="0"/>
              <a:t>Authorized only one time</a:t>
            </a:r>
          </a:p>
          <a:p>
            <a:pPr lvl="3" eaLnBrk="1" hangingPunct="1">
              <a:lnSpc>
                <a:spcPct val="90000"/>
              </a:lnSpc>
              <a:defRPr/>
            </a:pPr>
            <a:endParaRPr lang="en-US" altLang="en-US" sz="1600" dirty="0"/>
          </a:p>
          <a:p>
            <a:pPr lvl="1">
              <a:defRPr/>
            </a:pPr>
            <a:r>
              <a:rPr lang="en-US" sz="1600" dirty="0"/>
              <a:t>Teaching and Demonstration MPP 30-757.18</a:t>
            </a:r>
          </a:p>
          <a:p>
            <a:pPr lvl="2">
              <a:defRPr/>
            </a:pPr>
            <a:r>
              <a:rPr lang="en-US" sz="1600" dirty="0"/>
              <a:t>Teaching beneficiaries to perform services currently being provided by provider</a:t>
            </a:r>
          </a:p>
          <a:p>
            <a:pPr lvl="2">
              <a:defRPr/>
            </a:pPr>
            <a:r>
              <a:rPr lang="en-US" sz="1600" dirty="0"/>
              <a:t>Authorized for no more than three months</a:t>
            </a:r>
          </a:p>
          <a:p>
            <a:pPr lvl="2">
              <a:defRPr/>
            </a:pPr>
            <a:r>
              <a:rPr lang="en-US" sz="1600" dirty="0"/>
              <a:t>Authorized only when it will likely reduce need for IHSS-funded services</a:t>
            </a:r>
          </a:p>
          <a:p>
            <a:pPr marL="392113" lvl="1" indent="0">
              <a:buFont typeface="Verdana" panose="020B0604030504040204" pitchFamily="34" charset="0"/>
              <a:buNone/>
              <a:defRPr/>
            </a:pPr>
            <a:endParaRPr lang="en-US" sz="1400" dirty="0"/>
          </a:p>
          <a:p>
            <a:pPr>
              <a:defRPr/>
            </a:pPr>
            <a:endParaRPr lang="en-US" dirty="0"/>
          </a:p>
        </p:txBody>
      </p:sp>
      <p:sp>
        <p:nvSpPr>
          <p:cNvPr id="3" name="Title 2">
            <a:extLst>
              <a:ext uri="{FF2B5EF4-FFF2-40B4-BE49-F238E27FC236}">
                <a16:creationId xmlns:a16="http://schemas.microsoft.com/office/drawing/2014/main" id="{1852944B-A016-890C-1974-9AC740A6EFFA}"/>
              </a:ext>
            </a:extLst>
          </p:cNvPr>
          <p:cNvSpPr>
            <a:spLocks noGrp="1"/>
          </p:cNvSpPr>
          <p:nvPr>
            <p:ph type="title"/>
          </p:nvPr>
        </p:nvSpPr>
        <p:spPr>
          <a:solidFill>
            <a:schemeClr val="bg2">
              <a:lumMod val="90000"/>
            </a:schemeClr>
          </a:solidFill>
        </p:spPr>
        <p:txBody>
          <a:bodyPr>
            <a:normAutofit/>
          </a:bodyPr>
          <a:lstStyle/>
          <a:p>
            <a:pPr>
              <a:defRPr/>
            </a:pPr>
            <a:r>
              <a:rPr lang="en-US" sz="2800" dirty="0">
                <a:solidFill>
                  <a:schemeClr val="tx1"/>
                </a:solidFill>
              </a:rPr>
              <a:t> 		TIME LIMITED SERVICES</a:t>
            </a:r>
          </a:p>
        </p:txBody>
      </p:sp>
      <p:sp>
        <p:nvSpPr>
          <p:cNvPr id="5" name="Footer Placeholder 4">
            <a:extLst>
              <a:ext uri="{FF2B5EF4-FFF2-40B4-BE49-F238E27FC236}">
                <a16:creationId xmlns:a16="http://schemas.microsoft.com/office/drawing/2014/main" id="{F8DE5442-BA18-51CC-C35C-53F8E8A26D6B}"/>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6" name="Slide Number Placeholder 5">
            <a:extLst>
              <a:ext uri="{FF2B5EF4-FFF2-40B4-BE49-F238E27FC236}">
                <a16:creationId xmlns:a16="http://schemas.microsoft.com/office/drawing/2014/main" id="{E9AC94FD-8FD9-AC27-D6F7-E8CDB6A095EC}"/>
              </a:ext>
            </a:extLst>
          </p:cNvPr>
          <p:cNvSpPr>
            <a:spLocks noGrp="1"/>
          </p:cNvSpPr>
          <p:nvPr>
            <p:ph type="sldNum" sz="quarter" idx="12"/>
          </p:nvPr>
        </p:nvSpPr>
        <p:spPr/>
        <p:txBody>
          <a:bodyPr/>
          <a:lstStyle/>
          <a:p>
            <a:fld id="{764A8E41-8750-7C4A-9248-AB0A64647902}" type="slidenum">
              <a:rPr lang="en-US" altLang="en-US" smtClean="0"/>
              <a:pPr/>
              <a:t>21</a:t>
            </a:fld>
            <a:endParaRPr lang="en-US"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2">
            <a:extLst>
              <a:ext uri="{FF2B5EF4-FFF2-40B4-BE49-F238E27FC236}">
                <a16:creationId xmlns:a16="http://schemas.microsoft.com/office/drawing/2014/main" id="{D4314AB6-F87D-F3F6-3E35-6257AAEEDD20}"/>
              </a:ext>
            </a:extLst>
          </p:cNvPr>
          <p:cNvSpPr>
            <a:spLocks noGrp="1"/>
          </p:cNvSpPr>
          <p:nvPr>
            <p:ph idx="1"/>
          </p:nvPr>
        </p:nvSpPr>
        <p:spPr/>
        <p:txBody>
          <a:bodyPr/>
          <a:lstStyle/>
          <a:p>
            <a:pPr eaLnBrk="1" hangingPunct="1"/>
            <a:r>
              <a:rPr lang="en-US" altLang="en-US" sz="1600" dirty="0">
                <a:ea typeface="ＭＳ Ｐゴシック" panose="020B0600070205080204" pitchFamily="34" charset="-128"/>
              </a:rPr>
              <a:t>IHSS applicant with an able spouse (i.e. does not receive IHSS) presumed available to provide without compensation any IHSS service except for personal care services and paramedical services.  MPP 30-763.41</a:t>
            </a:r>
          </a:p>
          <a:p>
            <a:pPr eaLnBrk="1" hangingPunct="1"/>
            <a:endParaRPr lang="en-US" altLang="en-US" sz="1600" dirty="0">
              <a:ea typeface="ＭＳ Ｐゴシック" panose="020B0600070205080204" pitchFamily="34" charset="-128"/>
            </a:endParaRPr>
          </a:p>
          <a:p>
            <a:pPr lvl="1" eaLnBrk="1" hangingPunct="1"/>
            <a:r>
              <a:rPr lang="en-US" altLang="en-US" sz="1600" dirty="0">
                <a:ea typeface="ＭＳ Ｐゴシック" panose="020B0600070205080204" pitchFamily="34" charset="-128"/>
              </a:rPr>
              <a:t>Spouse includes persons who are </a:t>
            </a:r>
          </a:p>
          <a:p>
            <a:pPr lvl="2" eaLnBrk="1" hangingPunct="1"/>
            <a:r>
              <a:rPr lang="en-US" altLang="en-US" sz="1600" dirty="0">
                <a:ea typeface="ＭＳ Ｐゴシック" panose="020B0600070205080204" pitchFamily="34" charset="-128"/>
              </a:rPr>
              <a:t>legally married</a:t>
            </a:r>
          </a:p>
          <a:p>
            <a:pPr lvl="2" eaLnBrk="1" hangingPunct="1"/>
            <a:r>
              <a:rPr lang="en-US" altLang="en-US" sz="1600" dirty="0">
                <a:ea typeface="ＭＳ Ｐゴシック" panose="020B0600070205080204" pitchFamily="34" charset="-128"/>
              </a:rPr>
              <a:t>legal domestic partners</a:t>
            </a:r>
          </a:p>
          <a:p>
            <a:pPr lvl="2" eaLnBrk="1" hangingPunct="1"/>
            <a:r>
              <a:rPr lang="en-US" altLang="en-US" sz="1600" dirty="0">
                <a:ea typeface="ＭＳ Ｐゴシック" panose="020B0600070205080204" pitchFamily="34" charset="-128"/>
              </a:rPr>
              <a:t>two individuals of the opposite sex are holding out to be married. </a:t>
            </a:r>
          </a:p>
          <a:p>
            <a:pPr eaLnBrk="1" hangingPunct="1"/>
            <a:endParaRPr lang="en-US" altLang="en-US" sz="1600" dirty="0">
              <a:ea typeface="ＭＳ Ｐゴシック" panose="020B0600070205080204" pitchFamily="34" charset="-128"/>
            </a:endParaRPr>
          </a:p>
          <a:p>
            <a:pPr eaLnBrk="1" hangingPunct="1"/>
            <a:r>
              <a:rPr lang="en-US" altLang="en-US" sz="1600" b="1" dirty="0">
                <a:ea typeface="ＭＳ Ｐゴシック" panose="020B0600070205080204" pitchFamily="34" charset="-128"/>
              </a:rPr>
              <a:t>PRACTICE POINTER </a:t>
            </a:r>
            <a:r>
              <a:rPr lang="en-US" altLang="en-US" sz="1600" dirty="0">
                <a:ea typeface="ＭＳ Ｐゴシック" panose="020B0600070205080204" pitchFamily="34" charset="-128"/>
              </a:rPr>
              <a:t>– Get a statement from the doctor that the spouse cannot do x, y and z</a:t>
            </a:r>
          </a:p>
          <a:p>
            <a:pPr lvl="1" eaLnBrk="1" hangingPunct="1"/>
            <a:r>
              <a:rPr lang="en-US" altLang="en-US" sz="1400" dirty="0">
                <a:ea typeface="ＭＳ Ｐゴシック" panose="020B0600070205080204" pitchFamily="34" charset="-128"/>
              </a:rPr>
              <a:t>The spouse would continue to be an able and available spouse for any other services that there is not verification of inability for the spouse to perform.</a:t>
            </a:r>
          </a:p>
          <a:p>
            <a:pPr eaLnBrk="1" hangingPunct="1"/>
            <a:r>
              <a:rPr lang="en-US" altLang="en-US" sz="1600" dirty="0">
                <a:ea typeface="ＭＳ Ｐゴシック" panose="020B0600070205080204" pitchFamily="34" charset="-128"/>
              </a:rPr>
              <a:t>Able spouse out of the home for employment, health, or other unavoidable reason, for over 24 hours, the spouse is presumed to be unavailable to provide any IHSS services during the absence period.</a:t>
            </a:r>
          </a:p>
        </p:txBody>
      </p:sp>
      <p:sp>
        <p:nvSpPr>
          <p:cNvPr id="2" name="Title 1">
            <a:extLst>
              <a:ext uri="{FF2B5EF4-FFF2-40B4-BE49-F238E27FC236}">
                <a16:creationId xmlns:a16="http://schemas.microsoft.com/office/drawing/2014/main" id="{CC853C5F-392E-5A24-42DD-40464C940D0F}"/>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IHSS CLIENT WITH SPOUSE</a:t>
            </a:r>
          </a:p>
        </p:txBody>
      </p:sp>
      <p:sp>
        <p:nvSpPr>
          <p:cNvPr id="4" name="Footer Placeholder 3">
            <a:extLst>
              <a:ext uri="{FF2B5EF4-FFF2-40B4-BE49-F238E27FC236}">
                <a16:creationId xmlns:a16="http://schemas.microsoft.com/office/drawing/2014/main" id="{4E3BBBD2-AA6A-8660-503F-13C546A875AA}"/>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F4F6BCDE-BCA5-099C-3528-FFF24C404CFD}"/>
              </a:ext>
            </a:extLst>
          </p:cNvPr>
          <p:cNvSpPr>
            <a:spLocks noGrp="1"/>
          </p:cNvSpPr>
          <p:nvPr>
            <p:ph type="sldNum" sz="quarter" idx="12"/>
          </p:nvPr>
        </p:nvSpPr>
        <p:spPr/>
        <p:txBody>
          <a:bodyPr/>
          <a:lstStyle/>
          <a:p>
            <a:fld id="{764A8E41-8750-7C4A-9248-AB0A64647902}" type="slidenum">
              <a:rPr lang="en-US" altLang="en-US" smtClean="0"/>
              <a:pPr/>
              <a:t>22</a:t>
            </a:fld>
            <a:endParaRPr lang="en-US" altLang="en-US" dirty="0"/>
          </a:p>
        </p:txBody>
      </p:sp>
    </p:spTree>
    <p:extLst>
      <p:ext uri="{BB962C8B-B14F-4D97-AF65-F5344CB8AC3E}">
        <p14:creationId xmlns:p14="http://schemas.microsoft.com/office/powerpoint/2010/main" val="216010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a:extLst>
              <a:ext uri="{FF2B5EF4-FFF2-40B4-BE49-F238E27FC236}">
                <a16:creationId xmlns:a16="http://schemas.microsoft.com/office/drawing/2014/main" id="{24C74822-4898-D64B-C6C0-11DA3B49B47B}"/>
              </a:ext>
            </a:extLst>
          </p:cNvPr>
          <p:cNvSpPr>
            <a:spLocks noGrp="1"/>
          </p:cNvSpPr>
          <p:nvPr>
            <p:ph idx="1"/>
          </p:nvPr>
        </p:nvSpPr>
        <p:spPr/>
        <p:txBody>
          <a:bodyPr/>
          <a:lstStyle/>
          <a:p>
            <a:endParaRPr lang="en-US" altLang="en-US" sz="1600" dirty="0">
              <a:ea typeface="ＭＳ Ｐゴシック" panose="020B0600070205080204" pitchFamily="34" charset="-128"/>
            </a:endParaRPr>
          </a:p>
          <a:p>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Upon approval, county identifies authorized services and number of hours per month</a:t>
            </a:r>
          </a:p>
          <a:p>
            <a:pPr marL="109537" indent="0">
              <a:buNone/>
            </a:pPr>
            <a:endParaRPr lang="en-US" altLang="en-US" sz="1600" dirty="0">
              <a:ea typeface="ＭＳ Ｐゴシック" panose="020B0600070205080204" pitchFamily="34" charset="-128"/>
            </a:endParaRPr>
          </a:p>
          <a:p>
            <a:r>
              <a:rPr lang="en-US" altLang="en-US" sz="1600" dirty="0">
                <a:ea typeface="ＭＳ Ｐゴシック" panose="020B0600070205080204" pitchFamily="34" charset="-128"/>
              </a:rPr>
              <a:t>Recipient must hire services provider(</a:t>
            </a:r>
            <a:r>
              <a:rPr lang="en-US" altLang="en-US" sz="1600">
                <a:ea typeface="ＭＳ Ｐゴシック" panose="020B0600070205080204" pitchFamily="34" charset="-128"/>
              </a:rPr>
              <a:t>s)</a:t>
            </a:r>
          </a:p>
          <a:p>
            <a:pPr marL="109537" indent="0">
              <a:buNone/>
            </a:pPr>
            <a:endParaRPr lang="en-US" altLang="en-US" sz="1600" dirty="0">
              <a:ea typeface="ＭＳ Ｐゴシック" panose="020B0600070205080204" pitchFamily="34" charset="-128"/>
            </a:endParaRPr>
          </a:p>
          <a:p>
            <a:pPr lvl="1"/>
            <a:r>
              <a:rPr lang="en-US" altLang="en-US" sz="1600" dirty="0">
                <a:ea typeface="ＭＳ Ｐゴシック" panose="020B0600070205080204" pitchFamily="34" charset="-128"/>
              </a:rPr>
              <a:t>Must find a provider</a:t>
            </a:r>
          </a:p>
          <a:p>
            <a:pPr marL="392113" lvl="1" indent="0">
              <a:buNone/>
            </a:pPr>
            <a:endParaRPr lang="en-US" altLang="en-US" sz="1600" dirty="0">
              <a:ea typeface="ＭＳ Ｐゴシック" panose="020B0600070205080204" pitchFamily="34" charset="-128"/>
            </a:endParaRPr>
          </a:p>
          <a:p>
            <a:pPr lvl="1"/>
            <a:r>
              <a:rPr lang="en-US" altLang="en-US" sz="1600" dirty="0">
                <a:ea typeface="ＭＳ Ｐゴシック" panose="020B0600070205080204" pitchFamily="34" charset="-128"/>
              </a:rPr>
              <a:t>County may have contracted providers </a:t>
            </a:r>
          </a:p>
          <a:p>
            <a:pPr marL="392113" lvl="1" indent="0">
              <a:buNone/>
            </a:pPr>
            <a:endParaRPr lang="en-US" altLang="en-US" sz="1600" dirty="0">
              <a:ea typeface="ＭＳ Ｐゴシック" panose="020B0600070205080204" pitchFamily="34" charset="-128"/>
            </a:endParaRPr>
          </a:p>
          <a:p>
            <a:pPr lvl="1"/>
            <a:r>
              <a:rPr lang="en-US" altLang="en-US" sz="1600" dirty="0">
                <a:ea typeface="ＭＳ Ｐゴシック" panose="020B0600070205080204" pitchFamily="34" charset="-128"/>
              </a:rPr>
              <a:t>County may have homemaker employees</a:t>
            </a:r>
          </a:p>
          <a:p>
            <a:pPr marL="392113" lvl="1" indent="0">
              <a:buNone/>
            </a:pPr>
            <a:endParaRPr lang="en-US" altLang="en-US" sz="1600" dirty="0">
              <a:ea typeface="ＭＳ Ｐゴシック" panose="020B0600070205080204" pitchFamily="34" charset="-128"/>
            </a:endParaRPr>
          </a:p>
          <a:p>
            <a:pPr lvl="1"/>
            <a:r>
              <a:rPr lang="en-US" altLang="en-US" sz="1600" dirty="0">
                <a:ea typeface="ＭＳ Ｐゴシック" panose="020B0600070205080204" pitchFamily="34" charset="-128"/>
              </a:rPr>
              <a:t>Must train, supervise and fire provider</a:t>
            </a:r>
          </a:p>
          <a:p>
            <a:pPr lvl="1"/>
            <a:endParaRPr lang="en-US" altLang="en-US" dirty="0">
              <a:ea typeface="ＭＳ Ｐゴシック" panose="020B0600070205080204" pitchFamily="34" charset="-128"/>
            </a:endParaRPr>
          </a:p>
        </p:txBody>
      </p:sp>
      <p:sp>
        <p:nvSpPr>
          <p:cNvPr id="3" name="Title 2">
            <a:extLst>
              <a:ext uri="{FF2B5EF4-FFF2-40B4-BE49-F238E27FC236}">
                <a16:creationId xmlns:a16="http://schemas.microsoft.com/office/drawing/2014/main" id="{8D4136BF-4DF1-7B61-107F-CDA944918989}"/>
              </a:ext>
            </a:extLst>
          </p:cNvPr>
          <p:cNvSpPr>
            <a:spLocks noGrp="1"/>
          </p:cNvSpPr>
          <p:nvPr>
            <p:ph type="title"/>
          </p:nvPr>
        </p:nvSpPr>
        <p:spPr>
          <a:solidFill>
            <a:schemeClr val="bg2">
              <a:lumMod val="90000"/>
            </a:schemeClr>
          </a:solidFill>
        </p:spPr>
        <p:txBody>
          <a:bodyPr>
            <a:normAutofit/>
          </a:bodyPr>
          <a:lstStyle/>
          <a:p>
            <a:pPr algn="ctr">
              <a:defRPr/>
            </a:pPr>
            <a:r>
              <a:rPr lang="en-US" sz="2800" dirty="0">
                <a:solidFill>
                  <a:schemeClr val="tx1"/>
                </a:solidFill>
              </a:rPr>
              <a:t>RECEIPT OF IHSS SERVICES	</a:t>
            </a:r>
          </a:p>
        </p:txBody>
      </p:sp>
      <p:sp>
        <p:nvSpPr>
          <p:cNvPr id="4" name="Footer Placeholder 3">
            <a:extLst>
              <a:ext uri="{FF2B5EF4-FFF2-40B4-BE49-F238E27FC236}">
                <a16:creationId xmlns:a16="http://schemas.microsoft.com/office/drawing/2014/main" id="{AA7AF1AC-29CC-2F15-249E-CF566A479624}"/>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AD2911C6-9825-4106-7712-E31772EDEF2B}"/>
              </a:ext>
            </a:extLst>
          </p:cNvPr>
          <p:cNvSpPr>
            <a:spLocks noGrp="1"/>
          </p:cNvSpPr>
          <p:nvPr>
            <p:ph type="sldNum" sz="quarter" idx="12"/>
          </p:nvPr>
        </p:nvSpPr>
        <p:spPr/>
        <p:txBody>
          <a:bodyPr/>
          <a:lstStyle/>
          <a:p>
            <a:fld id="{764A8E41-8750-7C4A-9248-AB0A64647902}" type="slidenum">
              <a:rPr lang="en-US" altLang="en-US" smtClean="0"/>
              <a:pPr/>
              <a:t>23</a:t>
            </a:fld>
            <a:endParaRPr lang="en-US" altLang="en-US" dirty="0"/>
          </a:p>
        </p:txBody>
      </p:sp>
    </p:spTree>
    <p:extLst>
      <p:ext uri="{BB962C8B-B14F-4D97-AF65-F5344CB8AC3E}">
        <p14:creationId xmlns:p14="http://schemas.microsoft.com/office/powerpoint/2010/main" val="2846524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a:extLst>
              <a:ext uri="{FF2B5EF4-FFF2-40B4-BE49-F238E27FC236}">
                <a16:creationId xmlns:a16="http://schemas.microsoft.com/office/drawing/2014/main" id="{8389F9D2-AEC5-5B49-AC6D-8EA25914C84E}"/>
              </a:ext>
            </a:extLst>
          </p:cNvPr>
          <p:cNvSpPr>
            <a:spLocks noGrp="1"/>
          </p:cNvSpPr>
          <p:nvPr>
            <p:ph idx="1"/>
          </p:nvPr>
        </p:nvSpPr>
        <p:spPr/>
        <p:txBody>
          <a:bodyPr/>
          <a:lstStyle/>
          <a:p>
            <a:pPr>
              <a:defRPr/>
            </a:pPr>
            <a:r>
              <a:rPr lang="en-US" altLang="en-US" sz="1600" dirty="0">
                <a:ea typeface="ＭＳ Ｐゴシック" panose="020B0600070205080204" pitchFamily="34" charset="-128"/>
              </a:rPr>
              <a:t>General Rule: Counties reassess every 12 months.  MPP 30-761.212</a:t>
            </a:r>
          </a:p>
          <a:p>
            <a:pPr lvl="1">
              <a:defRPr/>
            </a:pPr>
            <a:r>
              <a:rPr lang="en-US" altLang="en-US" sz="1400" dirty="0">
                <a:ea typeface="ＭＳ Ｐゴシック" panose="020B0600070205080204" pitchFamily="34" charset="-128"/>
              </a:rPr>
              <a:t>County may extend reassessment to 18 months if recipient has stable circumstances </a:t>
            </a:r>
            <a:r>
              <a:rPr lang="en-US" sz="1400" dirty="0"/>
              <a:t>MPP 30-761.215(a)-(h) through 30-761.217 </a:t>
            </a:r>
            <a:endParaRPr lang="en-US" altLang="en-US" sz="1400" dirty="0">
              <a:ea typeface="ＭＳ Ｐゴシック" panose="020B0600070205080204" pitchFamily="34" charset="-128"/>
            </a:endParaRPr>
          </a:p>
          <a:p>
            <a:pPr lvl="1">
              <a:defRPr/>
            </a:pPr>
            <a:r>
              <a:rPr lang="en-US" altLang="en-US" sz="1400" dirty="0">
                <a:ea typeface="ＭＳ Ｐゴシック" panose="020B0600070205080204" pitchFamily="34" charset="-128"/>
              </a:rPr>
              <a:t>Counties may shorten to less than 12 months MPP 30-761218</a:t>
            </a:r>
          </a:p>
          <a:p>
            <a:pPr lvl="1">
              <a:defRPr/>
            </a:pPr>
            <a:r>
              <a:rPr lang="en-US" sz="1400" dirty="0"/>
              <a:t>County may request that a SOC 821 (ASSESSMENT FOR PS) OR A SOC 321(Request for Order and Consent-paramedical services) </a:t>
            </a:r>
          </a:p>
          <a:p>
            <a:pPr>
              <a:defRPr/>
            </a:pPr>
            <a:endParaRPr lang="en-US" sz="1400" dirty="0"/>
          </a:p>
          <a:p>
            <a:pPr marL="109537" indent="0">
              <a:buFont typeface="Wingdings 3" pitchFamily="2" charset="2"/>
              <a:buNone/>
              <a:defRPr/>
            </a:pPr>
            <a:r>
              <a:rPr lang="en-US" sz="1600" dirty="0"/>
              <a:t>Pursuant to MPP§30-761.219(a)(b), reassess the recipient’s need for services:</a:t>
            </a:r>
          </a:p>
          <a:p>
            <a:pPr lvl="1">
              <a:defRPr/>
            </a:pPr>
            <a:r>
              <a:rPr lang="en-US" sz="1400" dirty="0"/>
              <a:t>(a) Any time the recipient notifies the county of a need to adjust the service hours authorized due to a change in circumstances.</a:t>
            </a:r>
          </a:p>
          <a:p>
            <a:pPr lvl="1">
              <a:defRPr/>
            </a:pPr>
            <a:r>
              <a:rPr lang="en-US" sz="1400" dirty="0"/>
              <a:t>(b) When there is other pertinent information, which indicates a change in circumstances affecting the recipient’s need for supportive services.</a:t>
            </a:r>
          </a:p>
          <a:p>
            <a:pPr lvl="1">
              <a:defRPr/>
            </a:pPr>
            <a:r>
              <a:rPr lang="en-US" sz="1400" dirty="0"/>
              <a:t>Change includes functional needs, living arrangement or severity of condition or disability</a:t>
            </a:r>
          </a:p>
          <a:p>
            <a:pPr eaLnBrk="1" hangingPunct="1">
              <a:defRPr/>
            </a:pPr>
            <a:endParaRPr lang="en-US" altLang="en-US" sz="12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IHSS hours cannot be changed:</a:t>
            </a:r>
          </a:p>
          <a:p>
            <a:pPr lvl="1" eaLnBrk="1" hangingPunct="1">
              <a:defRPr/>
            </a:pPr>
            <a:r>
              <a:rPr lang="en-US" altLang="en-US" sz="1400" dirty="0">
                <a:ea typeface="ＭＳ Ｐゴシック" panose="020B0600070205080204" pitchFamily="34" charset="-128"/>
              </a:rPr>
              <a:t>without an assessment and</a:t>
            </a:r>
          </a:p>
          <a:p>
            <a:pPr lvl="1" eaLnBrk="1" hangingPunct="1">
              <a:defRPr/>
            </a:pPr>
            <a:r>
              <a:rPr lang="en-US" altLang="en-US" sz="1400" dirty="0">
                <a:ea typeface="ＭＳ Ｐゴシック" panose="020B0600070205080204" pitchFamily="34" charset="-128"/>
              </a:rPr>
              <a:t>Reduced at assessment unless there is </a:t>
            </a:r>
            <a:r>
              <a:rPr lang="en-US" altLang="en-US" sz="1400">
                <a:ea typeface="ＭＳ Ｐゴシック" panose="020B0600070205080204" pitchFamily="34" charset="-128"/>
              </a:rPr>
              <a:t>a change </a:t>
            </a:r>
            <a:r>
              <a:rPr lang="en-US" altLang="en-US" sz="1600" dirty="0">
                <a:ea typeface="ＭＳ Ｐゴシック" panose="020B0600070205080204" pitchFamily="34" charset="-128"/>
              </a:rPr>
              <a:t>MPP 30-761.28</a:t>
            </a:r>
          </a:p>
          <a:p>
            <a:pPr lvl="1" eaLnBrk="1" hangingPunct="1">
              <a:defRPr/>
            </a:pPr>
            <a:endParaRPr lang="en-US" altLang="en-US" sz="1600" dirty="0">
              <a:ea typeface="ＭＳ Ｐゴシック" panose="020B0600070205080204" pitchFamily="34" charset="-128"/>
            </a:endParaRPr>
          </a:p>
        </p:txBody>
      </p:sp>
      <p:sp>
        <p:nvSpPr>
          <p:cNvPr id="2" name="Title 1">
            <a:extLst>
              <a:ext uri="{FF2B5EF4-FFF2-40B4-BE49-F238E27FC236}">
                <a16:creationId xmlns:a16="http://schemas.microsoft.com/office/drawing/2014/main" id="{58CEB680-A6E5-37CD-D118-DA3FB5063F26}"/>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REASSESSMENT</a:t>
            </a:r>
          </a:p>
        </p:txBody>
      </p:sp>
      <p:sp>
        <p:nvSpPr>
          <p:cNvPr id="4" name="Footer Placeholder 3">
            <a:extLst>
              <a:ext uri="{FF2B5EF4-FFF2-40B4-BE49-F238E27FC236}">
                <a16:creationId xmlns:a16="http://schemas.microsoft.com/office/drawing/2014/main" id="{630FA814-DE7F-FA4A-FD04-63E3F2B3DC41}"/>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1D5E72EA-B377-7DC6-E368-A82F467693DC}"/>
              </a:ext>
            </a:extLst>
          </p:cNvPr>
          <p:cNvSpPr>
            <a:spLocks noGrp="1"/>
          </p:cNvSpPr>
          <p:nvPr>
            <p:ph type="sldNum" sz="quarter" idx="12"/>
          </p:nvPr>
        </p:nvSpPr>
        <p:spPr/>
        <p:txBody>
          <a:bodyPr/>
          <a:lstStyle/>
          <a:p>
            <a:fld id="{764A8E41-8750-7C4A-9248-AB0A64647902}" type="slidenum">
              <a:rPr lang="en-US" altLang="en-US" smtClean="0"/>
              <a:pPr/>
              <a:t>24</a:t>
            </a:fld>
            <a:endParaRPr lang="en-US"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45B572-FE95-BB3B-C661-EE090CD75D4D}"/>
              </a:ext>
            </a:extLst>
          </p:cNvPr>
          <p:cNvSpPr>
            <a:spLocks noGrp="1"/>
          </p:cNvSpPr>
          <p:nvPr>
            <p:ph idx="1"/>
          </p:nvPr>
        </p:nvSpPr>
        <p:spPr>
          <a:xfrm>
            <a:off x="457200" y="1481138"/>
            <a:ext cx="8229600" cy="4157662"/>
          </a:xfrm>
          <a:gradFill rotWithShape="1">
            <a:gsLst>
              <a:gs pos="0">
                <a:srgbClr val="3C6BBA"/>
              </a:gs>
              <a:gs pos="30000">
                <a:srgbClr val="1D4F98"/>
              </a:gs>
              <a:gs pos="50000">
                <a:srgbClr val="0C3F86"/>
              </a:gs>
              <a:gs pos="100000">
                <a:srgbClr val="002252"/>
              </a:gs>
            </a:gsLst>
            <a:lin ang="5400000"/>
          </a:gradFill>
          <a:ln cap="flat">
            <a:solidFill>
              <a:srgbClr val="39639D"/>
            </a:solidFill>
            <a:miter lim="800000"/>
            <a:headEnd/>
            <a:tailEnd/>
          </a:ln>
          <a:effectLst>
            <a:outerShdw blurRad="50800" dist="38100" dir="5400000" rotWithShape="0">
              <a:srgbClr val="000000">
                <a:alpha val="34999"/>
              </a:srgbClr>
            </a:outerShdw>
          </a:effectLst>
        </p:spPr>
        <p:txBody>
          <a:bodyPr/>
          <a:lstStyle/>
          <a:p>
            <a:pPr eaLnBrk="1" hangingPunct="1">
              <a:defRPr/>
            </a:pPr>
            <a:endParaRPr lang="en-US" altLang="en-US" dirty="0">
              <a:solidFill>
                <a:srgbClr val="FFFFFF"/>
              </a:solidFill>
              <a:ea typeface="ＭＳ Ｐゴシック" panose="020B0600070205080204" pitchFamily="34" charset="-128"/>
            </a:endParaRPr>
          </a:p>
          <a:p>
            <a:pPr eaLnBrk="1" hangingPunct="1">
              <a:defRPr/>
            </a:pPr>
            <a:endParaRPr lang="en-US" altLang="en-US" dirty="0">
              <a:solidFill>
                <a:srgbClr val="FFFFFF"/>
              </a:solidFill>
              <a:ea typeface="ＭＳ Ｐゴシック" panose="020B0600070205080204" pitchFamily="34" charset="-128"/>
            </a:endParaRPr>
          </a:p>
          <a:p>
            <a:pPr marL="109537" indent="0" algn="ctr" eaLnBrk="1" hangingPunct="1">
              <a:buNone/>
              <a:defRPr/>
            </a:pPr>
            <a:r>
              <a:rPr lang="en-US" altLang="en-US" sz="8000" dirty="0">
                <a:solidFill>
                  <a:srgbClr val="FFFFFF"/>
                </a:solidFill>
                <a:ea typeface="ＭＳ Ｐゴシック" panose="020B0600070205080204" pitchFamily="34" charset="-128"/>
              </a:rPr>
              <a:t>QUESTIONS &amp; ANSWERS</a:t>
            </a:r>
          </a:p>
        </p:txBody>
      </p:sp>
      <p:sp>
        <p:nvSpPr>
          <p:cNvPr id="5" name="Footer Placeholder 4">
            <a:extLst>
              <a:ext uri="{FF2B5EF4-FFF2-40B4-BE49-F238E27FC236}">
                <a16:creationId xmlns:a16="http://schemas.microsoft.com/office/drawing/2014/main" id="{18047201-18B7-9B31-E5E6-F7D71D50F5DD}"/>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6" name="Slide Number Placeholder 5">
            <a:extLst>
              <a:ext uri="{FF2B5EF4-FFF2-40B4-BE49-F238E27FC236}">
                <a16:creationId xmlns:a16="http://schemas.microsoft.com/office/drawing/2014/main" id="{CD06AE6E-3CD6-28F6-395A-C749CAC41F23}"/>
              </a:ext>
            </a:extLst>
          </p:cNvPr>
          <p:cNvSpPr>
            <a:spLocks noGrp="1"/>
          </p:cNvSpPr>
          <p:nvPr>
            <p:ph type="sldNum" sz="quarter" idx="12"/>
          </p:nvPr>
        </p:nvSpPr>
        <p:spPr/>
        <p:txBody>
          <a:bodyPr/>
          <a:lstStyle/>
          <a:p>
            <a:fld id="{764A8E41-8750-7C4A-9248-AB0A64647902}" type="slidenum">
              <a:rPr lang="en-US" altLang="en-US" smtClean="0"/>
              <a:pPr/>
              <a:t>25</a:t>
            </a:fld>
            <a:endParaRPr lang="en-US"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54D26B-34A2-FEFF-AADA-45E43A1E12D5}"/>
              </a:ext>
            </a:extLst>
          </p:cNvPr>
          <p:cNvSpPr>
            <a:spLocks noGrp="1"/>
          </p:cNvSpPr>
          <p:nvPr>
            <p:ph idx="1"/>
          </p:nvPr>
        </p:nvSpPr>
        <p:spPr>
          <a:xfrm>
            <a:off x="152400" y="1481138"/>
            <a:ext cx="8991600" cy="4525962"/>
          </a:xfrm>
        </p:spPr>
        <p:txBody>
          <a:bodyPr/>
          <a:lstStyle/>
          <a:p>
            <a:pPr marL="109537" indent="0">
              <a:buNone/>
            </a:pPr>
            <a:endParaRPr lang="en-US" dirty="0"/>
          </a:p>
          <a:p>
            <a:pPr marL="109537" indent="0">
              <a:buNone/>
            </a:pPr>
            <a:endParaRPr lang="en-US" dirty="0"/>
          </a:p>
          <a:p>
            <a:pPr marL="109537" indent="0">
              <a:buNone/>
            </a:pPr>
            <a:r>
              <a:rPr lang="en-US" sz="3600" dirty="0"/>
              <a:t>Thank you for attending CCWRO’s </a:t>
            </a:r>
            <a:r>
              <a:rPr lang="en-US" sz="3600" dirty="0">
                <a:effectLst>
                  <a:outerShdw blurRad="38100" dist="38100" dir="2700000" algn="tl">
                    <a:srgbClr val="DDDDDD"/>
                  </a:outerShdw>
                </a:effectLst>
                <a:latin typeface="+mj-lt"/>
                <a:ea typeface="Arial Black" pitchFamily="-112" charset="0"/>
                <a:cs typeface="Arial Black" pitchFamily="-112" charset="0"/>
              </a:rPr>
              <a:t>In Home Support Services Program Training</a:t>
            </a:r>
          </a:p>
          <a:p>
            <a:pPr marL="109537" indent="0">
              <a:buNone/>
            </a:pPr>
            <a:r>
              <a:rPr lang="en-US" sz="3600" dirty="0"/>
              <a:t>IHSS 101</a:t>
            </a:r>
          </a:p>
        </p:txBody>
      </p:sp>
      <p:sp>
        <p:nvSpPr>
          <p:cNvPr id="3" name="Title 2">
            <a:extLst>
              <a:ext uri="{FF2B5EF4-FFF2-40B4-BE49-F238E27FC236}">
                <a16:creationId xmlns:a16="http://schemas.microsoft.com/office/drawing/2014/main" id="{8BFFF10B-5A1A-2EC2-F43D-A90582627CCE}"/>
              </a:ext>
            </a:extLst>
          </p:cNvPr>
          <p:cNvSpPr>
            <a:spLocks noGrp="1"/>
          </p:cNvSpPr>
          <p:nvPr>
            <p:ph type="title"/>
          </p:nvPr>
        </p:nvSpPr>
        <p:spPr/>
        <p:txBody>
          <a:bodyPr/>
          <a:lstStyle/>
          <a:p>
            <a:r>
              <a:rPr lang="en-US" dirty="0"/>
              <a:t>  </a:t>
            </a:r>
          </a:p>
        </p:txBody>
      </p:sp>
      <p:sp>
        <p:nvSpPr>
          <p:cNvPr id="4" name="Footer Placeholder 3">
            <a:extLst>
              <a:ext uri="{FF2B5EF4-FFF2-40B4-BE49-F238E27FC236}">
                <a16:creationId xmlns:a16="http://schemas.microsoft.com/office/drawing/2014/main" id="{F33E1D06-42E5-A644-7812-E9D3F1436A50}"/>
              </a:ext>
            </a:extLst>
          </p:cNvPr>
          <p:cNvSpPr>
            <a:spLocks noGrp="1"/>
          </p:cNvSpPr>
          <p:nvPr>
            <p:ph type="ftr" sz="quarter" idx="11"/>
          </p:nvPr>
        </p:nvSpPr>
        <p:spPr/>
        <p:txBody>
          <a:bodyPr/>
          <a:lstStyle/>
          <a:p>
            <a:pPr>
              <a:defRPr/>
            </a:pPr>
            <a:r>
              <a:rPr lang="en-US"/>
              <a:t>CCWRO In Home Support Services (IHSS)  Program Training- 2023</a:t>
            </a:r>
            <a:endParaRPr lang="en-US" dirty="0"/>
          </a:p>
        </p:txBody>
      </p:sp>
      <p:sp>
        <p:nvSpPr>
          <p:cNvPr id="5" name="Slide Number Placeholder 4">
            <a:extLst>
              <a:ext uri="{FF2B5EF4-FFF2-40B4-BE49-F238E27FC236}">
                <a16:creationId xmlns:a16="http://schemas.microsoft.com/office/drawing/2014/main" id="{C567BBDC-D249-A891-65AE-69714E5BEA05}"/>
              </a:ext>
            </a:extLst>
          </p:cNvPr>
          <p:cNvSpPr>
            <a:spLocks noGrp="1"/>
          </p:cNvSpPr>
          <p:nvPr>
            <p:ph type="sldNum" sz="quarter" idx="12"/>
          </p:nvPr>
        </p:nvSpPr>
        <p:spPr/>
        <p:txBody>
          <a:bodyPr/>
          <a:lstStyle/>
          <a:p>
            <a:fld id="{764A8E41-8750-7C4A-9248-AB0A64647902}" type="slidenum">
              <a:rPr lang="en-US" altLang="en-US" smtClean="0"/>
              <a:pPr/>
              <a:t>26</a:t>
            </a:fld>
            <a:endParaRPr lang="en-US" altLang="en-US" dirty="0"/>
          </a:p>
        </p:txBody>
      </p:sp>
    </p:spTree>
    <p:extLst>
      <p:ext uri="{BB962C8B-B14F-4D97-AF65-F5344CB8AC3E}">
        <p14:creationId xmlns:p14="http://schemas.microsoft.com/office/powerpoint/2010/main" val="2200540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a:extLst>
              <a:ext uri="{FF2B5EF4-FFF2-40B4-BE49-F238E27FC236}">
                <a16:creationId xmlns:a16="http://schemas.microsoft.com/office/drawing/2014/main" id="{020A7052-00A0-21C1-203E-85325BD1D1F0}"/>
              </a:ext>
            </a:extLst>
          </p:cNvPr>
          <p:cNvSpPr>
            <a:spLocks noGrp="1"/>
          </p:cNvSpPr>
          <p:nvPr>
            <p:ph idx="1"/>
          </p:nvPr>
        </p:nvSpPr>
        <p:spPr/>
        <p:txBody>
          <a:bodyPr/>
          <a:lstStyle/>
          <a:p>
            <a:pPr eaLnBrk="1" hangingPunct="1">
              <a:lnSpc>
                <a:spcPct val="80000"/>
              </a:lnSpc>
            </a:pPr>
            <a:endParaRPr lang="en-US" altLang="en-US" sz="1600" dirty="0">
              <a:ea typeface="ＭＳ Ｐゴシック" panose="020B0600070205080204" pitchFamily="34" charset="-128"/>
            </a:endParaRPr>
          </a:p>
          <a:p>
            <a:pPr eaLnBrk="1" hangingPunct="1">
              <a:lnSpc>
                <a:spcPct val="80000"/>
              </a:lnSpc>
            </a:pPr>
            <a:endParaRPr lang="en-US" altLang="en-US" sz="1600" dirty="0">
              <a:ea typeface="ＭＳ Ｐゴシック" panose="020B0600070205080204" pitchFamily="34" charset="-128"/>
            </a:endParaRPr>
          </a:p>
          <a:p>
            <a:pPr eaLnBrk="1" hangingPunct="1">
              <a:lnSpc>
                <a:spcPct val="80000"/>
              </a:lnSpc>
            </a:pPr>
            <a:r>
              <a:rPr lang="en-US" altLang="en-US" sz="1600" dirty="0">
                <a:ea typeface="ＭＳ Ｐゴシック" panose="020B0600070205080204" pitchFamily="34" charset="-128"/>
              </a:rPr>
              <a:t>MPP 30-009.22 governs IHSS applications.</a:t>
            </a:r>
          </a:p>
          <a:p>
            <a:pPr marL="109537" indent="0" eaLnBrk="1" hangingPunct="1">
              <a:lnSpc>
                <a:spcPct val="80000"/>
              </a:lnSpc>
              <a:buNone/>
            </a:pPr>
            <a:endParaRPr lang="en-US" altLang="en-US" sz="1600" dirty="0">
              <a:ea typeface="ＭＳ Ｐゴシック" panose="020B0600070205080204" pitchFamily="34" charset="-128"/>
            </a:endParaRPr>
          </a:p>
          <a:p>
            <a:pPr eaLnBrk="1" hangingPunct="1">
              <a:lnSpc>
                <a:spcPct val="80000"/>
              </a:lnSpc>
            </a:pPr>
            <a:endParaRPr lang="en-US" altLang="en-US" sz="1600" dirty="0">
              <a:ea typeface="ＭＳ Ｐゴシック" panose="020B0600070205080204" pitchFamily="34" charset="-128"/>
            </a:endParaRPr>
          </a:p>
          <a:p>
            <a:pPr eaLnBrk="1" hangingPunct="1">
              <a:lnSpc>
                <a:spcPct val="80000"/>
              </a:lnSpc>
            </a:pPr>
            <a:r>
              <a:rPr lang="en-US" altLang="en-US" sz="1600" dirty="0">
                <a:ea typeface="ＭＳ Ｐゴシック" panose="020B0600070205080204" pitchFamily="34" charset="-128"/>
              </a:rPr>
              <a:t>Application can be made by the applicant or any person on his or her behalf by phone, letter referral.</a:t>
            </a:r>
          </a:p>
          <a:p>
            <a:pPr marL="109537" indent="0" eaLnBrk="1" hangingPunct="1">
              <a:lnSpc>
                <a:spcPct val="80000"/>
              </a:lnSpc>
              <a:buNone/>
            </a:pPr>
            <a:endParaRPr lang="en-US" altLang="en-US" sz="1600" dirty="0">
              <a:ea typeface="ＭＳ Ｐゴシック" panose="020B0600070205080204" pitchFamily="34" charset="-128"/>
            </a:endParaRPr>
          </a:p>
          <a:p>
            <a:pPr eaLnBrk="1" hangingPunct="1">
              <a:lnSpc>
                <a:spcPct val="80000"/>
              </a:lnSpc>
            </a:pPr>
            <a:endParaRPr lang="en-US" altLang="en-US" sz="1600" dirty="0">
              <a:ea typeface="ＭＳ Ｐゴシック" panose="020B0600070205080204" pitchFamily="34" charset="-128"/>
            </a:endParaRPr>
          </a:p>
          <a:p>
            <a:pPr eaLnBrk="1" hangingPunct="1">
              <a:lnSpc>
                <a:spcPct val="80000"/>
              </a:lnSpc>
            </a:pPr>
            <a:r>
              <a:rPr lang="en-US" altLang="en-US" sz="1600" dirty="0">
                <a:ea typeface="ＭＳ Ｐゴシック" panose="020B0600070205080204" pitchFamily="34" charset="-128"/>
              </a:rPr>
              <a:t>The application form CA 295 is only signed by the applicant during the face-to-face assessment for services.</a:t>
            </a:r>
          </a:p>
          <a:p>
            <a:pPr marL="109537" indent="0" eaLnBrk="1" hangingPunct="1">
              <a:lnSpc>
                <a:spcPct val="80000"/>
              </a:lnSpc>
              <a:buNone/>
            </a:pPr>
            <a:endParaRPr lang="en-US" altLang="en-US" sz="1600" dirty="0">
              <a:ea typeface="ＭＳ Ｐゴシック" panose="020B0600070205080204" pitchFamily="34" charset="-128"/>
            </a:endParaRPr>
          </a:p>
          <a:p>
            <a:pPr eaLnBrk="1" hangingPunct="1">
              <a:lnSpc>
                <a:spcPct val="80000"/>
              </a:lnSpc>
            </a:pPr>
            <a:r>
              <a:rPr lang="en-US" altLang="en-US" sz="1600" dirty="0">
                <a:ea typeface="ＭＳ Ｐゴシック" panose="020B0600070205080204" pitchFamily="34" charset="-128"/>
              </a:rPr>
              <a:t>Submit a Health Care Certification (SOC 873)</a:t>
            </a:r>
          </a:p>
          <a:p>
            <a:pPr marL="109537" indent="0" eaLnBrk="1" hangingPunct="1">
              <a:lnSpc>
                <a:spcPct val="80000"/>
              </a:lnSpc>
              <a:buNone/>
            </a:pPr>
            <a:endParaRPr lang="en-US" altLang="en-US" sz="1600" dirty="0">
              <a:ea typeface="ＭＳ Ｐゴシック" panose="020B0600070205080204" pitchFamily="34" charset="-128"/>
            </a:endParaRPr>
          </a:p>
          <a:p>
            <a:pPr marL="109537" indent="0" eaLnBrk="1" hangingPunct="1">
              <a:lnSpc>
                <a:spcPct val="80000"/>
              </a:lnSpc>
              <a:buNone/>
            </a:pPr>
            <a:endParaRPr lang="en-US" altLang="en-US" sz="1600" dirty="0">
              <a:ea typeface="ＭＳ Ｐゴシック" panose="020B0600070205080204" pitchFamily="34" charset="-128"/>
            </a:endParaRPr>
          </a:p>
          <a:p>
            <a:pPr eaLnBrk="1" hangingPunct="1">
              <a:lnSpc>
                <a:spcPct val="80000"/>
              </a:lnSpc>
            </a:pPr>
            <a:r>
              <a:rPr lang="en-US" altLang="en-US" sz="1600" dirty="0">
                <a:ea typeface="ＭＳ Ｐゴシック" panose="020B0600070205080204" pitchFamily="34" charset="-128"/>
              </a:rPr>
              <a:t>MPP 30-759.11 provides for 30 days to determine IHSS hours from the date that the CA 295 is signed. </a:t>
            </a:r>
          </a:p>
          <a:p>
            <a:pPr eaLnBrk="1" hangingPunct="1">
              <a:lnSpc>
                <a:spcPct val="80000"/>
              </a:lnSpc>
            </a:pPr>
            <a:endParaRPr lang="en-US" altLang="en-US" dirty="0">
              <a:ea typeface="ＭＳ Ｐゴシック" panose="020B0600070205080204" pitchFamily="34" charset="-128"/>
            </a:endParaRPr>
          </a:p>
        </p:txBody>
      </p:sp>
      <p:sp>
        <p:nvSpPr>
          <p:cNvPr id="2" name="Title 1">
            <a:extLst>
              <a:ext uri="{FF2B5EF4-FFF2-40B4-BE49-F238E27FC236}">
                <a16:creationId xmlns:a16="http://schemas.microsoft.com/office/drawing/2014/main" id="{077E126B-1B3C-6AF4-BD6C-FB7EBEB3363A}"/>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solidFill>
                  <a:schemeClr val="tx1"/>
                </a:solidFill>
                <a:effectLst>
                  <a:outerShdw blurRad="38100" dist="38100" dir="2700000" algn="tl">
                    <a:srgbClr val="DDDDDD"/>
                  </a:outerShdw>
                </a:effectLst>
                <a:latin typeface="+mj-lt"/>
                <a:ea typeface="Arial Black" pitchFamily="-112" charset="0"/>
                <a:cs typeface="Arial Black" pitchFamily="-112" charset="0"/>
              </a:rPr>
              <a:t>APPLICATION PROCESS</a:t>
            </a:r>
          </a:p>
        </p:txBody>
      </p:sp>
      <p:sp>
        <p:nvSpPr>
          <p:cNvPr id="4" name="Footer Placeholder 3">
            <a:extLst>
              <a:ext uri="{FF2B5EF4-FFF2-40B4-BE49-F238E27FC236}">
                <a16:creationId xmlns:a16="http://schemas.microsoft.com/office/drawing/2014/main" id="{03323AC4-043A-758C-CBC9-165FAB13FD7D}"/>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5B5891A9-2FDD-0E95-92B6-E77EEEE00EC3}"/>
              </a:ext>
            </a:extLst>
          </p:cNvPr>
          <p:cNvSpPr>
            <a:spLocks noGrp="1"/>
          </p:cNvSpPr>
          <p:nvPr>
            <p:ph type="sldNum" sz="quarter" idx="12"/>
          </p:nvPr>
        </p:nvSpPr>
        <p:spPr/>
        <p:txBody>
          <a:bodyPr/>
          <a:lstStyle/>
          <a:p>
            <a:fld id="{764A8E41-8750-7C4A-9248-AB0A64647902}" type="slidenum">
              <a:rPr lang="en-US" altLang="en-US" smtClean="0"/>
              <a:pPr/>
              <a:t>3</a:t>
            </a:fld>
            <a:endParaRPr lang="en-US" altLang="en-US" dirty="0"/>
          </a:p>
        </p:txBody>
      </p:sp>
    </p:spTree>
    <p:extLst>
      <p:ext uri="{BB962C8B-B14F-4D97-AF65-F5344CB8AC3E}">
        <p14:creationId xmlns:p14="http://schemas.microsoft.com/office/powerpoint/2010/main" val="9534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
            <a:extLst>
              <a:ext uri="{FF2B5EF4-FFF2-40B4-BE49-F238E27FC236}">
                <a16:creationId xmlns:a16="http://schemas.microsoft.com/office/drawing/2014/main" id="{64F3EFC5-7C9C-159E-0D8D-BDD94DF9B5FF}"/>
              </a:ext>
            </a:extLst>
          </p:cNvPr>
          <p:cNvSpPr>
            <a:spLocks noGrp="1"/>
          </p:cNvSpPr>
          <p:nvPr>
            <p:ph idx="1"/>
          </p:nvPr>
        </p:nvSpPr>
        <p:spPr/>
        <p:txBody>
          <a:bodyPr/>
          <a:lstStyle/>
          <a:p>
            <a:pPr eaLnBrk="1" hangingPunct="1">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County makes an appointment for home visit to identify and assess needed services.</a:t>
            </a:r>
          </a:p>
          <a:p>
            <a:pPr eaLnBrk="1" hangingPunct="1">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Assesses living situation and layout</a:t>
            </a:r>
          </a:p>
          <a:p>
            <a:pPr lvl="1" eaLnBrk="1" hangingPunct="1">
              <a:defRPr/>
            </a:pPr>
            <a:r>
              <a:rPr lang="en-US" altLang="en-US" sz="1600" dirty="0">
                <a:ea typeface="ＭＳ Ｐゴシック" panose="020B0600070205080204" pitchFamily="34" charset="-128"/>
              </a:rPr>
              <a:t>Number of cohabitants and number of rooms</a:t>
            </a:r>
          </a:p>
          <a:p>
            <a:pPr marL="109537" indent="0" eaLnBrk="1" hangingPunct="1">
              <a:buFont typeface="Wingdings 3" pitchFamily="2" charset="2"/>
              <a:buNone/>
              <a:defRPr/>
            </a:pPr>
            <a:r>
              <a:rPr lang="en-US" altLang="en-US" sz="1600" dirty="0">
                <a:ea typeface="ＭＳ Ｐゴシック" panose="020B0600070205080204" pitchFamily="34" charset="-128"/>
              </a:rPr>
              <a:t>Show the worker around the home, especially the trouble spots</a:t>
            </a:r>
          </a:p>
          <a:p>
            <a:pPr marL="109537" indent="0" eaLnBrk="1" hangingPunct="1">
              <a:buFont typeface="Wingdings 3" pitchFamily="2" charset="2"/>
              <a:buNone/>
              <a:defRPr/>
            </a:pPr>
            <a:r>
              <a:rPr lang="en-US" altLang="en-US" sz="1600" dirty="0">
                <a:ea typeface="ＭＳ Ｐゴシック" panose="020B0600070205080204" pitchFamily="34" charset="-128"/>
              </a:rPr>
              <a:t>County will need medical records including treatment and medical reports</a:t>
            </a:r>
          </a:p>
          <a:p>
            <a:pPr marL="109537" indent="0" eaLnBrk="1" hangingPunct="1">
              <a:buFont typeface="Wingdings 3" pitchFamily="2" charset="2"/>
              <a:buNone/>
              <a:defRPr/>
            </a:pPr>
            <a:endParaRPr lang="en-US" altLang="en-US" sz="1600" dirty="0">
              <a:ea typeface="ＭＳ Ｐゴシック" panose="020B0600070205080204" pitchFamily="34" charset="-128"/>
            </a:endParaRPr>
          </a:p>
          <a:p>
            <a:pPr marL="109537" indent="0" eaLnBrk="1" hangingPunct="1">
              <a:buFont typeface="Wingdings 3" pitchFamily="2" charset="2"/>
              <a:buNone/>
              <a:defRPr/>
            </a:pPr>
            <a:r>
              <a:rPr lang="en-US" altLang="en-US" sz="1600" dirty="0">
                <a:ea typeface="ＭＳ Ｐゴシック" panose="020B0600070205080204" pitchFamily="34" charset="-128"/>
              </a:rPr>
              <a:t>Watch out for: </a:t>
            </a:r>
          </a:p>
          <a:p>
            <a:pPr lvl="1" eaLnBrk="1" hangingPunct="1">
              <a:defRPr/>
            </a:pPr>
            <a:r>
              <a:rPr lang="en-US" altLang="en-US" sz="1600" dirty="0">
                <a:ea typeface="ＭＳ Ｐゴシック" panose="020B0600070205080204" pitchFamily="34" charset="-128"/>
              </a:rPr>
              <a:t>Counties asking applicants to sign blank releases of information;</a:t>
            </a:r>
          </a:p>
          <a:p>
            <a:pPr lvl="1" eaLnBrk="1" hangingPunct="1">
              <a:defRPr/>
            </a:pPr>
            <a:r>
              <a:rPr lang="en-US" altLang="en-US" sz="1600" dirty="0">
                <a:ea typeface="ＭＳ Ｐゴシック" panose="020B0600070205080204" pitchFamily="34" charset="-128"/>
              </a:rPr>
              <a:t>HIPPA releases.</a:t>
            </a:r>
          </a:p>
          <a:p>
            <a:pPr lvl="1" eaLnBrk="1" hangingPunct="1">
              <a:defRPr/>
            </a:pPr>
            <a:r>
              <a:rPr lang="en-US" altLang="en-US" sz="1600" dirty="0">
                <a:ea typeface="ＭＳ Ｐゴシック" panose="020B0600070205080204" pitchFamily="34" charset="-128"/>
              </a:rPr>
              <a:t>Clients should provide the information, especially medical information.</a:t>
            </a:r>
          </a:p>
          <a:p>
            <a:pPr lvl="1" eaLnBrk="1" hangingPunct="1">
              <a:defRPr/>
            </a:pPr>
            <a:r>
              <a:rPr lang="en-US" altLang="en-US" sz="1600" dirty="0">
                <a:ea typeface="ＭＳ Ｐゴシック" panose="020B0600070205080204" pitchFamily="34" charset="-128"/>
              </a:rPr>
              <a:t>Receive NOA approve/denial IHSS </a:t>
            </a:r>
          </a:p>
          <a:p>
            <a:pPr lvl="1" eaLnBrk="1" hangingPunct="1">
              <a:defRPr/>
            </a:pPr>
            <a:endParaRPr lang="en-US" altLang="en-US" sz="1600" dirty="0">
              <a:ea typeface="ＭＳ Ｐゴシック" panose="020B0600070205080204" pitchFamily="34" charset="-128"/>
            </a:endParaRPr>
          </a:p>
          <a:p>
            <a:pPr lvl="1" eaLnBrk="1" hangingPunct="1">
              <a:defRPr/>
            </a:pPr>
            <a:endParaRPr lang="en-US" altLang="en-US" sz="1600" dirty="0">
              <a:ea typeface="ＭＳ Ｐゴシック" panose="020B0600070205080204" pitchFamily="34" charset="-128"/>
            </a:endParaRPr>
          </a:p>
          <a:p>
            <a:pPr lvl="1" eaLnBrk="1" hangingPunct="1">
              <a:defRPr/>
            </a:pPr>
            <a:endParaRPr lang="en-US" altLang="en-US" dirty="0">
              <a:ea typeface="ＭＳ Ｐゴシック" panose="020B0600070205080204" pitchFamily="34" charset="-128"/>
            </a:endParaRPr>
          </a:p>
        </p:txBody>
      </p:sp>
      <p:sp>
        <p:nvSpPr>
          <p:cNvPr id="3" name="Title 1">
            <a:extLst>
              <a:ext uri="{FF2B5EF4-FFF2-40B4-BE49-F238E27FC236}">
                <a16:creationId xmlns:a16="http://schemas.microsoft.com/office/drawing/2014/main" id="{08A8CE47-4C1D-046A-0424-7B49A6F1ED8A}"/>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ASSESSMENT</a:t>
            </a:r>
          </a:p>
        </p:txBody>
      </p:sp>
      <p:sp>
        <p:nvSpPr>
          <p:cNvPr id="4" name="Footer Placeholder 3">
            <a:extLst>
              <a:ext uri="{FF2B5EF4-FFF2-40B4-BE49-F238E27FC236}">
                <a16:creationId xmlns:a16="http://schemas.microsoft.com/office/drawing/2014/main" id="{765B7B47-8FAD-33FC-204A-5E96314CD912}"/>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03272600-5065-3A03-B36A-208573656B03}"/>
              </a:ext>
            </a:extLst>
          </p:cNvPr>
          <p:cNvSpPr>
            <a:spLocks noGrp="1"/>
          </p:cNvSpPr>
          <p:nvPr>
            <p:ph type="sldNum" sz="quarter" idx="12"/>
          </p:nvPr>
        </p:nvSpPr>
        <p:spPr/>
        <p:txBody>
          <a:bodyPr/>
          <a:lstStyle/>
          <a:p>
            <a:fld id="{764A8E41-8750-7C4A-9248-AB0A64647902}" type="slidenum">
              <a:rPr lang="en-US" altLang="en-US" smtClean="0"/>
              <a:pPr/>
              <a:t>4</a:t>
            </a:fld>
            <a:endParaRPr lang="en-US" altLang="en-US" dirty="0"/>
          </a:p>
        </p:txBody>
      </p:sp>
    </p:spTree>
    <p:extLst>
      <p:ext uri="{BB962C8B-B14F-4D97-AF65-F5344CB8AC3E}">
        <p14:creationId xmlns:p14="http://schemas.microsoft.com/office/powerpoint/2010/main" val="3271819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a:extLst>
              <a:ext uri="{FF2B5EF4-FFF2-40B4-BE49-F238E27FC236}">
                <a16:creationId xmlns:a16="http://schemas.microsoft.com/office/drawing/2014/main" id="{8C86AC20-A317-CA76-DEAF-78F5C0CAE04A}"/>
              </a:ext>
            </a:extLst>
          </p:cNvPr>
          <p:cNvSpPr>
            <a:spLocks noGrp="1"/>
          </p:cNvSpPr>
          <p:nvPr>
            <p:ph idx="1"/>
          </p:nvPr>
        </p:nvSpPr>
        <p:spPr/>
        <p:txBody>
          <a:bodyPr/>
          <a:lstStyle/>
          <a:p>
            <a:pPr eaLnBrk="1" hangingPunct="1">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Counties prorate hours for domestic services and related services</a:t>
            </a:r>
          </a:p>
          <a:p>
            <a:pPr marL="109537" indent="0" eaLnBrk="1" hangingPunct="1">
              <a:buFont typeface="Wingdings 3" pitchFamily="2" charset="2"/>
              <a:buNone/>
              <a:defRPr/>
            </a:pPr>
            <a:r>
              <a:rPr lang="en-US" altLang="en-US" sz="1600" dirty="0">
                <a:ea typeface="ＭＳ Ｐゴシック" panose="020B0600070205080204" pitchFamily="34" charset="-128"/>
              </a:rPr>
              <a:t> </a:t>
            </a:r>
          </a:p>
          <a:p>
            <a:pPr eaLnBrk="1" hangingPunct="1">
              <a:defRPr/>
            </a:pPr>
            <a:r>
              <a:rPr lang="en-US" altLang="en-US" sz="1600" dirty="0">
                <a:ea typeface="ＭＳ Ｐゴシック" panose="020B0600070205080204" pitchFamily="34" charset="-128"/>
              </a:rPr>
              <a:t>Proration is calculated by dividing the total number of hours IHSS service hours needed by the number of household members.</a:t>
            </a:r>
          </a:p>
          <a:p>
            <a:pPr lvl="2" eaLnBrk="1" hangingPunct="1">
              <a:defRPr/>
            </a:pPr>
            <a:r>
              <a:rPr lang="en-US" altLang="en-US" sz="1600" dirty="0">
                <a:ea typeface="ＭＳ Ｐゴシック" panose="020B0600070205080204" pitchFamily="34" charset="-128"/>
              </a:rPr>
              <a:t>Includes cleaning in common living areas </a:t>
            </a:r>
          </a:p>
          <a:p>
            <a:pPr lvl="2" eaLnBrk="1" hangingPunct="1">
              <a:defRPr/>
            </a:pPr>
            <a:r>
              <a:rPr lang="en-US" altLang="en-US" sz="1600" dirty="0">
                <a:ea typeface="ＭＳ Ｐゴシック" panose="020B0600070205080204" pitchFamily="34" charset="-128"/>
              </a:rPr>
              <a:t>Laundry</a:t>
            </a:r>
          </a:p>
          <a:p>
            <a:pPr lvl="2" eaLnBrk="1" hangingPunct="1">
              <a:defRPr/>
            </a:pPr>
            <a:r>
              <a:rPr lang="en-US" altLang="en-US" sz="1600" dirty="0">
                <a:ea typeface="ＭＳ Ｐゴシック" panose="020B0600070205080204" pitchFamily="34" charset="-128"/>
              </a:rPr>
              <a:t>Meal Preparation</a:t>
            </a:r>
          </a:p>
          <a:p>
            <a:pPr lvl="2" eaLnBrk="1" hangingPunct="1">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Exceptions to Proration</a:t>
            </a:r>
          </a:p>
          <a:p>
            <a:pPr lvl="2" eaLnBrk="1" hangingPunct="1">
              <a:defRPr/>
            </a:pPr>
            <a:r>
              <a:rPr lang="en-US" altLang="en-US" sz="1600" dirty="0">
                <a:ea typeface="ＭＳ Ｐゴシック" panose="020B0600070205080204" pitchFamily="34" charset="-128"/>
              </a:rPr>
              <a:t>MPP 30-763.32 provides that meal preparation should not be prorated “when the service is being provided separately to the recipient.”</a:t>
            </a:r>
          </a:p>
          <a:p>
            <a:pPr lvl="2" eaLnBrk="1" hangingPunct="1">
              <a:defRPr/>
            </a:pPr>
            <a:r>
              <a:rPr lang="en-US" altLang="en-US" sz="1600" dirty="0">
                <a:ea typeface="ＭＳ Ｐゴシック" panose="020B0600070205080204" pitchFamily="34" charset="-128"/>
              </a:rPr>
              <a:t>Services not shared with other household members</a:t>
            </a:r>
          </a:p>
          <a:p>
            <a:pPr lvl="2" eaLnBrk="1" hangingPunct="1">
              <a:defRPr/>
            </a:pPr>
            <a:r>
              <a:rPr lang="en-US" altLang="en-US" sz="1600" dirty="0">
                <a:ea typeface="ＭＳ Ｐゴシック" panose="020B0600070205080204" pitchFamily="34" charset="-128"/>
              </a:rPr>
              <a:t>Certain household members not counted in proration</a:t>
            </a:r>
          </a:p>
          <a:p>
            <a:pPr lvl="2" eaLnBrk="1" hangingPunct="1">
              <a:defRPr/>
            </a:pPr>
            <a:endParaRPr lang="en-US" altLang="en-US" sz="1200" dirty="0">
              <a:ea typeface="ＭＳ Ｐゴシック" panose="020B0600070205080204" pitchFamily="34" charset="-128"/>
            </a:endParaRPr>
          </a:p>
          <a:p>
            <a:pPr eaLnBrk="1" hangingPunct="1">
              <a:buFont typeface="Wingdings 3" pitchFamily="2" charset="2"/>
              <a:buNone/>
              <a:defRPr/>
            </a:pPr>
            <a:r>
              <a:rPr lang="en-US" altLang="en-US" sz="1600" dirty="0">
                <a:ea typeface="ＭＳ Ｐゴシック" panose="020B0600070205080204" pitchFamily="34" charset="-128"/>
              </a:rPr>
              <a:t>		</a:t>
            </a:r>
            <a:endParaRPr lang="en-US" altLang="en-US" sz="1400" dirty="0">
              <a:ea typeface="ＭＳ Ｐゴシック" panose="020B0600070205080204" pitchFamily="34" charset="-128"/>
            </a:endParaRPr>
          </a:p>
          <a:p>
            <a:pPr eaLnBrk="1" hangingPunct="1">
              <a:buFont typeface="Wingdings 3" pitchFamily="2" charset="2"/>
              <a:buNone/>
              <a:defRPr/>
            </a:pPr>
            <a:r>
              <a:rPr lang="en-US" altLang="en-US" dirty="0">
                <a:ea typeface="ＭＳ Ｐゴシック" panose="020B0600070205080204" pitchFamily="34" charset="-128"/>
              </a:rPr>
              <a:t>  		</a:t>
            </a:r>
          </a:p>
        </p:txBody>
      </p:sp>
      <p:sp>
        <p:nvSpPr>
          <p:cNvPr id="2" name="Title 1">
            <a:extLst>
              <a:ext uri="{FF2B5EF4-FFF2-40B4-BE49-F238E27FC236}">
                <a16:creationId xmlns:a16="http://schemas.microsoft.com/office/drawing/2014/main" id="{E7CDB34A-4121-EDCD-8CE7-CEFB60AFEAAA}"/>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PRORATION of SERVICES</a:t>
            </a:r>
          </a:p>
        </p:txBody>
      </p:sp>
      <p:sp>
        <p:nvSpPr>
          <p:cNvPr id="4" name="Footer Placeholder 3">
            <a:extLst>
              <a:ext uri="{FF2B5EF4-FFF2-40B4-BE49-F238E27FC236}">
                <a16:creationId xmlns:a16="http://schemas.microsoft.com/office/drawing/2014/main" id="{63752B99-7677-73C9-F17B-3DBEBDB2B780}"/>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E15B6661-3606-E215-E804-7D917AE7B198}"/>
              </a:ext>
            </a:extLst>
          </p:cNvPr>
          <p:cNvSpPr>
            <a:spLocks noGrp="1"/>
          </p:cNvSpPr>
          <p:nvPr>
            <p:ph type="sldNum" sz="quarter" idx="12"/>
          </p:nvPr>
        </p:nvSpPr>
        <p:spPr/>
        <p:txBody>
          <a:bodyPr/>
          <a:lstStyle/>
          <a:p>
            <a:fld id="{764A8E41-8750-7C4A-9248-AB0A64647902}" type="slidenum">
              <a:rPr lang="en-US" altLang="en-US" smtClean="0"/>
              <a:pPr/>
              <a:t>5</a:t>
            </a:fld>
            <a:endParaRPr lang="en-US" altLang="en-US" dirty="0"/>
          </a:p>
        </p:txBody>
      </p:sp>
    </p:spTree>
    <p:extLst>
      <p:ext uri="{BB962C8B-B14F-4D97-AF65-F5344CB8AC3E}">
        <p14:creationId xmlns:p14="http://schemas.microsoft.com/office/powerpoint/2010/main" val="4106802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a:extLst>
              <a:ext uri="{FF2B5EF4-FFF2-40B4-BE49-F238E27FC236}">
                <a16:creationId xmlns:a16="http://schemas.microsoft.com/office/drawing/2014/main" id="{B5BF8A17-8DE2-3109-841A-A032E0B8451E}"/>
              </a:ext>
            </a:extLst>
          </p:cNvPr>
          <p:cNvSpPr>
            <a:spLocks noGrp="1"/>
          </p:cNvSpPr>
          <p:nvPr>
            <p:ph idx="1"/>
          </p:nvPr>
        </p:nvSpPr>
        <p:spPr/>
        <p:txBody>
          <a:bodyPr/>
          <a:lstStyle/>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Beneficiaries should be ranked based on the recipient’s functional ability.  MPP 30-756.1</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Rank 1 - Does not need help. Can do the task without any assistance.</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Rank 2 - Able to do the task but needs verbal assistance.</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Rank 3 - Able to do task with assistance.</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Rank 4 - Able to do task with substantial assistance.</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dirty="0">
                <a:ea typeface="ＭＳ Ｐゴシック" panose="020B0600070205080204" pitchFamily="34" charset="-128"/>
              </a:rPr>
              <a:t>Rank 5 - Can’t perform task without human assistance.</a:t>
            </a:r>
          </a:p>
          <a:p>
            <a:pPr eaLnBrk="1" hangingPunct="1">
              <a:lnSpc>
                <a:spcPct val="90000"/>
              </a:lnSpc>
            </a:pPr>
            <a:endParaRPr lang="en-US" altLang="en-US" sz="1600" dirty="0">
              <a:ea typeface="ＭＳ Ｐゴシック" panose="020B0600070205080204" pitchFamily="34" charset="-128"/>
            </a:endParaRPr>
          </a:p>
          <a:p>
            <a:pPr eaLnBrk="1" hangingPunct="1">
              <a:lnSpc>
                <a:spcPct val="90000"/>
              </a:lnSpc>
            </a:pPr>
            <a:r>
              <a:rPr lang="en-US" altLang="en-US" sz="1600" b="1" dirty="0">
                <a:ea typeface="ＭＳ Ｐゴシック" panose="020B0600070205080204" pitchFamily="34" charset="-128"/>
              </a:rPr>
              <a:t>PRACTICE POINTER: </a:t>
            </a:r>
            <a:r>
              <a:rPr lang="en-US" altLang="en-US" sz="1600" dirty="0">
                <a:ea typeface="ＭＳ Ｐゴシック" panose="020B0600070205080204" pitchFamily="34" charset="-128"/>
              </a:rPr>
              <a:t>Get a copy of the county rankings before assessment and over a few weeks keep activity and time record of how long it takes to complete tasks.</a:t>
            </a:r>
          </a:p>
        </p:txBody>
      </p:sp>
      <p:sp>
        <p:nvSpPr>
          <p:cNvPr id="2" name="Title 1">
            <a:extLst>
              <a:ext uri="{FF2B5EF4-FFF2-40B4-BE49-F238E27FC236}">
                <a16:creationId xmlns:a16="http://schemas.microsoft.com/office/drawing/2014/main" id="{3868729A-D4EE-2655-8CB4-66B1652F481D}"/>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RANKINGS</a:t>
            </a:r>
          </a:p>
        </p:txBody>
      </p:sp>
      <p:sp>
        <p:nvSpPr>
          <p:cNvPr id="4" name="Footer Placeholder 3">
            <a:extLst>
              <a:ext uri="{FF2B5EF4-FFF2-40B4-BE49-F238E27FC236}">
                <a16:creationId xmlns:a16="http://schemas.microsoft.com/office/drawing/2014/main" id="{7535566B-16FC-9803-AF7B-561F1AA45833}"/>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5C5FDB55-A44D-739E-623B-91AF53F0B11F}"/>
              </a:ext>
            </a:extLst>
          </p:cNvPr>
          <p:cNvSpPr>
            <a:spLocks noGrp="1"/>
          </p:cNvSpPr>
          <p:nvPr>
            <p:ph type="sldNum" sz="quarter" idx="12"/>
          </p:nvPr>
        </p:nvSpPr>
        <p:spPr/>
        <p:txBody>
          <a:bodyPr/>
          <a:lstStyle/>
          <a:p>
            <a:fld id="{764A8E41-8750-7C4A-9248-AB0A64647902}" type="slidenum">
              <a:rPr lang="en-US" altLang="en-US" smtClean="0"/>
              <a:pPr/>
              <a:t>6</a:t>
            </a:fld>
            <a:endParaRPr lang="en-US" altLang="en-US" dirty="0"/>
          </a:p>
        </p:txBody>
      </p:sp>
    </p:spTree>
    <p:extLst>
      <p:ext uri="{BB962C8B-B14F-4D97-AF65-F5344CB8AC3E}">
        <p14:creationId xmlns:p14="http://schemas.microsoft.com/office/powerpoint/2010/main" val="3724217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a:extLst>
              <a:ext uri="{FF2B5EF4-FFF2-40B4-BE49-F238E27FC236}">
                <a16:creationId xmlns:a16="http://schemas.microsoft.com/office/drawing/2014/main" id="{2FCF1F94-CF10-7551-36E8-6D599655B4D3}"/>
              </a:ext>
            </a:extLst>
          </p:cNvPr>
          <p:cNvSpPr>
            <a:spLocks noGrp="1"/>
          </p:cNvSpPr>
          <p:nvPr>
            <p:ph idx="1"/>
          </p:nvPr>
        </p:nvSpPr>
        <p:spPr/>
        <p:txBody>
          <a:bodyPr/>
          <a:lstStyle/>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r>
              <a:rPr lang="en-US" altLang="en-US" sz="1600" dirty="0">
                <a:ea typeface="ＭＳ Ｐゴシック" panose="020B0600070205080204" pitchFamily="34" charset="-128"/>
                <a:cs typeface="Times New Roman" panose="02020603050405020304" pitchFamily="18" charset="0"/>
              </a:rPr>
              <a:t>General Services- WIC §12300 et. seq.</a:t>
            </a:r>
          </a:p>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r>
              <a:rPr lang="en-US" altLang="en-US" sz="1600" dirty="0">
                <a:ea typeface="ＭＳ Ｐゴシック" panose="020B0600070205080204" pitchFamily="34" charset="-128"/>
                <a:cs typeface="Times New Roman" panose="02020603050405020304" pitchFamily="18" charset="0"/>
              </a:rPr>
              <a:t>Community First Choice Option (CFCO) - 42 CFR 441 subpart K; WIC §14132.956</a:t>
            </a:r>
          </a:p>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r>
              <a:rPr lang="en-US" altLang="en-US" sz="1600" dirty="0">
                <a:ea typeface="ＭＳ Ｐゴシック" panose="020B0600070205080204" pitchFamily="34" charset="-128"/>
                <a:cs typeface="Times New Roman" panose="02020603050405020304" pitchFamily="18" charset="0"/>
              </a:rPr>
              <a:t>Personal Care Services Program (PCSP) - WIC§14132.95; 22 CCR </a:t>
            </a:r>
            <a:r>
              <a:rPr lang="en-US" altLang="en-US" sz="1600" dirty="0" err="1">
                <a:ea typeface="ＭＳ Ｐゴシック" panose="020B0600070205080204" pitchFamily="34" charset="-128"/>
                <a:cs typeface="Times New Roman" panose="02020603050405020304" pitchFamily="18" charset="0"/>
              </a:rPr>
              <a:t>Div</a:t>
            </a:r>
            <a:r>
              <a:rPr lang="en-US" altLang="en-US" sz="1600" dirty="0">
                <a:ea typeface="ＭＳ Ｐゴシック" panose="020B0600070205080204" pitchFamily="34" charset="-128"/>
                <a:cs typeface="Times New Roman" panose="02020603050405020304" pitchFamily="18" charset="0"/>
              </a:rPr>
              <a:t> 3</a:t>
            </a:r>
          </a:p>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r>
              <a:rPr lang="en-US" altLang="en-US" sz="1600" dirty="0">
                <a:ea typeface="ＭＳ Ｐゴシック" panose="020B0600070205080204" pitchFamily="34" charset="-128"/>
                <a:cs typeface="Times New Roman" panose="02020603050405020304" pitchFamily="18" charset="0"/>
              </a:rPr>
              <a:t>IHSS Plus Option (IPO) - WIC §14132.95; 22 CCR Div 3</a:t>
            </a:r>
          </a:p>
          <a:p>
            <a:pPr eaLnBrk="1" hangingPunct="1"/>
            <a:endParaRPr lang="en-US" altLang="en-US" sz="1600" dirty="0">
              <a:ea typeface="ＭＳ Ｐゴシック" panose="020B0600070205080204" pitchFamily="34" charset="-128"/>
              <a:cs typeface="Times New Roman" panose="02020603050405020304" pitchFamily="18" charset="0"/>
            </a:endParaRPr>
          </a:p>
          <a:p>
            <a:pPr eaLnBrk="1" hangingPunct="1"/>
            <a:r>
              <a:rPr lang="en-US" altLang="en-US" sz="1600" dirty="0">
                <a:ea typeface="ＭＳ Ｐゴシック" panose="020B0600070205080204" pitchFamily="34" charset="-128"/>
                <a:cs typeface="Times New Roman" panose="02020603050405020304" pitchFamily="18" charset="0"/>
              </a:rPr>
              <a:t>IHSS Residual (IHSS-R) - </a:t>
            </a:r>
            <a:r>
              <a:rPr lang="en-US" altLang="en-US" sz="1600" b="1" dirty="0">
                <a:ea typeface="ＭＳ Ｐゴシック" panose="020B0600070205080204" pitchFamily="34" charset="-128"/>
                <a:cs typeface="Times New Roman" panose="02020603050405020304" pitchFamily="18" charset="0"/>
              </a:rPr>
              <a:t> </a:t>
            </a:r>
            <a:r>
              <a:rPr lang="en-US" altLang="en-US" sz="1600" dirty="0">
                <a:ea typeface="ＭＳ Ｐゴシック" panose="020B0600070205080204" pitchFamily="34" charset="-128"/>
                <a:cs typeface="Times New Roman" panose="02020603050405020304" pitchFamily="18" charset="0"/>
              </a:rPr>
              <a:t>WIC § 12300 through 12317.2</a:t>
            </a:r>
          </a:p>
          <a:p>
            <a:pPr eaLnBrk="1" hangingPunct="1"/>
            <a:endParaRPr lang="en-US" altLang="en-US" sz="2400" dirty="0">
              <a:ea typeface="ＭＳ Ｐゴシック" panose="020B0600070205080204" pitchFamily="34" charset="-128"/>
            </a:endParaRPr>
          </a:p>
          <a:p>
            <a:pPr eaLnBrk="1" hangingPunct="1"/>
            <a:endParaRPr lang="en-US" altLang="en-US" sz="2400"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
        <p:nvSpPr>
          <p:cNvPr id="2" name="Title 1">
            <a:extLst>
              <a:ext uri="{FF2B5EF4-FFF2-40B4-BE49-F238E27FC236}">
                <a16:creationId xmlns:a16="http://schemas.microsoft.com/office/drawing/2014/main" id="{8DFC7595-2700-DBEC-5638-D8B46B101404}"/>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STATUTORY PROVISIONS</a:t>
            </a:r>
          </a:p>
        </p:txBody>
      </p:sp>
      <p:sp>
        <p:nvSpPr>
          <p:cNvPr id="4" name="Footer Placeholder 3">
            <a:extLst>
              <a:ext uri="{FF2B5EF4-FFF2-40B4-BE49-F238E27FC236}">
                <a16:creationId xmlns:a16="http://schemas.microsoft.com/office/drawing/2014/main" id="{66751958-A3CB-3A89-CF18-713C56C85487}"/>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C91FA6AF-BAB7-17B2-BEF9-293832A7723C}"/>
              </a:ext>
            </a:extLst>
          </p:cNvPr>
          <p:cNvSpPr>
            <a:spLocks noGrp="1"/>
          </p:cNvSpPr>
          <p:nvPr>
            <p:ph type="sldNum" sz="quarter" idx="12"/>
          </p:nvPr>
        </p:nvSpPr>
        <p:spPr/>
        <p:txBody>
          <a:bodyPr/>
          <a:lstStyle/>
          <a:p>
            <a:fld id="{764A8E41-8750-7C4A-9248-AB0A64647902}" type="slidenum">
              <a:rPr lang="en-US" altLang="en-US" smtClean="0"/>
              <a:pPr/>
              <a:t>7</a:t>
            </a:fld>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2">
            <a:extLst>
              <a:ext uri="{FF2B5EF4-FFF2-40B4-BE49-F238E27FC236}">
                <a16:creationId xmlns:a16="http://schemas.microsoft.com/office/drawing/2014/main" id="{5CA3596C-3DD1-86D0-529F-2FCAFED9DBEC}"/>
              </a:ext>
            </a:extLst>
          </p:cNvPr>
          <p:cNvSpPr>
            <a:spLocks noGrp="1"/>
          </p:cNvSpPr>
          <p:nvPr>
            <p:ph idx="1"/>
          </p:nvPr>
        </p:nvSpPr>
        <p:spPr/>
        <p:txBody>
          <a:bodyPr/>
          <a:lstStyle/>
          <a:p>
            <a:pPr eaLnBrk="1" hangingPunct="1">
              <a:defRPr/>
            </a:pPr>
            <a:endParaRPr lang="en-US" sz="1600" dirty="0"/>
          </a:p>
          <a:p>
            <a:pPr eaLnBrk="1" hangingPunct="1">
              <a:defRPr/>
            </a:pPr>
            <a:endParaRPr lang="en-US" sz="1600" dirty="0"/>
          </a:p>
          <a:p>
            <a:pPr eaLnBrk="1" hangingPunct="1">
              <a:defRPr/>
            </a:pPr>
            <a:r>
              <a:rPr lang="en-US" sz="1600" dirty="0"/>
              <a:t>California Code of Regulations, Title 22§50045.5 et. seq.  </a:t>
            </a:r>
          </a:p>
          <a:p>
            <a:pPr eaLnBrk="1" hangingPunct="1">
              <a:defRPr/>
            </a:pPr>
            <a:endParaRPr lang="en-US" altLang="en-US" sz="1600" dirty="0">
              <a:solidFill>
                <a:srgbClr val="0000FF"/>
              </a:solidFill>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IHSS regulations – CDSS Manual of Policies and Procedures (MPP)  30-700 et. seq.</a:t>
            </a:r>
          </a:p>
          <a:p>
            <a:pPr marL="109537" indent="0" eaLnBrk="1" hangingPunct="1">
              <a:buNone/>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IHSS-R and IPO - 30-700 through 30-776</a:t>
            </a:r>
          </a:p>
          <a:p>
            <a:pPr marL="109537" indent="0" eaLnBrk="1" hangingPunct="1">
              <a:buNone/>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PSCP -MPP 30-780 et. seq.</a:t>
            </a:r>
          </a:p>
          <a:p>
            <a:pPr marL="109537" indent="0" eaLnBrk="1" hangingPunct="1">
              <a:buNone/>
              <a:defRPr/>
            </a:pPr>
            <a:endParaRPr lang="en-US" altLang="en-US" sz="1600" dirty="0">
              <a:ea typeface="ＭＳ Ｐゴシック" panose="020B0600070205080204" pitchFamily="34" charset="-128"/>
            </a:endParaRPr>
          </a:p>
          <a:p>
            <a:pPr eaLnBrk="1" hangingPunct="1">
              <a:defRPr/>
            </a:pPr>
            <a:r>
              <a:rPr lang="en-US" altLang="en-US" sz="1600" dirty="0">
                <a:ea typeface="ＭＳ Ｐゴシック" panose="020B0600070205080204" pitchFamily="34" charset="-128"/>
              </a:rPr>
              <a:t>Social Services Standards -MPP 30-000 et. seq.  </a:t>
            </a:r>
          </a:p>
          <a:p>
            <a:pPr marL="109537" indent="0" eaLnBrk="1" hangingPunct="1">
              <a:buFont typeface="Wingdings 3" pitchFamily="2" charset="2"/>
              <a:buNone/>
              <a:defRPr/>
            </a:pPr>
            <a:endParaRPr lang="en-US" altLang="en-US" dirty="0">
              <a:solidFill>
                <a:srgbClr val="0D0D0D"/>
              </a:solidFill>
              <a:ea typeface="ＭＳ Ｐゴシック" panose="020B0600070205080204" pitchFamily="34" charset="-128"/>
            </a:endParaRPr>
          </a:p>
        </p:txBody>
      </p:sp>
      <p:sp>
        <p:nvSpPr>
          <p:cNvPr id="2" name="Title 1">
            <a:extLst>
              <a:ext uri="{FF2B5EF4-FFF2-40B4-BE49-F238E27FC236}">
                <a16:creationId xmlns:a16="http://schemas.microsoft.com/office/drawing/2014/main" id="{86BC385E-ACCB-C875-8471-E39D1028E3B6}"/>
              </a:ext>
            </a:extLst>
          </p:cNvPr>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STATE REGULATIONS</a:t>
            </a:r>
          </a:p>
        </p:txBody>
      </p:sp>
      <p:sp>
        <p:nvSpPr>
          <p:cNvPr id="4" name="Footer Placeholder 3">
            <a:extLst>
              <a:ext uri="{FF2B5EF4-FFF2-40B4-BE49-F238E27FC236}">
                <a16:creationId xmlns:a16="http://schemas.microsoft.com/office/drawing/2014/main" id="{0432DEF7-BE6C-635E-265D-CB4483292888}"/>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F80B30C0-4E7C-592E-A520-C4E1841F7E9E}"/>
              </a:ext>
            </a:extLst>
          </p:cNvPr>
          <p:cNvSpPr>
            <a:spLocks noGrp="1"/>
          </p:cNvSpPr>
          <p:nvPr>
            <p:ph type="sldNum" sz="quarter" idx="12"/>
          </p:nvPr>
        </p:nvSpPr>
        <p:spPr/>
        <p:txBody>
          <a:bodyPr/>
          <a:lstStyle/>
          <a:p>
            <a:fld id="{764A8E41-8750-7C4A-9248-AB0A64647902}" type="slidenum">
              <a:rPr lang="en-US" altLang="en-US" smtClean="0"/>
              <a:pPr/>
              <a:t>8</a:t>
            </a:fld>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a:extLst>
              <a:ext uri="{FF2B5EF4-FFF2-40B4-BE49-F238E27FC236}">
                <a16:creationId xmlns:a16="http://schemas.microsoft.com/office/drawing/2014/main" id="{0D410E60-EE95-71AA-4C1D-0C6C6B3D20D4}"/>
              </a:ext>
            </a:extLst>
          </p:cNvPr>
          <p:cNvSpPr>
            <a:spLocks noGrp="1"/>
          </p:cNvSpPr>
          <p:nvPr>
            <p:ph idx="1"/>
          </p:nvPr>
        </p:nvSpPr>
        <p:spPr>
          <a:xfrm>
            <a:off x="1435100" y="1828800"/>
            <a:ext cx="7499350" cy="4419600"/>
          </a:xfrm>
        </p:spPr>
        <p:txBody>
          <a:bodyPr/>
          <a:lstStyle/>
          <a:p>
            <a:pPr eaLnBrk="1" hangingPunct="1"/>
            <a:endParaRPr lang="en-US" altLang="en-US" sz="1600" dirty="0">
              <a:ea typeface="ＭＳ Ｐゴシック" panose="020B0600070205080204" pitchFamily="34" charset="-128"/>
            </a:endParaRPr>
          </a:p>
          <a:p>
            <a:pPr eaLnBrk="1" hangingPunct="1"/>
            <a:endParaRPr lang="en-US" altLang="en-US" sz="1600" dirty="0">
              <a:ea typeface="ＭＳ Ｐゴシック" panose="020B0600070205080204" pitchFamily="34" charset="-128"/>
            </a:endParaRPr>
          </a:p>
          <a:p>
            <a:pPr eaLnBrk="1" hangingPunct="1"/>
            <a:r>
              <a:rPr lang="en-US" altLang="en-US" sz="1600" dirty="0">
                <a:ea typeface="ＭＳ Ｐゴシック" panose="020B0600070205080204" pitchFamily="34" charset="-128"/>
              </a:rPr>
              <a:t>All County Letter – </a:t>
            </a:r>
            <a:r>
              <a:rPr lang="en-US" altLang="en-US" sz="1600" dirty="0">
                <a:ea typeface="ＭＳ Ｐゴシック" panose="020B0600070205080204" pitchFamily="34" charset="-128"/>
                <a:hlinkClick r:id="rId2">
                  <a:extLst>
                    <a:ext uri="{A12FA001-AC4F-418D-AE19-62706E023703}">
                      <ahyp:hlinkClr xmlns:ahyp="http://schemas.microsoft.com/office/drawing/2018/hyperlinkcolor" val="tx"/>
                    </a:ext>
                  </a:extLst>
                </a:hlinkClick>
              </a:rPr>
              <a:t>http://www.dss.cahwnet.gov/lettersnotices/PG931.htm</a:t>
            </a:r>
            <a:endParaRPr lang="en-US" altLang="en-US" sz="1600" dirty="0">
              <a:ea typeface="ＭＳ Ｐゴシック" panose="020B0600070205080204" pitchFamily="34" charset="-128"/>
            </a:endParaRPr>
          </a:p>
          <a:p>
            <a:pPr marL="109537" indent="0" eaLnBrk="1" hangingPunct="1">
              <a:buNone/>
            </a:pPr>
            <a:endParaRPr lang="en-US" altLang="en-US" sz="1600" dirty="0">
              <a:ea typeface="ＭＳ Ｐゴシック" panose="020B0600070205080204" pitchFamily="34" charset="-128"/>
            </a:endParaRPr>
          </a:p>
          <a:p>
            <a:pPr eaLnBrk="1" hangingPunct="1"/>
            <a:r>
              <a:rPr lang="en-US" altLang="en-US" sz="1600" dirty="0">
                <a:ea typeface="ＭＳ Ｐゴシック" panose="020B0600070205080204" pitchFamily="34" charset="-128"/>
              </a:rPr>
              <a:t>All County Information Notices- </a:t>
            </a:r>
            <a:r>
              <a:rPr lang="en-US" altLang="en-US" sz="1600" dirty="0">
                <a:ea typeface="ＭＳ Ｐゴシック" panose="020B0600070205080204" pitchFamily="34" charset="-128"/>
                <a:hlinkClick r:id="rId3">
                  <a:extLst>
                    <a:ext uri="{A12FA001-AC4F-418D-AE19-62706E023703}">
                      <ahyp:hlinkClr xmlns:ahyp="http://schemas.microsoft.com/office/drawing/2018/hyperlinkcolor" val="tx"/>
                    </a:ext>
                  </a:extLst>
                </a:hlinkClick>
              </a:rPr>
              <a:t>http://www.dss.cahwnet.gov/lettersnotices/PG1011.htm</a:t>
            </a:r>
            <a:endParaRPr lang="en-US" altLang="en-US" sz="1600" dirty="0">
              <a:ea typeface="ＭＳ Ｐゴシック" panose="020B0600070205080204" pitchFamily="34" charset="-128"/>
            </a:endParaRPr>
          </a:p>
          <a:p>
            <a:pPr marL="109537" indent="0" eaLnBrk="1" hangingPunct="1">
              <a:buNone/>
            </a:pPr>
            <a:endParaRPr lang="en-US" altLang="en-US" sz="1600" dirty="0">
              <a:ea typeface="ＭＳ Ｐゴシック" panose="020B0600070205080204" pitchFamily="34" charset="-128"/>
            </a:endParaRPr>
          </a:p>
          <a:p>
            <a:pPr eaLnBrk="1" hangingPunct="1"/>
            <a:r>
              <a:rPr lang="en-US" altLang="en-US" sz="1600" dirty="0">
                <a:ea typeface="ＭＳ Ｐゴシック" panose="020B0600070205080204" pitchFamily="34" charset="-128"/>
              </a:rPr>
              <a:t>All County Welfare Director Letters-</a:t>
            </a:r>
            <a:r>
              <a:rPr lang="en-US" altLang="en-US" sz="1600" dirty="0">
                <a:ea typeface="ＭＳ Ｐゴシック" panose="020B0600070205080204" pitchFamily="34" charset="-128"/>
                <a:hlinkClick r:id="rId3">
                  <a:extLst>
                    <a:ext uri="{A12FA001-AC4F-418D-AE19-62706E023703}">
                      <ahyp:hlinkClr xmlns:ahyp="http://schemas.microsoft.com/office/drawing/2018/hyperlinkcolor" val="tx"/>
                    </a:ext>
                  </a:extLst>
                </a:hlinkClick>
              </a:rPr>
              <a:t> http://www.dhs.ca.gov</a:t>
            </a:r>
            <a:endParaRPr lang="en-US" altLang="en-US" sz="1600"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
        <p:nvSpPr>
          <p:cNvPr id="2" name="Title 1">
            <a:extLst>
              <a:ext uri="{FF2B5EF4-FFF2-40B4-BE49-F238E27FC236}">
                <a16:creationId xmlns:a16="http://schemas.microsoft.com/office/drawing/2014/main" id="{A27620F1-9F3A-1771-3C05-C089D69951C8}"/>
              </a:ext>
            </a:extLst>
          </p:cNvPr>
          <p:cNvSpPr>
            <a:spLocks noGrp="1"/>
          </p:cNvSpPr>
          <p:nvPr>
            <p:ph type="title"/>
          </p:nvPr>
        </p:nvSpPr>
        <p:spPr>
          <a:xfrm>
            <a:off x="609600" y="274638"/>
            <a:ext cx="8324850" cy="1325562"/>
          </a:xfrm>
        </p:spPr>
        <p:style>
          <a:lnRef idx="1">
            <a:schemeClr val="accent1"/>
          </a:lnRef>
          <a:fillRef idx="2">
            <a:schemeClr val="accent1"/>
          </a:fillRef>
          <a:effectRef idx="1">
            <a:schemeClr val="accent1"/>
          </a:effectRef>
          <a:fontRef idx="minor">
            <a:schemeClr val="dk1"/>
          </a:fontRef>
        </p:style>
        <p:txBody>
          <a:bodyPr>
            <a:noAutofit/>
          </a:bodyPr>
          <a:lstStyle/>
          <a:p>
            <a:pPr algn="ctr" eaLnBrk="1" fontAlgn="auto" hangingPunct="1">
              <a:spcAft>
                <a:spcPts val="0"/>
              </a:spcAft>
              <a:defRPr/>
            </a:pPr>
            <a:r>
              <a:rPr lang="en-US" sz="2800" dirty="0">
                <a:effectLst>
                  <a:outerShdw blurRad="38100" dist="38100" dir="2700000" algn="tl">
                    <a:srgbClr val="DDDDDD"/>
                  </a:outerShdw>
                </a:effectLst>
                <a:latin typeface="+mj-lt"/>
                <a:ea typeface="Arial Black" pitchFamily="-112" charset="0"/>
                <a:cs typeface="Arial Black" pitchFamily="-112" charset="0"/>
              </a:rPr>
              <a:t>IHSS POLICIES</a:t>
            </a:r>
          </a:p>
        </p:txBody>
      </p:sp>
      <p:sp>
        <p:nvSpPr>
          <p:cNvPr id="4" name="Footer Placeholder 3">
            <a:extLst>
              <a:ext uri="{FF2B5EF4-FFF2-40B4-BE49-F238E27FC236}">
                <a16:creationId xmlns:a16="http://schemas.microsoft.com/office/drawing/2014/main" id="{2327C968-BFF8-4C5D-08A4-51B5FFA3CC5F}"/>
              </a:ext>
            </a:extLst>
          </p:cNvPr>
          <p:cNvSpPr>
            <a:spLocks noGrp="1"/>
          </p:cNvSpPr>
          <p:nvPr>
            <p:ph type="ftr" sz="quarter" idx="11"/>
          </p:nvPr>
        </p:nvSpPr>
        <p:spPr/>
        <p:txBody>
          <a:bodyPr/>
          <a:lstStyle/>
          <a:p>
            <a:pPr>
              <a:defRPr/>
            </a:pPr>
            <a:r>
              <a:rPr lang="en-US" dirty="0"/>
              <a:t>CCWRO In Home Support Services (IHSS)  Program Training- 2023</a:t>
            </a:r>
          </a:p>
        </p:txBody>
      </p:sp>
      <p:sp>
        <p:nvSpPr>
          <p:cNvPr id="5" name="Slide Number Placeholder 4">
            <a:extLst>
              <a:ext uri="{FF2B5EF4-FFF2-40B4-BE49-F238E27FC236}">
                <a16:creationId xmlns:a16="http://schemas.microsoft.com/office/drawing/2014/main" id="{D0B892F5-6E2C-0D61-41CD-6EE3F35800AA}"/>
              </a:ext>
            </a:extLst>
          </p:cNvPr>
          <p:cNvSpPr>
            <a:spLocks noGrp="1"/>
          </p:cNvSpPr>
          <p:nvPr>
            <p:ph type="sldNum" sz="quarter" idx="12"/>
          </p:nvPr>
        </p:nvSpPr>
        <p:spPr/>
        <p:txBody>
          <a:bodyPr/>
          <a:lstStyle/>
          <a:p>
            <a:fld id="{764A8E41-8750-7C4A-9248-AB0A64647902}" type="slidenum">
              <a:rPr lang="en-US" altLang="en-US" smtClean="0"/>
              <a:pPr/>
              <a:t>9</a:t>
            </a:fld>
            <a:endParaRPr lang="en-US"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{86DA591E-5A90-7B4B-88EC-B2C46A796270}tf10001121_mac</Template>
  <TotalTime>3083</TotalTime>
  <Words>2590</Words>
  <Application>Microsoft Macintosh PowerPoint</Application>
  <PresentationFormat>On-screen Show (4:3)</PresentationFormat>
  <Paragraphs>404</Paragraphs>
  <Slides>26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Lucida Sans Unicode</vt:lpstr>
      <vt:lpstr>Verdana</vt:lpstr>
      <vt:lpstr>Wingdings 2</vt:lpstr>
      <vt:lpstr>Wingdings 3</vt:lpstr>
      <vt:lpstr>Concourse</vt:lpstr>
      <vt:lpstr>  In Home Support Services Program</vt:lpstr>
      <vt:lpstr>IHSS PROGRAM</vt:lpstr>
      <vt:lpstr>APPLICATION PROCESS</vt:lpstr>
      <vt:lpstr>ASSESSMENT</vt:lpstr>
      <vt:lpstr>PRORATION of SERVICES</vt:lpstr>
      <vt:lpstr>RANKINGS</vt:lpstr>
      <vt:lpstr>STATUTORY PROVISIONS</vt:lpstr>
      <vt:lpstr>STATE REGULATIONS</vt:lpstr>
      <vt:lpstr>IHSS POLICIES</vt:lpstr>
      <vt:lpstr>IHSS PROGRAM</vt:lpstr>
      <vt:lpstr>IHSS PROGRAM cont.</vt:lpstr>
      <vt:lpstr>TYPES OF SERVICES</vt:lpstr>
      <vt:lpstr>DOMESTIC &amp; RELATED SERVICES</vt:lpstr>
      <vt:lpstr>NON-MEDICAL PERSONAL SERVICES     </vt:lpstr>
      <vt:lpstr>NON-MEDICAL PERSONAL SERVICES Cont.</vt:lpstr>
      <vt:lpstr>PARAMEDICAL SERVICES</vt:lpstr>
      <vt:lpstr>SEVERELY IMPAIRED</vt:lpstr>
      <vt:lpstr>PROTECTIVE SUPERVISION (PS)</vt:lpstr>
      <vt:lpstr>PROTECTIVE SUPERVISION &amp;  IHSS FOR CHILDREN</vt:lpstr>
      <vt:lpstr>ACCOMPANIMENT AND TIME LIMITED SERVICES</vt:lpstr>
      <vt:lpstr>   TIME LIMITED SERVICES</vt:lpstr>
      <vt:lpstr>IHSS CLIENT WITH SPOUSE</vt:lpstr>
      <vt:lpstr>RECEIPT OF IHSS SERVICES </vt:lpstr>
      <vt:lpstr>REASSESSMENT</vt:lpstr>
      <vt:lpstr>PowerPoint Presentation</vt:lpstr>
      <vt:lpstr>  </vt:lpstr>
    </vt:vector>
  </TitlesOfParts>
  <Company>Coalition of Caliifornia Welfare Rights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IHSS Overview</dc:title>
  <dc:creator>Kevin Aslanian</dc:creator>
  <cp:lastModifiedBy>David Aslanian</cp:lastModifiedBy>
  <cp:revision>218</cp:revision>
  <cp:lastPrinted>2023-10-23T19:08:39Z</cp:lastPrinted>
  <dcterms:created xsi:type="dcterms:W3CDTF">2010-09-20T03:27:27Z</dcterms:created>
  <dcterms:modified xsi:type="dcterms:W3CDTF">2023-12-11T23:41:47Z</dcterms:modified>
</cp:coreProperties>
</file>