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4"/>
  </p:notesMasterIdLst>
  <p:sldIdLst>
    <p:sldId id="256" r:id="rId2"/>
    <p:sldId id="257" r:id="rId3"/>
    <p:sldId id="258" r:id="rId4"/>
    <p:sldId id="260" r:id="rId5"/>
    <p:sldId id="267" r:id="rId6"/>
    <p:sldId id="268" r:id="rId7"/>
    <p:sldId id="259" r:id="rId8"/>
    <p:sldId id="261" r:id="rId9"/>
    <p:sldId id="262" r:id="rId10"/>
    <p:sldId id="263" r:id="rId11"/>
    <p:sldId id="264" r:id="rId12"/>
    <p:sldId id="265" r:id="rId13"/>
    <p:sldId id="266" r:id="rId14"/>
    <p:sldId id="269" r:id="rId15"/>
    <p:sldId id="270" r:id="rId16"/>
    <p:sldId id="271" r:id="rId17"/>
    <p:sldId id="289" r:id="rId18"/>
    <p:sldId id="272" r:id="rId19"/>
    <p:sldId id="273" r:id="rId20"/>
    <p:sldId id="274" r:id="rId21"/>
    <p:sldId id="275" r:id="rId22"/>
    <p:sldId id="276" r:id="rId23"/>
    <p:sldId id="278" r:id="rId24"/>
    <p:sldId id="284" r:id="rId25"/>
    <p:sldId id="285" r:id="rId26"/>
    <p:sldId id="279" r:id="rId27"/>
    <p:sldId id="281" r:id="rId28"/>
    <p:sldId id="282" r:id="rId29"/>
    <p:sldId id="283" r:id="rId30"/>
    <p:sldId id="286" r:id="rId31"/>
    <p:sldId id="287" r:id="rId32"/>
    <p:sldId id="288" r:id="rId3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F54CD7A-FC38-F44C-AF80-3EA87607A56D}" v="671" dt="2022-11-30T00:04:35.24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1333"/>
    <p:restoredTop sz="86393"/>
  </p:normalViewPr>
  <p:slideViewPr>
    <p:cSldViewPr snapToGrid="0">
      <p:cViewPr varScale="1">
        <p:scale>
          <a:sx n="86" d="100"/>
          <a:sy n="86" d="100"/>
        </p:scale>
        <p:origin x="248" y="272"/>
      </p:cViewPr>
      <p:guideLst/>
    </p:cSldViewPr>
  </p:slideViewPr>
  <p:outlineViewPr>
    <p:cViewPr>
      <p:scale>
        <a:sx n="33" d="100"/>
        <a:sy n="33" d="100"/>
      </p:scale>
      <p:origin x="0" y="-37296"/>
    </p:cViewPr>
  </p:outlineViewPr>
  <p:notesTextViewPr>
    <p:cViewPr>
      <p:scale>
        <a:sx n="1" d="1"/>
        <a:sy n="1" d="1"/>
      </p:scale>
      <p:origin x="0" y="0"/>
    </p:cViewPr>
  </p:notesTextViewPr>
  <p:sorterViewPr>
    <p:cViewPr>
      <p:scale>
        <a:sx n="80" d="100"/>
        <a:sy n="80" d="100"/>
      </p:scale>
      <p:origin x="0" y="0"/>
    </p:cViewPr>
  </p:sorterViewPr>
  <p:notesViewPr>
    <p:cSldViewPr snapToGrid="0">
      <p:cViewPr varScale="1">
        <p:scale>
          <a:sx n="97" d="100"/>
          <a:sy n="97" d="100"/>
        </p:scale>
        <p:origin x="4328" y="20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microsoft.com/office/2015/10/relationships/revisionInfo" Target="revisionInfo.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7C9CA4E-049A-4E41-9CF6-7A40D376F46E}" type="datetimeFigureOut">
              <a:rPr lang="en-US" smtClean="0"/>
              <a:t>12/8/22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CD0CC60-208B-3341-BF6E-4A8A938973ED}" type="slidenum">
              <a:rPr lang="en-US" smtClean="0"/>
              <a:t>‹#›</a:t>
            </a:fld>
            <a:endParaRPr lang="en-US"/>
          </a:p>
        </p:txBody>
      </p:sp>
    </p:spTree>
    <p:extLst>
      <p:ext uri="{BB962C8B-B14F-4D97-AF65-F5344CB8AC3E}">
        <p14:creationId xmlns:p14="http://schemas.microsoft.com/office/powerpoint/2010/main" val="4203881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Explain that this is an introduction to various types of resources.</a:t>
            </a:r>
          </a:p>
        </p:txBody>
      </p:sp>
      <p:sp>
        <p:nvSpPr>
          <p:cNvPr id="4" name="Slide Number Placeholder 3"/>
          <p:cNvSpPr>
            <a:spLocks noGrp="1"/>
          </p:cNvSpPr>
          <p:nvPr>
            <p:ph type="sldNum" sz="quarter" idx="5"/>
          </p:nvPr>
        </p:nvSpPr>
        <p:spPr/>
        <p:txBody>
          <a:bodyPr/>
          <a:lstStyle/>
          <a:p>
            <a:fld id="{3CD0CC60-208B-3341-BF6E-4A8A938973ED}" type="slidenum">
              <a:rPr lang="en-US" smtClean="0"/>
              <a:t>1</a:t>
            </a:fld>
            <a:endParaRPr lang="en-US"/>
          </a:p>
        </p:txBody>
      </p:sp>
    </p:spTree>
    <p:extLst>
      <p:ext uri="{BB962C8B-B14F-4D97-AF65-F5344CB8AC3E}">
        <p14:creationId xmlns:p14="http://schemas.microsoft.com/office/powerpoint/2010/main" val="13077400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Discuss in detail each of these points.  </a:t>
            </a:r>
          </a:p>
          <a:p>
            <a:endParaRPr lang="en-US" dirty="0"/>
          </a:p>
          <a:p>
            <a:r>
              <a:rPr lang="en-US" dirty="0"/>
              <a:t>Status eligibility – Refers to specific conditions  of eligibility for a program: i.e. CalWorks is for parents or caretakers of minor children; CalFresh applicant/recipients must be U.S. citizens.</a:t>
            </a:r>
          </a:p>
          <a:p>
            <a:endParaRPr lang="en-US" dirty="0"/>
          </a:p>
          <a:p>
            <a:r>
              <a:rPr lang="en-US" dirty="0"/>
              <a:t>Conduct eligibility – refers to an action that must be taken to qualify for or maintain program eligibility.  Unemployment is a benefit available only to people who actually apply for these benefits and meet the qualification rules. </a:t>
            </a:r>
          </a:p>
          <a:p>
            <a:endParaRPr lang="en-US" dirty="0"/>
          </a:p>
          <a:p>
            <a:r>
              <a:rPr lang="en-US" dirty="0"/>
              <a:t>Social Security benefits are the most common examples of an “insurance type” program.  Usually requires 40 quarters of work/contribution but there are special rules for workers who become disabled before age 30;</a:t>
            </a:r>
          </a:p>
          <a:p>
            <a:endParaRPr lang="en-US" dirty="0"/>
          </a:p>
          <a:p>
            <a:r>
              <a:rPr lang="en-US" dirty="0"/>
              <a:t>SSDI/SSR (disability and retirement benefits) may cover minor dependents’ including adopted children, spouses who are caretakers of minor children born of the relationship (not just a marriage), disabled or divorced spouses under certain circumstances.</a:t>
            </a:r>
          </a:p>
          <a:p>
            <a:endParaRPr lang="en-US" dirty="0"/>
          </a:p>
          <a:p>
            <a:r>
              <a:rPr lang="en-US" dirty="0"/>
              <a:t>EG: Betty K. – was granted SSDI of $2000.00 per month.  Her 18 year old daughter who had been on SSI, qualified for Social Security disabled dependents’ benefits of $1000 per month.  This took her off of SSI and gave her access to a much more stable benefits based on her mother’s earnings record.  SSA has rules that benefit persons disabled as children on the account of a parent.  Some people may be eligible for benefits that they are not aware of.  </a:t>
            </a:r>
          </a:p>
        </p:txBody>
      </p:sp>
      <p:sp>
        <p:nvSpPr>
          <p:cNvPr id="4" name="Slide Number Placeholder 3"/>
          <p:cNvSpPr>
            <a:spLocks noGrp="1"/>
          </p:cNvSpPr>
          <p:nvPr>
            <p:ph type="sldNum" sz="quarter" idx="5"/>
          </p:nvPr>
        </p:nvSpPr>
        <p:spPr/>
        <p:txBody>
          <a:bodyPr/>
          <a:lstStyle/>
          <a:p>
            <a:fld id="{3CD0CC60-208B-3341-BF6E-4A8A938973ED}" type="slidenum">
              <a:rPr lang="en-US" smtClean="0"/>
              <a:t>10</a:t>
            </a:fld>
            <a:endParaRPr lang="en-US"/>
          </a:p>
        </p:txBody>
      </p:sp>
    </p:spTree>
    <p:extLst>
      <p:ext uri="{BB962C8B-B14F-4D97-AF65-F5344CB8AC3E}">
        <p14:creationId xmlns:p14="http://schemas.microsoft.com/office/powerpoint/2010/main" val="38662265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Discuss the histories and legacies of these programs.  Goal of creating a de minimis standard</a:t>
            </a:r>
          </a:p>
        </p:txBody>
      </p:sp>
      <p:sp>
        <p:nvSpPr>
          <p:cNvPr id="4" name="Slide Number Placeholder 3"/>
          <p:cNvSpPr>
            <a:spLocks noGrp="1"/>
          </p:cNvSpPr>
          <p:nvPr>
            <p:ph type="sldNum" sz="quarter" idx="5"/>
          </p:nvPr>
        </p:nvSpPr>
        <p:spPr/>
        <p:txBody>
          <a:bodyPr/>
          <a:lstStyle/>
          <a:p>
            <a:fld id="{3CD0CC60-208B-3341-BF6E-4A8A938973ED}" type="slidenum">
              <a:rPr lang="en-US" smtClean="0"/>
              <a:t>11</a:t>
            </a:fld>
            <a:endParaRPr lang="en-US"/>
          </a:p>
        </p:txBody>
      </p:sp>
    </p:spTree>
    <p:extLst>
      <p:ext uri="{BB962C8B-B14F-4D97-AF65-F5344CB8AC3E}">
        <p14:creationId xmlns:p14="http://schemas.microsoft.com/office/powerpoint/2010/main" val="12952609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Introduce the CCWRO Benefits Chart</a:t>
            </a:r>
          </a:p>
          <a:p>
            <a:r>
              <a:rPr lang="en-US" dirty="0"/>
              <a:t>Discuss CDSS rules re CalWORKS and CalFresh</a:t>
            </a:r>
          </a:p>
          <a:p>
            <a:r>
              <a:rPr lang="en-US" dirty="0"/>
              <a:t>Recommend consulting with a specialist in federal/state/county welfare issues.</a:t>
            </a:r>
          </a:p>
          <a:p>
            <a:r>
              <a:rPr lang="en-US" dirty="0"/>
              <a:t>Do a pitch for the Hearings 101 and other trainings</a:t>
            </a:r>
          </a:p>
          <a:p>
            <a:r>
              <a:rPr lang="en-US" dirty="0"/>
              <a:t>Also recommend having a conduct in the County</a:t>
            </a:r>
          </a:p>
          <a:p>
            <a:r>
              <a:rPr lang="en-US" dirty="0"/>
              <a:t>Examples of problems:  Mary S.  qualifies for SSI benefits, but when she remarries her husband’s earnings income reduces her benefits to $300 per month even though the household still qualify for CalFresh and a Housing Choice Voucher.</a:t>
            </a:r>
          </a:p>
        </p:txBody>
      </p:sp>
      <p:sp>
        <p:nvSpPr>
          <p:cNvPr id="4" name="Slide Number Placeholder 3"/>
          <p:cNvSpPr>
            <a:spLocks noGrp="1"/>
          </p:cNvSpPr>
          <p:nvPr>
            <p:ph type="sldNum" sz="quarter" idx="5"/>
          </p:nvPr>
        </p:nvSpPr>
        <p:spPr/>
        <p:txBody>
          <a:bodyPr/>
          <a:lstStyle/>
          <a:p>
            <a:fld id="{3CD0CC60-208B-3341-BF6E-4A8A938973ED}" type="slidenum">
              <a:rPr lang="en-US" smtClean="0"/>
              <a:t>12</a:t>
            </a:fld>
            <a:endParaRPr lang="en-US"/>
          </a:p>
        </p:txBody>
      </p:sp>
    </p:spTree>
    <p:extLst>
      <p:ext uri="{BB962C8B-B14F-4D97-AF65-F5344CB8AC3E}">
        <p14:creationId xmlns:p14="http://schemas.microsoft.com/office/powerpoint/2010/main" val="33306372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Discuss in detail each of these points. Discuss the Lore problem </a:t>
            </a:r>
          </a:p>
          <a:p>
            <a:endParaRPr lang="en-US" dirty="0"/>
          </a:p>
          <a:p>
            <a:r>
              <a:rPr lang="en-US" dirty="0"/>
              <a:t>Clients and the general public have poor understanding of how public benefit programs work.  Will refer to a friend or relative and how much they seem to be getting or what they think the person has.  </a:t>
            </a:r>
          </a:p>
          <a:p>
            <a:endParaRPr lang="en-US" dirty="0"/>
          </a:p>
          <a:p>
            <a:r>
              <a:rPr lang="en-US" dirty="0"/>
              <a:t>Explain how the CDSS MPP works, also SSA regs and the POMS</a:t>
            </a:r>
          </a:p>
          <a:p>
            <a:endParaRPr lang="en-US" dirty="0"/>
          </a:p>
          <a:p>
            <a:r>
              <a:rPr lang="en-US" dirty="0"/>
              <a:t>Discuss Notices of Action – applicants and beneficiaries are entitled to written explanations of county or agency actions approving, denying, increasing or reducing benefits.</a:t>
            </a:r>
          </a:p>
          <a:p>
            <a:endParaRPr lang="en-US" dirty="0"/>
          </a:p>
          <a:p>
            <a:r>
              <a:rPr lang="en-US" dirty="0"/>
              <a:t>Discuss verbal v. written denials</a:t>
            </a:r>
          </a:p>
          <a:p>
            <a:endParaRPr lang="en-US" dirty="0"/>
          </a:p>
          <a:p>
            <a:r>
              <a:rPr lang="en-US" dirty="0"/>
              <a:t>Identify emergency and expedited benefits components of various programs</a:t>
            </a:r>
          </a:p>
          <a:p>
            <a:r>
              <a:rPr lang="en-US" dirty="0"/>
              <a:t>CalWorks and CalFresh have expedited and emergency benefit components; SSI has a provisional benefit program.</a:t>
            </a:r>
          </a:p>
        </p:txBody>
      </p:sp>
      <p:sp>
        <p:nvSpPr>
          <p:cNvPr id="4" name="Slide Number Placeholder 3"/>
          <p:cNvSpPr>
            <a:spLocks noGrp="1"/>
          </p:cNvSpPr>
          <p:nvPr>
            <p:ph type="sldNum" sz="quarter" idx="5"/>
          </p:nvPr>
        </p:nvSpPr>
        <p:spPr/>
        <p:txBody>
          <a:bodyPr/>
          <a:lstStyle/>
          <a:p>
            <a:fld id="{3CD0CC60-208B-3341-BF6E-4A8A938973ED}" type="slidenum">
              <a:rPr lang="en-US" smtClean="0"/>
              <a:t>13</a:t>
            </a:fld>
            <a:endParaRPr lang="en-US"/>
          </a:p>
        </p:txBody>
      </p:sp>
    </p:spTree>
    <p:extLst>
      <p:ext uri="{BB962C8B-B14F-4D97-AF65-F5344CB8AC3E}">
        <p14:creationId xmlns:p14="http://schemas.microsoft.com/office/powerpoint/2010/main" val="53253758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CD0CC60-208B-3341-BF6E-4A8A938973ED}" type="slidenum">
              <a:rPr lang="en-US" smtClean="0"/>
              <a:t>14</a:t>
            </a:fld>
            <a:endParaRPr lang="en-US"/>
          </a:p>
        </p:txBody>
      </p:sp>
    </p:spTree>
    <p:extLst>
      <p:ext uri="{BB962C8B-B14F-4D97-AF65-F5344CB8AC3E}">
        <p14:creationId xmlns:p14="http://schemas.microsoft.com/office/powerpoint/2010/main" val="164085914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92163" y="1143000"/>
            <a:ext cx="5486400" cy="3086100"/>
          </a:xfrm>
        </p:spPr>
      </p:sp>
      <p:sp>
        <p:nvSpPr>
          <p:cNvPr id="3" name="Notes Placeholder 2"/>
          <p:cNvSpPr>
            <a:spLocks noGrp="1"/>
          </p:cNvSpPr>
          <p:nvPr>
            <p:ph type="body" idx="1"/>
          </p:nvPr>
        </p:nvSpPr>
        <p:spPr/>
        <p:txBody>
          <a:bodyPr/>
          <a:lstStyle/>
          <a:p>
            <a:r>
              <a:rPr lang="en-US" sz="1200" dirty="0"/>
              <a:t>Applicant/Beneficiaries tend to be older, have medical or mental health disabilities including issues; may have criminal justice histories. </a:t>
            </a:r>
          </a:p>
          <a:p>
            <a:r>
              <a:rPr lang="en-US" sz="1200" dirty="0"/>
              <a:t>Discuss CalFresh/SNAP</a:t>
            </a:r>
            <a:r>
              <a:rPr lang="en-US" sz="1200" baseline="0" dirty="0"/>
              <a:t> Waiver issues.  Not an issue, but a reason to stay on top of these things.</a:t>
            </a:r>
            <a:endParaRPr lang="en-US" dirty="0"/>
          </a:p>
        </p:txBody>
      </p:sp>
      <p:sp>
        <p:nvSpPr>
          <p:cNvPr id="4" name="Slide Number Placeholder 3"/>
          <p:cNvSpPr>
            <a:spLocks noGrp="1"/>
          </p:cNvSpPr>
          <p:nvPr>
            <p:ph type="sldNum" sz="quarter" idx="5"/>
          </p:nvPr>
        </p:nvSpPr>
        <p:spPr/>
        <p:txBody>
          <a:bodyPr/>
          <a:lstStyle/>
          <a:p>
            <a:fld id="{3CD0CC60-208B-3341-BF6E-4A8A938973ED}" type="slidenum">
              <a:rPr lang="en-US" smtClean="0"/>
              <a:t>15</a:t>
            </a:fld>
            <a:endParaRPr lang="en-US"/>
          </a:p>
        </p:txBody>
      </p:sp>
    </p:spTree>
    <p:extLst>
      <p:ext uri="{BB962C8B-B14F-4D97-AF65-F5344CB8AC3E}">
        <p14:creationId xmlns:p14="http://schemas.microsoft.com/office/powerpoint/2010/main" val="41470255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92163" y="1143000"/>
            <a:ext cx="5486400" cy="3086100"/>
          </a:xfrm>
        </p:spPr>
      </p:sp>
      <p:sp>
        <p:nvSpPr>
          <p:cNvPr id="3" name="Notes Placeholder 2"/>
          <p:cNvSpPr>
            <a:spLocks noGrp="1"/>
          </p:cNvSpPr>
          <p:nvPr>
            <p:ph type="body" idx="1"/>
          </p:nvPr>
        </p:nvSpPr>
        <p:spPr/>
        <p:txBody>
          <a:bodyPr/>
          <a:lstStyle/>
          <a:p>
            <a:pPr marL="0" indent="0" algn="l" rtl="0">
              <a:spcBef>
                <a:spcPts val="0"/>
              </a:spcBef>
              <a:spcAft>
                <a:spcPts val="0"/>
              </a:spcAft>
              <a:buNone/>
            </a:pPr>
            <a:r>
              <a:rPr lang="en-US" sz="1200" b="0" i="0" u="none" strike="noStrike" dirty="0">
                <a:solidFill>
                  <a:srgbClr val="000000"/>
                </a:solidFill>
                <a:effectLst/>
                <a:latin typeface="Arial" panose="020B0604020202020204" pitchFamily="34" charset="0"/>
                <a:cs typeface="Arial" panose="020B0604020202020204" pitchFamily="34" charset="0"/>
              </a:rPr>
              <a:t>State block grant funding is provided through a State Plan for which CDSS is the single state agency that  directs the operation of CWDs.  State and county agencies operate the CalFresh program consistent with federal and state laws and regulations, principally the CDSS MPP Sec. 63-000 et seq..</a:t>
            </a:r>
          </a:p>
          <a:p>
            <a:pPr marL="0" indent="0" algn="l" rtl="0">
              <a:spcBef>
                <a:spcPts val="0"/>
              </a:spcBef>
              <a:spcAft>
                <a:spcPts val="0"/>
              </a:spcAft>
              <a:buNone/>
            </a:pPr>
            <a:endParaRPr lang="en-US" dirty="0">
              <a:solidFill>
                <a:srgbClr val="000000"/>
              </a:solidFill>
              <a:latin typeface="Arial" panose="020B0604020202020204" pitchFamily="34" charset="0"/>
              <a:cs typeface="Arial" panose="020B0604020202020204" pitchFamily="34" charset="0"/>
            </a:endParaRPr>
          </a:p>
          <a:p>
            <a:pPr marL="0" indent="0" algn="l" rtl="0">
              <a:spcBef>
                <a:spcPts val="0"/>
              </a:spcBef>
              <a:spcAft>
                <a:spcPts val="0"/>
              </a:spcAft>
              <a:buNone/>
            </a:pPr>
            <a:r>
              <a:rPr lang="en-US" sz="1200" b="0" i="0" u="sng" strike="noStrike" dirty="0">
                <a:solidFill>
                  <a:srgbClr val="000000"/>
                </a:solidFill>
                <a:effectLst/>
                <a:latin typeface="Arial" panose="020B0604020202020204" pitchFamily="34" charset="0"/>
                <a:cs typeface="Arial" panose="020B0604020202020204" pitchFamily="34" charset="0"/>
              </a:rPr>
              <a:t>Notes:</a:t>
            </a:r>
            <a:r>
              <a:rPr lang="en-US" sz="1200" b="0" i="0" u="none" strike="noStrike" dirty="0">
                <a:solidFill>
                  <a:srgbClr val="000000"/>
                </a:solidFill>
                <a:effectLst/>
                <a:latin typeface="Arial" panose="020B0604020202020204" pitchFamily="34" charset="0"/>
                <a:cs typeface="Arial" panose="020B0604020202020204" pitchFamily="34" charset="0"/>
              </a:rPr>
              <a:t> CalFresh is one of the more generous programs with a number of ancillary and related programs for which there may be concurrent eligibility (</a:t>
            </a:r>
            <a:r>
              <a:rPr lang="en-US" sz="1200" b="0" i="0" u="none" strike="noStrike" dirty="0" err="1">
                <a:solidFill>
                  <a:srgbClr val="000000"/>
                </a:solidFill>
                <a:effectLst/>
                <a:latin typeface="Arial" panose="020B0604020202020204" pitchFamily="34" charset="0"/>
                <a:cs typeface="Arial" panose="020B0604020202020204" pitchFamily="34" charset="0"/>
              </a:rPr>
              <a:t>i.e</a:t>
            </a:r>
            <a:r>
              <a:rPr lang="en-US" sz="1200" b="0" i="0" u="none" strike="noStrike" dirty="0">
                <a:solidFill>
                  <a:srgbClr val="000000"/>
                </a:solidFill>
                <a:effectLst/>
                <a:latin typeface="Arial" panose="020B0604020202020204" pitchFamily="34" charset="0"/>
                <a:cs typeface="Arial" panose="020B0604020202020204" pitchFamily="34" charset="0"/>
              </a:rPr>
              <a:t> WIC, school-based nutrition program, community feeding programs for the elderly and disabled).  Recent legislative changes have reduced income and resource barriers for some.  Cutting edge work is being done to improve eligibility for students and the working poor.</a:t>
            </a:r>
          </a:p>
          <a:p>
            <a:pPr marL="0" indent="0" algn="l" rtl="0">
              <a:spcBef>
                <a:spcPts val="0"/>
              </a:spcBef>
              <a:spcAft>
                <a:spcPts val="0"/>
              </a:spcAft>
              <a:buNone/>
            </a:pPr>
            <a:br>
              <a:rPr lang="en-US" sz="1200" b="0" i="0" u="none" strike="noStrike" dirty="0">
                <a:solidFill>
                  <a:srgbClr val="000000"/>
                </a:solidFill>
                <a:effectLst/>
                <a:latin typeface="Arial" panose="020B0604020202020204" pitchFamily="34" charset="0"/>
                <a:cs typeface="Arial" panose="020B0604020202020204" pitchFamily="34" charset="0"/>
              </a:rPr>
            </a:br>
            <a:endParaRPr lang="en-US" dirty="0"/>
          </a:p>
        </p:txBody>
      </p:sp>
      <p:sp>
        <p:nvSpPr>
          <p:cNvPr id="4" name="Slide Number Placeholder 3"/>
          <p:cNvSpPr>
            <a:spLocks noGrp="1"/>
          </p:cNvSpPr>
          <p:nvPr>
            <p:ph type="sldNum" sz="quarter" idx="5"/>
          </p:nvPr>
        </p:nvSpPr>
        <p:spPr/>
        <p:txBody>
          <a:bodyPr/>
          <a:lstStyle/>
          <a:p>
            <a:fld id="{3CD0CC60-208B-3341-BF6E-4A8A938973ED}" type="slidenum">
              <a:rPr lang="en-US" smtClean="0"/>
              <a:t>16</a:t>
            </a:fld>
            <a:endParaRPr lang="en-US"/>
          </a:p>
        </p:txBody>
      </p:sp>
    </p:spTree>
    <p:extLst>
      <p:ext uri="{BB962C8B-B14F-4D97-AF65-F5344CB8AC3E}">
        <p14:creationId xmlns:p14="http://schemas.microsoft.com/office/powerpoint/2010/main" val="281692780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92163" y="1143000"/>
            <a:ext cx="5486400" cy="3086100"/>
          </a:xfrm>
        </p:spPr>
      </p:sp>
      <p:sp>
        <p:nvSpPr>
          <p:cNvPr id="3" name="Notes Placeholder 2"/>
          <p:cNvSpPr>
            <a:spLocks noGrp="1"/>
          </p:cNvSpPr>
          <p:nvPr>
            <p:ph type="body" idx="1"/>
          </p:nvPr>
        </p:nvSpPr>
        <p:spPr/>
        <p:txBody>
          <a:bodyPr/>
          <a:lstStyle/>
          <a:p>
            <a:pPr marL="0" indent="0" algn="l" rtl="0">
              <a:spcBef>
                <a:spcPts val="0"/>
              </a:spcBef>
              <a:spcAft>
                <a:spcPts val="0"/>
              </a:spcAft>
              <a:buNone/>
            </a:pPr>
            <a:r>
              <a:rPr lang="en-US" sz="1200" b="0" i="0" u="none" strike="noStrike" dirty="0">
                <a:solidFill>
                  <a:srgbClr val="000000"/>
                </a:solidFill>
                <a:effectLst/>
                <a:latin typeface="Arial" panose="020B0604020202020204" pitchFamily="34" charset="0"/>
                <a:cs typeface="Arial" panose="020B0604020202020204" pitchFamily="34" charset="0"/>
              </a:rPr>
              <a:t>State block grant funding is provided through a State Plan for which CDSS is the single state agency that  directs the operation of CWDs.  State and county agencies operate the CalFresh program consistent with federal and state laws and regulations, principally the CDSS MPP Sec. 63-000 et seq..</a:t>
            </a:r>
          </a:p>
          <a:p>
            <a:pPr marL="0" indent="0" algn="l" rtl="0">
              <a:spcBef>
                <a:spcPts val="0"/>
              </a:spcBef>
              <a:spcAft>
                <a:spcPts val="0"/>
              </a:spcAft>
              <a:buNone/>
            </a:pPr>
            <a:endParaRPr lang="en-US" dirty="0">
              <a:solidFill>
                <a:srgbClr val="000000"/>
              </a:solidFill>
              <a:latin typeface="Arial" panose="020B0604020202020204" pitchFamily="34" charset="0"/>
              <a:cs typeface="Arial" panose="020B0604020202020204" pitchFamily="34" charset="0"/>
            </a:endParaRPr>
          </a:p>
          <a:p>
            <a:pPr marL="0" indent="0" algn="l" rtl="0">
              <a:spcBef>
                <a:spcPts val="0"/>
              </a:spcBef>
              <a:spcAft>
                <a:spcPts val="0"/>
              </a:spcAft>
              <a:buNone/>
            </a:pPr>
            <a:r>
              <a:rPr lang="en-US" sz="1200" b="0" i="0" u="sng" strike="noStrike" dirty="0">
                <a:solidFill>
                  <a:srgbClr val="000000"/>
                </a:solidFill>
                <a:effectLst/>
                <a:latin typeface="Arial" panose="020B0604020202020204" pitchFamily="34" charset="0"/>
                <a:cs typeface="Arial" panose="020B0604020202020204" pitchFamily="34" charset="0"/>
              </a:rPr>
              <a:t>Notes:</a:t>
            </a:r>
            <a:r>
              <a:rPr lang="en-US" sz="1200" b="0" i="0" u="none" strike="noStrike" dirty="0">
                <a:solidFill>
                  <a:srgbClr val="000000"/>
                </a:solidFill>
                <a:effectLst/>
                <a:latin typeface="Arial" panose="020B0604020202020204" pitchFamily="34" charset="0"/>
                <a:cs typeface="Arial" panose="020B0604020202020204" pitchFamily="34" charset="0"/>
              </a:rPr>
              <a:t> CalFresh is one of the more generous programs with a number of ancillary and related programs for which there may be concurrent eligibility (</a:t>
            </a:r>
            <a:r>
              <a:rPr lang="en-US" sz="1200" b="0" i="0" u="none" strike="noStrike" dirty="0" err="1">
                <a:solidFill>
                  <a:srgbClr val="000000"/>
                </a:solidFill>
                <a:effectLst/>
                <a:latin typeface="Arial" panose="020B0604020202020204" pitchFamily="34" charset="0"/>
                <a:cs typeface="Arial" panose="020B0604020202020204" pitchFamily="34" charset="0"/>
              </a:rPr>
              <a:t>i.e</a:t>
            </a:r>
            <a:r>
              <a:rPr lang="en-US" sz="1200" b="0" i="0" u="none" strike="noStrike" dirty="0">
                <a:solidFill>
                  <a:srgbClr val="000000"/>
                </a:solidFill>
                <a:effectLst/>
                <a:latin typeface="Arial" panose="020B0604020202020204" pitchFamily="34" charset="0"/>
                <a:cs typeface="Arial" panose="020B0604020202020204" pitchFamily="34" charset="0"/>
              </a:rPr>
              <a:t> WIC, school-based nutrition program, community feeding programs for the elderly and disabled).  Recent legislative changes have reduced income and resource barriers for some.  Cutting edge work is being done to improve eligibility for students and the working poor.</a:t>
            </a:r>
          </a:p>
          <a:p>
            <a:pPr marL="0" indent="0" algn="l" rtl="0">
              <a:spcBef>
                <a:spcPts val="0"/>
              </a:spcBef>
              <a:spcAft>
                <a:spcPts val="0"/>
              </a:spcAft>
              <a:buNone/>
            </a:pPr>
            <a:br>
              <a:rPr lang="en-US" sz="1200" b="0" i="0" u="none" strike="noStrike" dirty="0">
                <a:solidFill>
                  <a:srgbClr val="000000"/>
                </a:solidFill>
                <a:effectLst/>
                <a:latin typeface="Arial" panose="020B0604020202020204" pitchFamily="34" charset="0"/>
                <a:cs typeface="Arial" panose="020B0604020202020204" pitchFamily="34" charset="0"/>
              </a:rPr>
            </a:br>
            <a:endParaRPr lang="en-US" dirty="0"/>
          </a:p>
        </p:txBody>
      </p:sp>
      <p:sp>
        <p:nvSpPr>
          <p:cNvPr id="4" name="Slide Number Placeholder 3"/>
          <p:cNvSpPr>
            <a:spLocks noGrp="1"/>
          </p:cNvSpPr>
          <p:nvPr>
            <p:ph type="sldNum" sz="quarter" idx="5"/>
          </p:nvPr>
        </p:nvSpPr>
        <p:spPr/>
        <p:txBody>
          <a:bodyPr/>
          <a:lstStyle/>
          <a:p>
            <a:fld id="{3CD0CC60-208B-3341-BF6E-4A8A938973ED}" type="slidenum">
              <a:rPr lang="en-US" smtClean="0"/>
              <a:t>17</a:t>
            </a:fld>
            <a:endParaRPr lang="en-US"/>
          </a:p>
        </p:txBody>
      </p:sp>
    </p:spTree>
    <p:extLst>
      <p:ext uri="{BB962C8B-B14F-4D97-AF65-F5344CB8AC3E}">
        <p14:creationId xmlns:p14="http://schemas.microsoft.com/office/powerpoint/2010/main" val="285602647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49300" y="674688"/>
            <a:ext cx="5486400" cy="3086100"/>
          </a:xfrm>
        </p:spPr>
      </p:sp>
      <p:sp>
        <p:nvSpPr>
          <p:cNvPr id="3" name="Notes Placeholder 2"/>
          <p:cNvSpPr>
            <a:spLocks noGrp="1"/>
          </p:cNvSpPr>
          <p:nvPr>
            <p:ph type="body" idx="1"/>
          </p:nvPr>
        </p:nvSpPr>
        <p:spPr>
          <a:xfrm>
            <a:off x="685800" y="3869635"/>
            <a:ext cx="5486400" cy="3869635"/>
          </a:xfrm>
        </p:spPr>
        <p:txBody>
          <a:bodyPr/>
          <a:lstStyle/>
          <a:p>
            <a:pPr marL="0" indent="0" algn="l" rtl="0">
              <a:spcBef>
                <a:spcPts val="0"/>
              </a:spcBef>
              <a:spcAft>
                <a:spcPts val="0"/>
              </a:spcAft>
              <a:buNone/>
            </a:pPr>
            <a:r>
              <a:rPr lang="en-US" sz="1200" b="0" i="0" u="none" strike="noStrike" dirty="0">
                <a:solidFill>
                  <a:srgbClr val="000000"/>
                </a:solidFill>
                <a:effectLst/>
                <a:latin typeface="Arial" panose="020B0604020202020204" pitchFamily="34" charset="0"/>
                <a:cs typeface="Arial" panose="020B0604020202020204" pitchFamily="34" charset="0"/>
              </a:rPr>
              <a:t>State block grant funding is provided through a State Plan for which CDSS is the single state agency that  directs the operation of CWDs.  State and county agencies operate the CalFresh program consistent with federal and state laws and regulations, principally the CDSS MPP Sec. 63-000 et seq..</a:t>
            </a:r>
          </a:p>
          <a:p>
            <a:pPr marL="0" indent="0" algn="l" rtl="0">
              <a:spcBef>
                <a:spcPts val="0"/>
              </a:spcBef>
              <a:spcAft>
                <a:spcPts val="0"/>
              </a:spcAft>
              <a:buNone/>
            </a:pPr>
            <a:endParaRPr lang="en-US" sz="1200" b="0" i="0" u="none" strike="noStrike" dirty="0">
              <a:solidFill>
                <a:srgbClr val="000000"/>
              </a:solidFill>
              <a:effectLst/>
              <a:latin typeface="Arial" panose="020B0604020202020204" pitchFamily="34" charset="0"/>
              <a:cs typeface="Arial" panose="020B0604020202020204" pitchFamily="34" charset="0"/>
            </a:endParaRPr>
          </a:p>
          <a:p>
            <a:pPr marL="0" indent="0">
              <a:buNone/>
            </a:pPr>
            <a:r>
              <a:rPr lang="en-US" sz="1200" dirty="0">
                <a:latin typeface="Arial" panose="020B0604020202020204" pitchFamily="34" charset="0"/>
                <a:cs typeface="Arial" panose="020B0604020202020204" pitchFamily="34" charset="0"/>
              </a:rPr>
              <a:t>Minor children and some adults may require a representative payee or institutional payee to manage their funds.  There are complex rules concerning dual eligibility for other types of income.  Example: many older women may qualify for both Social Security Retirement benefits and SSI because of their low levels of contribution to the general Social Security program.  Disabled married couples do not receive the same amount of income as unmarried couples with the same disabilities. </a:t>
            </a:r>
          </a:p>
          <a:p>
            <a:pPr marL="0" marR="0" lvl="0" indent="0" algn="l" defTabSz="914400" rtl="0" eaLnBrk="1" fontAlgn="auto" latinLnBrk="0" hangingPunct="1">
              <a:lnSpc>
                <a:spcPct val="100000"/>
              </a:lnSpc>
              <a:spcBef>
                <a:spcPts val="0"/>
              </a:spcBef>
              <a:spcAft>
                <a:spcPts val="0"/>
              </a:spcAft>
              <a:buClrTx/>
              <a:buSzTx/>
              <a:buFontTx/>
              <a:buNone/>
              <a:tabLst/>
              <a:defRPr/>
            </a:pPr>
            <a:br>
              <a:rPr lang="en-US" dirty="0">
                <a:latin typeface="Arial" panose="020B0604020202020204" pitchFamily="34" charset="0"/>
                <a:cs typeface="Arial" panose="020B0604020202020204" pitchFamily="34" charset="0"/>
              </a:rPr>
            </a:br>
            <a:r>
              <a:rPr lang="en-US" dirty="0">
                <a:latin typeface="Arial" panose="020B0604020202020204" pitchFamily="34" charset="0"/>
                <a:cs typeface="Arial" panose="020B0604020202020204" pitchFamily="34" charset="0"/>
              </a:rPr>
              <a:t>NB:</a:t>
            </a:r>
            <a:r>
              <a:rPr lang="en-US" i="1" dirty="0">
                <a:latin typeface="Arial" panose="020B0604020202020204" pitchFamily="34" charset="0"/>
                <a:cs typeface="Arial" panose="020B0604020202020204" pitchFamily="34" charset="0"/>
              </a:rPr>
              <a:t> Refer to or consult with an SSA specialist given the complexity of individual cases</a:t>
            </a:r>
            <a:endParaRPr lang="en-US" dirty="0">
              <a:latin typeface="Arial" panose="020B0604020202020204" pitchFamily="34" charset="0"/>
              <a:cs typeface="Arial" panose="020B0604020202020204" pitchFamily="34" charset="0"/>
            </a:endParaRPr>
          </a:p>
          <a:p>
            <a:endParaRPr lang="en-US" sz="1200" b="0" i="0" u="none" strike="noStrike" dirty="0">
              <a:solidFill>
                <a:srgbClr val="000000"/>
              </a:solidFill>
              <a:effectLst/>
              <a:latin typeface="Arial" panose="020B0604020202020204" pitchFamily="34" charset="0"/>
              <a:cs typeface="Arial" panose="020B0604020202020204" pitchFamily="34" charset="0"/>
            </a:endParaRPr>
          </a:p>
          <a:p>
            <a:pPr marL="0" indent="0" algn="l" rtl="0">
              <a:spcBef>
                <a:spcPts val="0"/>
              </a:spcBef>
              <a:spcAft>
                <a:spcPts val="0"/>
              </a:spcAft>
              <a:buNone/>
            </a:pPr>
            <a:endParaRPr lang="en-US" dirty="0">
              <a:solidFill>
                <a:srgbClr val="000000"/>
              </a:solidFill>
              <a:latin typeface="Arial" panose="020B0604020202020204" pitchFamily="34" charset="0"/>
              <a:cs typeface="Arial" panose="020B0604020202020204" pitchFamily="34" charset="0"/>
            </a:endParaRPr>
          </a:p>
          <a:p>
            <a:pPr marL="0" indent="0" algn="l" rtl="0">
              <a:spcBef>
                <a:spcPts val="0"/>
              </a:spcBef>
              <a:spcAft>
                <a:spcPts val="0"/>
              </a:spcAft>
              <a:buNone/>
            </a:pPr>
            <a:br>
              <a:rPr lang="en-US" sz="1200" b="0" i="0" u="none" strike="noStrike" dirty="0">
                <a:solidFill>
                  <a:srgbClr val="000000"/>
                </a:solidFill>
                <a:effectLst/>
                <a:latin typeface="Arial" panose="020B0604020202020204" pitchFamily="34" charset="0"/>
                <a:cs typeface="Arial" panose="020B0604020202020204" pitchFamily="34" charset="0"/>
              </a:rPr>
            </a:br>
            <a:endParaRPr lang="en-US" dirty="0"/>
          </a:p>
        </p:txBody>
      </p:sp>
      <p:sp>
        <p:nvSpPr>
          <p:cNvPr id="4" name="Slide Number Placeholder 3"/>
          <p:cNvSpPr>
            <a:spLocks noGrp="1"/>
          </p:cNvSpPr>
          <p:nvPr>
            <p:ph type="sldNum" sz="quarter" idx="5"/>
          </p:nvPr>
        </p:nvSpPr>
        <p:spPr/>
        <p:txBody>
          <a:bodyPr/>
          <a:lstStyle/>
          <a:p>
            <a:fld id="{3CD0CC60-208B-3341-BF6E-4A8A938973ED}" type="slidenum">
              <a:rPr lang="en-US" smtClean="0"/>
              <a:t>18</a:t>
            </a:fld>
            <a:endParaRPr lang="en-US"/>
          </a:p>
        </p:txBody>
      </p:sp>
    </p:spTree>
    <p:extLst>
      <p:ext uri="{BB962C8B-B14F-4D97-AF65-F5344CB8AC3E}">
        <p14:creationId xmlns:p14="http://schemas.microsoft.com/office/powerpoint/2010/main" val="1963847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49300" y="674688"/>
            <a:ext cx="5486400" cy="3086100"/>
          </a:xfrm>
        </p:spPr>
      </p:sp>
      <p:sp>
        <p:nvSpPr>
          <p:cNvPr id="3" name="Notes Placeholder 2"/>
          <p:cNvSpPr>
            <a:spLocks noGrp="1"/>
          </p:cNvSpPr>
          <p:nvPr>
            <p:ph type="body" idx="1"/>
          </p:nvPr>
        </p:nvSpPr>
        <p:spPr>
          <a:xfrm>
            <a:off x="685800" y="3869635"/>
            <a:ext cx="5486400" cy="386963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u="sng" dirty="0"/>
              <a:t>Notes:</a:t>
            </a:r>
            <a:r>
              <a:rPr lang="en-US" dirty="0"/>
              <a:t>  CalWORKS/TANF is a large multi-faceted program.  It has historically been a source of housing assistance for some families in addition to programs that serve other populations that are homeless or housing insecure.  Work or co-ordinate with CalWORKS advocacy specialists to get the best exposure to resources for individual client households. </a:t>
            </a:r>
          </a:p>
          <a:p>
            <a:pPr marL="0" indent="0" algn="l" rtl="0">
              <a:spcBef>
                <a:spcPts val="0"/>
              </a:spcBef>
              <a:spcAft>
                <a:spcPts val="0"/>
              </a:spcAft>
              <a:buNone/>
            </a:pPr>
            <a:endParaRPr lang="en-US" sz="1200" b="0" i="0" u="none" strike="noStrike" dirty="0">
              <a:solidFill>
                <a:srgbClr val="000000"/>
              </a:solidFill>
              <a:effectLst/>
              <a:latin typeface="Arial" panose="020B0604020202020204" pitchFamily="34" charset="0"/>
              <a:cs typeface="Arial" panose="020B0604020202020204" pitchFamily="34" charset="0"/>
            </a:endParaRPr>
          </a:p>
          <a:p>
            <a:pPr marL="0" indent="0" algn="l" rtl="0">
              <a:spcBef>
                <a:spcPts val="0"/>
              </a:spcBef>
              <a:spcAft>
                <a:spcPts val="0"/>
              </a:spcAft>
              <a:buNone/>
            </a:pPr>
            <a:r>
              <a:rPr lang="en-US" sz="1200" b="0" i="0" u="none" strike="noStrike" dirty="0">
                <a:solidFill>
                  <a:srgbClr val="000000"/>
                </a:solidFill>
                <a:effectLst/>
                <a:latin typeface="Arial" panose="020B0604020202020204" pitchFamily="34" charset="0"/>
                <a:cs typeface="Arial" panose="020B0604020202020204" pitchFamily="34" charset="0"/>
              </a:rPr>
              <a:t>State block grant funding is provided through a State Plan for which CDSS is the single state agency that  directs the operation of CWDs.  State and county agencies operate the CalFresh program consistent with federal and state laws and regulations, principally the CDSS MPP Sec. 63-000 et seq..</a:t>
            </a:r>
          </a:p>
          <a:p>
            <a:pPr marL="0" indent="0" algn="l" rtl="0">
              <a:spcBef>
                <a:spcPts val="0"/>
              </a:spcBef>
              <a:spcAft>
                <a:spcPts val="0"/>
              </a:spcAft>
              <a:buNone/>
            </a:pPr>
            <a:endParaRPr lang="en-US" dirty="0">
              <a:solidFill>
                <a:srgbClr val="000000"/>
              </a:solidFill>
              <a:latin typeface="Arial" panose="020B0604020202020204" pitchFamily="34" charset="0"/>
              <a:cs typeface="Arial" panose="020B0604020202020204" pitchFamily="34" charset="0"/>
            </a:endParaRPr>
          </a:p>
          <a:p>
            <a:pPr marL="0" indent="0" algn="l" rtl="0">
              <a:spcBef>
                <a:spcPts val="0"/>
              </a:spcBef>
              <a:spcAft>
                <a:spcPts val="0"/>
              </a:spcAft>
              <a:buNone/>
            </a:pPr>
            <a:r>
              <a:rPr lang="en-US" sz="1200" b="0" i="0" u="none" strike="noStrike" dirty="0">
                <a:solidFill>
                  <a:srgbClr val="000000"/>
                </a:solidFill>
                <a:effectLst/>
                <a:highlight>
                  <a:srgbClr val="FFFF00"/>
                </a:highlight>
                <a:latin typeface="Arial" panose="020B0604020202020204" pitchFamily="34" charset="0"/>
                <a:cs typeface="Arial" panose="020B0604020202020204" pitchFamily="34" charset="0"/>
              </a:rPr>
              <a:t>Redo this</a:t>
            </a:r>
          </a:p>
          <a:p>
            <a:pPr marL="0" indent="0" algn="l" rtl="0">
              <a:spcBef>
                <a:spcPts val="0"/>
              </a:spcBef>
              <a:spcAft>
                <a:spcPts val="0"/>
              </a:spcAft>
              <a:buNone/>
            </a:pPr>
            <a:endParaRPr lang="en-US" sz="1200" b="0" i="0" u="none" strike="noStrike" dirty="0">
              <a:solidFill>
                <a:srgbClr val="000000"/>
              </a:solidFill>
              <a:effectLst/>
              <a:latin typeface="Arial" panose="020B0604020202020204" pitchFamily="34" charset="0"/>
              <a:cs typeface="Arial" panose="020B0604020202020204" pitchFamily="34" charset="0"/>
            </a:endParaRPr>
          </a:p>
          <a:p>
            <a:endParaRPr lang="en-US" sz="1200" b="0" i="0" u="none" strike="noStrike" dirty="0">
              <a:solidFill>
                <a:srgbClr val="000000"/>
              </a:solidFill>
              <a:effectLst/>
              <a:latin typeface="Arial" panose="020B0604020202020204" pitchFamily="34" charset="0"/>
              <a:cs typeface="Arial" panose="020B0604020202020204" pitchFamily="34" charset="0"/>
            </a:endParaRPr>
          </a:p>
          <a:p>
            <a:pPr marL="0" indent="0" algn="l" rtl="0">
              <a:spcBef>
                <a:spcPts val="0"/>
              </a:spcBef>
              <a:spcAft>
                <a:spcPts val="0"/>
              </a:spcAft>
              <a:buNone/>
            </a:pPr>
            <a:endParaRPr lang="en-US" dirty="0">
              <a:solidFill>
                <a:srgbClr val="000000"/>
              </a:solidFill>
              <a:latin typeface="Arial" panose="020B0604020202020204" pitchFamily="34" charset="0"/>
              <a:cs typeface="Arial" panose="020B0604020202020204" pitchFamily="34" charset="0"/>
            </a:endParaRPr>
          </a:p>
          <a:p>
            <a:pPr marL="0" indent="0" algn="l" rtl="0">
              <a:spcBef>
                <a:spcPts val="0"/>
              </a:spcBef>
              <a:spcAft>
                <a:spcPts val="0"/>
              </a:spcAft>
              <a:buNone/>
            </a:pPr>
            <a:br>
              <a:rPr lang="en-US" sz="1200" b="0" i="0" u="none" strike="noStrike" dirty="0">
                <a:solidFill>
                  <a:srgbClr val="000000"/>
                </a:solidFill>
                <a:effectLst/>
                <a:latin typeface="Arial" panose="020B0604020202020204" pitchFamily="34" charset="0"/>
                <a:cs typeface="Arial" panose="020B0604020202020204" pitchFamily="34" charset="0"/>
              </a:rPr>
            </a:br>
            <a:endParaRPr lang="en-US" dirty="0"/>
          </a:p>
        </p:txBody>
      </p:sp>
      <p:sp>
        <p:nvSpPr>
          <p:cNvPr id="4" name="Slide Number Placeholder 3"/>
          <p:cNvSpPr>
            <a:spLocks noGrp="1"/>
          </p:cNvSpPr>
          <p:nvPr>
            <p:ph type="sldNum" sz="quarter" idx="5"/>
          </p:nvPr>
        </p:nvSpPr>
        <p:spPr/>
        <p:txBody>
          <a:bodyPr/>
          <a:lstStyle/>
          <a:p>
            <a:fld id="{3CD0CC60-208B-3341-BF6E-4A8A938973ED}" type="slidenum">
              <a:rPr lang="en-US" smtClean="0"/>
              <a:t>19</a:t>
            </a:fld>
            <a:endParaRPr lang="en-US"/>
          </a:p>
        </p:txBody>
      </p:sp>
    </p:spTree>
    <p:extLst>
      <p:ext uri="{BB962C8B-B14F-4D97-AF65-F5344CB8AC3E}">
        <p14:creationId xmlns:p14="http://schemas.microsoft.com/office/powerpoint/2010/main" val="26863178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At the conclusion of this presentation, a participant should be able to identify income maintenance resources provided by the federal, state and local government programs.  </a:t>
            </a:r>
          </a:p>
          <a:p>
            <a:endParaRPr lang="en-US" dirty="0"/>
          </a:p>
          <a:p>
            <a:r>
              <a:rPr lang="en-US" dirty="0"/>
              <a:t>A participant should be able to identify common challenges that may disrupt or negatively impact public benefit income streams.</a:t>
            </a:r>
          </a:p>
          <a:p>
            <a:endParaRPr lang="en-US" dirty="0"/>
          </a:p>
          <a:p>
            <a:r>
              <a:rPr lang="en-US" dirty="0"/>
              <a:t>A participant should be able to identify stream that may specifically or particularly provide assistance in accessing housing resources.</a:t>
            </a:r>
          </a:p>
        </p:txBody>
      </p:sp>
      <p:sp>
        <p:nvSpPr>
          <p:cNvPr id="4" name="Slide Number Placeholder 3"/>
          <p:cNvSpPr>
            <a:spLocks noGrp="1"/>
          </p:cNvSpPr>
          <p:nvPr>
            <p:ph type="sldNum" sz="quarter" idx="5"/>
          </p:nvPr>
        </p:nvSpPr>
        <p:spPr/>
        <p:txBody>
          <a:bodyPr/>
          <a:lstStyle/>
          <a:p>
            <a:fld id="{3CD0CC60-208B-3341-BF6E-4A8A938973ED}" type="slidenum">
              <a:rPr lang="en-US" smtClean="0"/>
              <a:t>2</a:t>
            </a:fld>
            <a:endParaRPr lang="en-US"/>
          </a:p>
        </p:txBody>
      </p:sp>
    </p:spTree>
    <p:extLst>
      <p:ext uri="{BB962C8B-B14F-4D97-AF65-F5344CB8AC3E}">
        <p14:creationId xmlns:p14="http://schemas.microsoft.com/office/powerpoint/2010/main" val="194816640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a:t>After reading a scenario aloud, you will have 1 minute to identify possible resources for this household or family group.  The answers provided are not exhaustive.  The answers are intended to encourage you to consider what resources you know of or would explore on behalf of a client or family.</a:t>
            </a:r>
          </a:p>
        </p:txBody>
      </p:sp>
      <p:sp>
        <p:nvSpPr>
          <p:cNvPr id="4" name="Slide Number Placeholder 3"/>
          <p:cNvSpPr>
            <a:spLocks noGrp="1"/>
          </p:cNvSpPr>
          <p:nvPr>
            <p:ph type="sldNum" sz="quarter" idx="5"/>
          </p:nvPr>
        </p:nvSpPr>
        <p:spPr/>
        <p:txBody>
          <a:bodyPr/>
          <a:lstStyle/>
          <a:p>
            <a:fld id="{3CD0CC60-208B-3341-BF6E-4A8A938973ED}" type="slidenum">
              <a:rPr lang="en-US" smtClean="0"/>
              <a:t>20</a:t>
            </a:fld>
            <a:endParaRPr lang="en-US"/>
          </a:p>
        </p:txBody>
      </p:sp>
    </p:spTree>
    <p:extLst>
      <p:ext uri="{BB962C8B-B14F-4D97-AF65-F5344CB8AC3E}">
        <p14:creationId xmlns:p14="http://schemas.microsoft.com/office/powerpoint/2010/main" val="185927561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CD0CC60-208B-3341-BF6E-4A8A938973ED}" type="slidenum">
              <a:rPr lang="en-US" smtClean="0"/>
              <a:t>21</a:t>
            </a:fld>
            <a:endParaRPr lang="en-US"/>
          </a:p>
        </p:txBody>
      </p:sp>
    </p:spTree>
    <p:extLst>
      <p:ext uri="{BB962C8B-B14F-4D97-AF65-F5344CB8AC3E}">
        <p14:creationId xmlns:p14="http://schemas.microsoft.com/office/powerpoint/2010/main" val="337270653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CD0CC60-208B-3341-BF6E-4A8A938973ED}" type="slidenum">
              <a:rPr lang="en-US" smtClean="0"/>
              <a:t>22</a:t>
            </a:fld>
            <a:endParaRPr lang="en-US"/>
          </a:p>
        </p:txBody>
      </p:sp>
    </p:spTree>
    <p:extLst>
      <p:ext uri="{BB962C8B-B14F-4D97-AF65-F5344CB8AC3E}">
        <p14:creationId xmlns:p14="http://schemas.microsoft.com/office/powerpoint/2010/main" val="215387279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Answer slide</a:t>
            </a:r>
          </a:p>
        </p:txBody>
      </p:sp>
      <p:sp>
        <p:nvSpPr>
          <p:cNvPr id="4" name="Slide Number Placeholder 3"/>
          <p:cNvSpPr>
            <a:spLocks noGrp="1"/>
          </p:cNvSpPr>
          <p:nvPr>
            <p:ph type="sldNum" sz="quarter" idx="5"/>
          </p:nvPr>
        </p:nvSpPr>
        <p:spPr/>
        <p:txBody>
          <a:bodyPr/>
          <a:lstStyle/>
          <a:p>
            <a:fld id="{3CD0CC60-208B-3341-BF6E-4A8A938973ED}" type="slidenum">
              <a:rPr lang="en-US" smtClean="0"/>
              <a:t>23</a:t>
            </a:fld>
            <a:endParaRPr lang="en-US"/>
          </a:p>
        </p:txBody>
      </p:sp>
    </p:spTree>
    <p:extLst>
      <p:ext uri="{BB962C8B-B14F-4D97-AF65-F5344CB8AC3E}">
        <p14:creationId xmlns:p14="http://schemas.microsoft.com/office/powerpoint/2010/main" val="394142030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 that pregnancy for women of color and</a:t>
            </a:r>
            <a:r>
              <a:rPr lang="en-US" baseline="0" dirty="0"/>
              <a:t> low-income women generally can be extremely risky.  High risk pregnancies can result in significant disability so appropriate pre-natal care is essential including advising a client that she may want to seek medical leave and financial support. Yes this is a commercial, but it’s an opportunity to do so informing.</a:t>
            </a:r>
            <a:endParaRPr lang="en-US" dirty="0"/>
          </a:p>
        </p:txBody>
      </p:sp>
      <p:sp>
        <p:nvSpPr>
          <p:cNvPr id="4" name="Slide Number Placeholder 3"/>
          <p:cNvSpPr>
            <a:spLocks noGrp="1"/>
          </p:cNvSpPr>
          <p:nvPr>
            <p:ph type="sldNum" sz="quarter" idx="5"/>
          </p:nvPr>
        </p:nvSpPr>
        <p:spPr/>
        <p:txBody>
          <a:bodyPr/>
          <a:lstStyle/>
          <a:p>
            <a:fld id="{3CD0CC60-208B-3341-BF6E-4A8A938973ED}" type="slidenum">
              <a:rPr lang="en-US" smtClean="0"/>
              <a:t>24</a:t>
            </a:fld>
            <a:endParaRPr lang="en-US"/>
          </a:p>
        </p:txBody>
      </p:sp>
    </p:spTree>
    <p:extLst>
      <p:ext uri="{BB962C8B-B14F-4D97-AF65-F5344CB8AC3E}">
        <p14:creationId xmlns:p14="http://schemas.microsoft.com/office/powerpoint/2010/main" val="363471504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CD0CC60-208B-3341-BF6E-4A8A938973ED}" type="slidenum">
              <a:rPr lang="en-US" smtClean="0"/>
              <a:t>25</a:t>
            </a:fld>
            <a:endParaRPr lang="en-US"/>
          </a:p>
        </p:txBody>
      </p:sp>
    </p:spTree>
    <p:extLst>
      <p:ext uri="{BB962C8B-B14F-4D97-AF65-F5344CB8AC3E}">
        <p14:creationId xmlns:p14="http://schemas.microsoft.com/office/powerpoint/2010/main" val="62382722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Discuss relative caretaker issues, non-needy caretaker relative rules, custodial arrangements for at risk children.</a:t>
            </a:r>
          </a:p>
        </p:txBody>
      </p:sp>
      <p:sp>
        <p:nvSpPr>
          <p:cNvPr id="4" name="Slide Number Placeholder 3"/>
          <p:cNvSpPr>
            <a:spLocks noGrp="1"/>
          </p:cNvSpPr>
          <p:nvPr>
            <p:ph type="sldNum" sz="quarter" idx="5"/>
          </p:nvPr>
        </p:nvSpPr>
        <p:spPr/>
        <p:txBody>
          <a:bodyPr/>
          <a:lstStyle/>
          <a:p>
            <a:fld id="{3CD0CC60-208B-3341-BF6E-4A8A938973ED}" type="slidenum">
              <a:rPr lang="en-US" smtClean="0"/>
              <a:t>26</a:t>
            </a:fld>
            <a:endParaRPr lang="en-US"/>
          </a:p>
        </p:txBody>
      </p:sp>
    </p:spTree>
    <p:extLst>
      <p:ext uri="{BB962C8B-B14F-4D97-AF65-F5344CB8AC3E}">
        <p14:creationId xmlns:p14="http://schemas.microsoft.com/office/powerpoint/2010/main" val="356130321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Family systems, structures and dynamics need to be explored to identify as many potential resources as possible.  </a:t>
            </a:r>
          </a:p>
        </p:txBody>
      </p:sp>
      <p:sp>
        <p:nvSpPr>
          <p:cNvPr id="4" name="Slide Number Placeholder 3"/>
          <p:cNvSpPr>
            <a:spLocks noGrp="1"/>
          </p:cNvSpPr>
          <p:nvPr>
            <p:ph type="sldNum" sz="quarter" idx="5"/>
          </p:nvPr>
        </p:nvSpPr>
        <p:spPr/>
        <p:txBody>
          <a:bodyPr/>
          <a:lstStyle/>
          <a:p>
            <a:fld id="{3CD0CC60-208B-3341-BF6E-4A8A938973ED}" type="slidenum">
              <a:rPr lang="en-US" smtClean="0"/>
              <a:t>27</a:t>
            </a:fld>
            <a:endParaRPr lang="en-US"/>
          </a:p>
        </p:txBody>
      </p:sp>
    </p:spTree>
    <p:extLst>
      <p:ext uri="{BB962C8B-B14F-4D97-AF65-F5344CB8AC3E}">
        <p14:creationId xmlns:p14="http://schemas.microsoft.com/office/powerpoint/2010/main" val="409516055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CD0CC60-208B-3341-BF6E-4A8A938973ED}" type="slidenum">
              <a:rPr lang="en-US" smtClean="0"/>
              <a:t>28</a:t>
            </a:fld>
            <a:endParaRPr lang="en-US"/>
          </a:p>
        </p:txBody>
      </p:sp>
    </p:spTree>
    <p:extLst>
      <p:ext uri="{BB962C8B-B14F-4D97-AF65-F5344CB8AC3E}">
        <p14:creationId xmlns:p14="http://schemas.microsoft.com/office/powerpoint/2010/main" val="312859190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CD0CC60-208B-3341-BF6E-4A8A938973ED}" type="slidenum">
              <a:rPr lang="en-US" smtClean="0"/>
              <a:t>29</a:t>
            </a:fld>
            <a:endParaRPr lang="en-US"/>
          </a:p>
        </p:txBody>
      </p:sp>
    </p:spTree>
    <p:extLst>
      <p:ext uri="{BB962C8B-B14F-4D97-AF65-F5344CB8AC3E}">
        <p14:creationId xmlns:p14="http://schemas.microsoft.com/office/powerpoint/2010/main" val="9728446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a:p>
            <a:r>
              <a:rPr lang="en-US" dirty="0"/>
              <a:t>Basic definition of an income maintenance program that is publicly funded and administered.  </a:t>
            </a:r>
          </a:p>
          <a:p>
            <a:endParaRPr lang="en-US" dirty="0"/>
          </a:p>
          <a:p>
            <a:r>
              <a:rPr lang="en-US" dirty="0"/>
              <a:t>Explain Goldberg v. Kelly rights to fair treatment.  Example: Household eligible for HUD Section 8 Housing Choice voucher, entitled to apply, notice of change in benefit or eligibility, hearing rights.  For more info, attend our Hearings 101 and admin benefits training re housing programs.</a:t>
            </a:r>
          </a:p>
        </p:txBody>
      </p:sp>
      <p:sp>
        <p:nvSpPr>
          <p:cNvPr id="4" name="Slide Number Placeholder 3"/>
          <p:cNvSpPr>
            <a:spLocks noGrp="1"/>
          </p:cNvSpPr>
          <p:nvPr>
            <p:ph type="sldNum" sz="quarter" idx="5"/>
          </p:nvPr>
        </p:nvSpPr>
        <p:spPr/>
        <p:txBody>
          <a:bodyPr/>
          <a:lstStyle/>
          <a:p>
            <a:fld id="{3CD0CC60-208B-3341-BF6E-4A8A938973ED}" type="slidenum">
              <a:rPr lang="en-US" smtClean="0"/>
              <a:t>3</a:t>
            </a:fld>
            <a:endParaRPr lang="en-US"/>
          </a:p>
        </p:txBody>
      </p:sp>
    </p:spTree>
    <p:extLst>
      <p:ext uri="{BB962C8B-B14F-4D97-AF65-F5344CB8AC3E}">
        <p14:creationId xmlns:p14="http://schemas.microsoft.com/office/powerpoint/2010/main" val="94112092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CD0CC60-208B-3341-BF6E-4A8A938973ED}" type="slidenum">
              <a:rPr lang="en-US" smtClean="0"/>
              <a:t>30</a:t>
            </a:fld>
            <a:endParaRPr lang="en-US"/>
          </a:p>
        </p:txBody>
      </p:sp>
    </p:spTree>
    <p:extLst>
      <p:ext uri="{BB962C8B-B14F-4D97-AF65-F5344CB8AC3E}">
        <p14:creationId xmlns:p14="http://schemas.microsoft.com/office/powerpoint/2010/main" val="241092664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CD0CC60-208B-3341-BF6E-4A8A938973ED}" type="slidenum">
              <a:rPr lang="en-US" smtClean="0"/>
              <a:t>31</a:t>
            </a:fld>
            <a:endParaRPr lang="en-US"/>
          </a:p>
        </p:txBody>
      </p:sp>
    </p:spTree>
    <p:extLst>
      <p:ext uri="{BB962C8B-B14F-4D97-AF65-F5344CB8AC3E}">
        <p14:creationId xmlns:p14="http://schemas.microsoft.com/office/powerpoint/2010/main" val="423743707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CD0CC60-208B-3341-BF6E-4A8A938973ED}" type="slidenum">
              <a:rPr lang="en-US" smtClean="0"/>
              <a:t>32</a:t>
            </a:fld>
            <a:endParaRPr lang="en-US"/>
          </a:p>
        </p:txBody>
      </p:sp>
    </p:spTree>
    <p:extLst>
      <p:ext uri="{BB962C8B-B14F-4D97-AF65-F5344CB8AC3E}">
        <p14:creationId xmlns:p14="http://schemas.microsoft.com/office/powerpoint/2010/main" val="27018885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CD0CC60-208B-3341-BF6E-4A8A938973ED}" type="slidenum">
              <a:rPr lang="en-US" smtClean="0"/>
              <a:t>4</a:t>
            </a:fld>
            <a:endParaRPr lang="en-US"/>
          </a:p>
        </p:txBody>
      </p:sp>
    </p:spTree>
    <p:extLst>
      <p:ext uri="{BB962C8B-B14F-4D97-AF65-F5344CB8AC3E}">
        <p14:creationId xmlns:p14="http://schemas.microsoft.com/office/powerpoint/2010/main" val="24349133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 statutory definitions as well as funding source rules for various projects.</a:t>
            </a:r>
          </a:p>
        </p:txBody>
      </p:sp>
      <p:sp>
        <p:nvSpPr>
          <p:cNvPr id="4" name="Slide Number Placeholder 3"/>
          <p:cNvSpPr>
            <a:spLocks noGrp="1"/>
          </p:cNvSpPr>
          <p:nvPr>
            <p:ph type="sldNum" sz="quarter" idx="5"/>
          </p:nvPr>
        </p:nvSpPr>
        <p:spPr/>
        <p:txBody>
          <a:bodyPr/>
          <a:lstStyle/>
          <a:p>
            <a:fld id="{3CD0CC60-208B-3341-BF6E-4A8A938973ED}" type="slidenum">
              <a:rPr lang="en-US" smtClean="0"/>
              <a:t>5</a:t>
            </a:fld>
            <a:endParaRPr lang="en-US"/>
          </a:p>
        </p:txBody>
      </p:sp>
    </p:spTree>
    <p:extLst>
      <p:ext uri="{BB962C8B-B14F-4D97-AF65-F5344CB8AC3E}">
        <p14:creationId xmlns:p14="http://schemas.microsoft.com/office/powerpoint/2010/main" val="38255776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Housing insecurity is increasingly recognized as a pre-cursor to the actual loss of permanent shelter resources.  </a:t>
            </a:r>
          </a:p>
          <a:p>
            <a:endParaRPr lang="en-US" dirty="0"/>
          </a:p>
          <a:p>
            <a:r>
              <a:rPr lang="en-US" dirty="0"/>
              <a:t>The 50% of income number is a general figure recognized by most housing advocates as a cause for concern.  </a:t>
            </a:r>
          </a:p>
          <a:p>
            <a:endParaRPr lang="en-US" dirty="0"/>
          </a:p>
          <a:p>
            <a:r>
              <a:rPr lang="en-US" dirty="0"/>
              <a:t>Housing costs include rent or mortgage, insurance, repairs and upkeep and critically energy expenses for heat and in some areas water costs.</a:t>
            </a:r>
          </a:p>
        </p:txBody>
      </p:sp>
      <p:sp>
        <p:nvSpPr>
          <p:cNvPr id="4" name="Slide Number Placeholder 3"/>
          <p:cNvSpPr>
            <a:spLocks noGrp="1"/>
          </p:cNvSpPr>
          <p:nvPr>
            <p:ph type="sldNum" sz="quarter" idx="5"/>
          </p:nvPr>
        </p:nvSpPr>
        <p:spPr/>
        <p:txBody>
          <a:bodyPr/>
          <a:lstStyle/>
          <a:p>
            <a:fld id="{3CD0CC60-208B-3341-BF6E-4A8A938973ED}" type="slidenum">
              <a:rPr lang="en-US" smtClean="0"/>
              <a:t>6</a:t>
            </a:fld>
            <a:endParaRPr lang="en-US"/>
          </a:p>
        </p:txBody>
      </p:sp>
    </p:spTree>
    <p:extLst>
      <p:ext uri="{BB962C8B-B14F-4D97-AF65-F5344CB8AC3E}">
        <p14:creationId xmlns:p14="http://schemas.microsoft.com/office/powerpoint/2010/main" val="12542987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CD0CC60-208B-3341-BF6E-4A8A938973ED}" type="slidenum">
              <a:rPr lang="en-US" smtClean="0"/>
              <a:t>7</a:t>
            </a:fld>
            <a:endParaRPr lang="en-US"/>
          </a:p>
        </p:txBody>
      </p:sp>
    </p:spTree>
    <p:extLst>
      <p:ext uri="{BB962C8B-B14F-4D97-AF65-F5344CB8AC3E}">
        <p14:creationId xmlns:p14="http://schemas.microsoft.com/office/powerpoint/2010/main" val="36753973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CD0CC60-208B-3341-BF6E-4A8A938973ED}" type="slidenum">
              <a:rPr lang="en-US" smtClean="0"/>
              <a:t>8</a:t>
            </a:fld>
            <a:endParaRPr lang="en-US"/>
          </a:p>
        </p:txBody>
      </p:sp>
    </p:spTree>
    <p:extLst>
      <p:ext uri="{BB962C8B-B14F-4D97-AF65-F5344CB8AC3E}">
        <p14:creationId xmlns:p14="http://schemas.microsoft.com/office/powerpoint/2010/main" val="39681804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private attorneys as well as actual agencies that manage most insurance type programs.   </a:t>
            </a:r>
          </a:p>
          <a:p>
            <a:r>
              <a:rPr lang="en-US" dirty="0"/>
              <a:t>  -- VA benefits for veterans have an entire federal agency as well as a California State</a:t>
            </a:r>
          </a:p>
          <a:p>
            <a:r>
              <a:rPr lang="en-US" dirty="0"/>
              <a:t>  VA affairs system which has county-based offices.</a:t>
            </a:r>
          </a:p>
          <a:p>
            <a:r>
              <a:rPr lang="en-US" dirty="0"/>
              <a:t>  -- Public and private pension issues are handled by some private attorneys and other</a:t>
            </a:r>
          </a:p>
          <a:p>
            <a:r>
              <a:rPr lang="en-US" dirty="0"/>
              <a:t> organizations.  These are resources that may be more useful for mid-range and long</a:t>
            </a:r>
          </a:p>
          <a:p>
            <a:r>
              <a:rPr lang="en-US" dirty="0"/>
              <a:t> term income maintenance solutions</a:t>
            </a:r>
          </a:p>
          <a:p>
            <a:r>
              <a:rPr lang="en-US" dirty="0"/>
              <a:t> -- Social Security programs also have local and regional offices that provide assistance and resource access.  Private attorneys will handle these case with respect to issues of actual entitlement.  Non-profit resources often handle post-entitlement issues, i.e. getting a person reconnected to benefits after a termination because of a long-term hospitalization or incarceration.  Again, these are resources more useful for mid-range and long-term income maintenance</a:t>
            </a:r>
          </a:p>
        </p:txBody>
      </p:sp>
      <p:sp>
        <p:nvSpPr>
          <p:cNvPr id="4" name="Slide Number Placeholder 3"/>
          <p:cNvSpPr>
            <a:spLocks noGrp="1"/>
          </p:cNvSpPr>
          <p:nvPr>
            <p:ph type="sldNum" sz="quarter" idx="5"/>
          </p:nvPr>
        </p:nvSpPr>
        <p:spPr/>
        <p:txBody>
          <a:bodyPr/>
          <a:lstStyle/>
          <a:p>
            <a:fld id="{3CD0CC60-208B-3341-BF6E-4A8A938973ED}" type="slidenum">
              <a:rPr lang="en-US" smtClean="0"/>
              <a:t>9</a:t>
            </a:fld>
            <a:endParaRPr lang="en-US"/>
          </a:p>
        </p:txBody>
      </p:sp>
    </p:spTree>
    <p:extLst>
      <p:ext uri="{BB962C8B-B14F-4D97-AF65-F5344CB8AC3E}">
        <p14:creationId xmlns:p14="http://schemas.microsoft.com/office/powerpoint/2010/main" val="7451119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1007533" y="0"/>
            <a:ext cx="7934348"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8941881"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2611808" y="3428998"/>
            <a:ext cx="5518066" cy="2268559"/>
          </a:xfrm>
        </p:spPr>
        <p:txBody>
          <a:bodyPr anchor="t">
            <a:normAutofit/>
          </a:bodyPr>
          <a:lstStyle>
            <a:lvl1pPr algn="r">
              <a:defRPr sz="6000"/>
            </a:lvl1pPr>
          </a:lstStyle>
          <a:p>
            <a:r>
              <a:rPr lang="en-US"/>
              <a:t>Click to edit Master title style</a:t>
            </a:r>
            <a:endParaRPr lang="en-US" dirty="0"/>
          </a:p>
        </p:txBody>
      </p:sp>
      <p:sp>
        <p:nvSpPr>
          <p:cNvPr id="3" name="Subtitle 2"/>
          <p:cNvSpPr>
            <a:spLocks noGrp="1"/>
          </p:cNvSpPr>
          <p:nvPr>
            <p:ph type="subTitle" idx="1"/>
          </p:nvPr>
        </p:nvSpPr>
        <p:spPr>
          <a:xfrm>
            <a:off x="2772274" y="2268786"/>
            <a:ext cx="5357600" cy="1160213"/>
          </a:xfrm>
        </p:spPr>
        <p:txBody>
          <a:bodyPr tIns="0" anchor="b">
            <a:normAutofit/>
          </a:bodyPr>
          <a:lstStyle>
            <a:lvl1pPr marL="0" indent="0" algn="r">
              <a:buNone/>
              <a:defRPr sz="1800" b="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50141EA-3596-994F-B06F-FFC3569591C0}" type="datetimeFigureOut">
              <a:rPr lang="en-US" smtClean="0"/>
              <a:t>12/8/22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rIns="45720"/>
          <a:lstStyle/>
          <a:p>
            <a:fld id="{996C1FC2-802C-794E-BC85-A8105C9D19FA}" type="slidenum">
              <a:rPr lang="en-US" smtClean="0"/>
              <a:t>‹#›</a:t>
            </a:fld>
            <a:endParaRPr lang="en-US"/>
          </a:p>
        </p:txBody>
      </p:sp>
      <p:sp>
        <p:nvSpPr>
          <p:cNvPr id="13" name="TextBox 12"/>
          <p:cNvSpPr txBox="1"/>
          <p:nvPr/>
        </p:nvSpPr>
        <p:spPr>
          <a:xfrm>
            <a:off x="2191282" y="3262852"/>
            <a:ext cx="415636" cy="461665"/>
          </a:xfrm>
          <a:prstGeom prst="rect">
            <a:avLst/>
          </a:prstGeom>
          <a:noFill/>
        </p:spPr>
        <p:txBody>
          <a:bodyPr wrap="square" rtlCol="0">
            <a:spAutoFit/>
          </a:bodyPr>
          <a:lstStyle/>
          <a:p>
            <a:pPr algn="r"/>
            <a:r>
              <a:rPr lang="en-US" sz="2400" dirty="0">
                <a:solidFill>
                  <a:schemeClr val="accent6"/>
                </a:solidFill>
                <a:latin typeface="Wingdings 3" panose="05040102010807070707" pitchFamily="18" charset="2"/>
              </a:rPr>
              <a:t>z</a:t>
            </a:r>
            <a:endParaRPr lang="en-US" sz="2400" dirty="0">
              <a:solidFill>
                <a:schemeClr val="accent6"/>
              </a:solidFill>
              <a:latin typeface="MS Shell Dlg 2" panose="020B0604030504040204" pitchFamily="34" charset="0"/>
            </a:endParaRPr>
          </a:p>
        </p:txBody>
      </p:sp>
    </p:spTree>
    <p:extLst>
      <p:ext uri="{BB962C8B-B14F-4D97-AF65-F5344CB8AC3E}">
        <p14:creationId xmlns:p14="http://schemas.microsoft.com/office/powerpoint/2010/main" val="38828988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14" name="Rectangle 13"/>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TextBox 8"/>
          <p:cNvSpPr txBox="1"/>
          <p:nvPr/>
        </p:nvSpPr>
        <p:spPr>
          <a:xfrm>
            <a:off x="2194236" y="641225"/>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2611808" y="808056"/>
            <a:ext cx="7954091" cy="1077229"/>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50141EA-3596-994F-B06F-FFC3569591C0}" type="datetimeFigureOut">
              <a:rPr lang="en-US" smtClean="0"/>
              <a:t>12/8/22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6C1FC2-802C-794E-BC85-A8105C9D19FA}" type="slidenum">
              <a:rPr lang="en-US" smtClean="0"/>
              <a:t>‹#›</a:t>
            </a:fld>
            <a:endParaRPr lang="en-US"/>
          </a:p>
        </p:txBody>
      </p:sp>
    </p:spTree>
    <p:extLst>
      <p:ext uri="{BB962C8B-B14F-4D97-AF65-F5344CB8AC3E}">
        <p14:creationId xmlns:p14="http://schemas.microsoft.com/office/powerpoint/2010/main" val="26021184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15" name="Rectangle 14"/>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 name="Rectangle 15"/>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TextBox 8"/>
          <p:cNvSpPr txBox="1"/>
          <p:nvPr/>
        </p:nvSpPr>
        <p:spPr>
          <a:xfrm rot="5400000">
            <a:off x="10337141" y="416061"/>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Vertical Title 1"/>
          <p:cNvSpPr>
            <a:spLocks noGrp="1"/>
          </p:cNvSpPr>
          <p:nvPr>
            <p:ph type="title" orient="vert"/>
          </p:nvPr>
        </p:nvSpPr>
        <p:spPr>
          <a:xfrm>
            <a:off x="9239380" y="805818"/>
            <a:ext cx="1326519" cy="5244126"/>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2608751" y="970410"/>
            <a:ext cx="6466903" cy="507953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50141EA-3596-994F-B06F-FFC3569591C0}" type="datetimeFigureOut">
              <a:rPr lang="en-US" smtClean="0"/>
              <a:t>12/8/22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6C1FC2-802C-794E-BC85-A8105C9D19FA}" type="slidenum">
              <a:rPr lang="en-US" smtClean="0"/>
              <a:t>‹#›</a:t>
            </a:fld>
            <a:endParaRPr lang="en-US"/>
          </a:p>
        </p:txBody>
      </p:sp>
    </p:spTree>
    <p:extLst>
      <p:ext uri="{BB962C8B-B14F-4D97-AF65-F5344CB8AC3E}">
        <p14:creationId xmlns:p14="http://schemas.microsoft.com/office/powerpoint/2010/main" val="31066747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9" name="Rectangle 28"/>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50141EA-3596-994F-B06F-FFC3569591C0}" type="datetimeFigureOut">
              <a:rPr lang="en-US" smtClean="0"/>
              <a:t>12/8/22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6C1FC2-802C-794E-BC85-A8105C9D19FA}" type="slidenum">
              <a:rPr lang="en-US" smtClean="0"/>
              <a:t>‹#›</a:t>
            </a:fld>
            <a:endParaRPr lang="en-US"/>
          </a:p>
        </p:txBody>
      </p:sp>
      <p:sp>
        <p:nvSpPr>
          <p:cNvPr id="7" name="TextBox 6"/>
          <p:cNvSpPr txBox="1"/>
          <p:nvPr/>
        </p:nvSpPr>
        <p:spPr>
          <a:xfrm>
            <a:off x="2194943" y="641225"/>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Tree>
    <p:extLst>
      <p:ext uri="{BB962C8B-B14F-4D97-AF65-F5344CB8AC3E}">
        <p14:creationId xmlns:p14="http://schemas.microsoft.com/office/powerpoint/2010/main" val="2447513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4" name="Rectangle 23"/>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TextBox 10"/>
          <p:cNvSpPr txBox="1"/>
          <p:nvPr/>
        </p:nvSpPr>
        <p:spPr>
          <a:xfrm>
            <a:off x="2191843" y="2962586"/>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2609873" y="3147254"/>
            <a:ext cx="7956560" cy="1424746"/>
          </a:xfrm>
        </p:spPr>
        <p:txBody>
          <a:bodyPr anchor="t">
            <a:normAutofit/>
          </a:bodyPr>
          <a:lstStyle>
            <a:lvl1pPr algn="r">
              <a:defRPr sz="3200"/>
            </a:lvl1pPr>
          </a:lstStyle>
          <a:p>
            <a:r>
              <a:rPr lang="en-US"/>
              <a:t>Click to edit Master title style</a:t>
            </a:r>
            <a:endParaRPr lang="en-US" dirty="0"/>
          </a:p>
        </p:txBody>
      </p:sp>
      <p:sp>
        <p:nvSpPr>
          <p:cNvPr id="3" name="Text Placeholder 2"/>
          <p:cNvSpPr>
            <a:spLocks noGrp="1"/>
          </p:cNvSpPr>
          <p:nvPr>
            <p:ph type="body" idx="1"/>
          </p:nvPr>
        </p:nvSpPr>
        <p:spPr>
          <a:xfrm>
            <a:off x="2773968" y="2268786"/>
            <a:ext cx="7791931" cy="878468"/>
          </a:xfrm>
        </p:spPr>
        <p:txBody>
          <a:bodyPr tIns="0" anchor="b">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50141EA-3596-994F-B06F-FFC3569591C0}" type="datetimeFigureOut">
              <a:rPr lang="en-US" smtClean="0"/>
              <a:t>12/8/22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6C1FC2-802C-794E-BC85-A8105C9D19FA}" type="slidenum">
              <a:rPr lang="en-US" smtClean="0"/>
              <a:t>‹#›</a:t>
            </a:fld>
            <a:endParaRPr lang="en-US"/>
          </a:p>
        </p:txBody>
      </p:sp>
    </p:spTree>
    <p:extLst>
      <p:ext uri="{BB962C8B-B14F-4D97-AF65-F5344CB8AC3E}">
        <p14:creationId xmlns:p14="http://schemas.microsoft.com/office/powerpoint/2010/main" val="4974940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6" name="Rectangle 25"/>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 name="Rectangle 26"/>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609873" y="805817"/>
            <a:ext cx="7950984" cy="10817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2605374" y="2052116"/>
            <a:ext cx="3891960" cy="399782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666636" y="2052114"/>
            <a:ext cx="3894222" cy="399782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50141EA-3596-994F-B06F-FFC3569591C0}" type="datetimeFigureOut">
              <a:rPr lang="en-US" smtClean="0"/>
              <a:t>12/8/22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96C1FC2-802C-794E-BC85-A8105C9D19FA}" type="slidenum">
              <a:rPr lang="en-US" smtClean="0"/>
              <a:t>‹#›</a:t>
            </a:fld>
            <a:endParaRPr lang="en-US"/>
          </a:p>
        </p:txBody>
      </p:sp>
      <p:sp>
        <p:nvSpPr>
          <p:cNvPr id="10" name="TextBox 9"/>
          <p:cNvSpPr txBox="1"/>
          <p:nvPr/>
        </p:nvSpPr>
        <p:spPr>
          <a:xfrm>
            <a:off x="2196172" y="641223"/>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Tree>
    <p:extLst>
      <p:ext uri="{BB962C8B-B14F-4D97-AF65-F5344CB8AC3E}">
        <p14:creationId xmlns:p14="http://schemas.microsoft.com/office/powerpoint/2010/main" val="38595308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0" name="Rectangle 19"/>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Rectangle 20"/>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TextBox 11"/>
          <p:cNvSpPr txBox="1"/>
          <p:nvPr/>
        </p:nvSpPr>
        <p:spPr>
          <a:xfrm>
            <a:off x="2193650" y="636424"/>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2609873" y="805818"/>
            <a:ext cx="7956560" cy="1078348"/>
          </a:xfrm>
        </p:spPr>
        <p:txBody>
          <a:bodyPr/>
          <a:lstStyle/>
          <a:p>
            <a:r>
              <a:rPr lang="en-US"/>
              <a:t>Click to edit Master title style</a:t>
            </a:r>
            <a:endParaRPr lang="en-US" dirty="0"/>
          </a:p>
        </p:txBody>
      </p:sp>
      <p:sp>
        <p:nvSpPr>
          <p:cNvPr id="3" name="Text Placeholder 2"/>
          <p:cNvSpPr>
            <a:spLocks noGrp="1"/>
          </p:cNvSpPr>
          <p:nvPr>
            <p:ph type="body" idx="1"/>
          </p:nvPr>
        </p:nvSpPr>
        <p:spPr>
          <a:xfrm>
            <a:off x="2609285" y="2052115"/>
            <a:ext cx="3896467" cy="713818"/>
          </a:xfrm>
        </p:spPr>
        <p:txBody>
          <a:bodyPr anchor="b">
            <a:noAutofit/>
          </a:bodyPr>
          <a:lstStyle>
            <a:lvl1pPr marL="0" indent="0" algn="l">
              <a:lnSpc>
                <a:spcPct val="100000"/>
              </a:lnSpc>
              <a:buNone/>
              <a:defRPr sz="2200" b="0" cap="none" baseline="0">
                <a:solidFill>
                  <a:schemeClr val="accent6"/>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609285" y="2851331"/>
            <a:ext cx="3893623" cy="307143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666634" y="2052115"/>
            <a:ext cx="3899798" cy="713818"/>
          </a:xfrm>
        </p:spPr>
        <p:txBody>
          <a:bodyPr anchor="b">
            <a:noAutofit/>
          </a:bodyPr>
          <a:lstStyle>
            <a:lvl1pPr marL="0" indent="0" algn="l">
              <a:lnSpc>
                <a:spcPct val="100000"/>
              </a:lnSpc>
              <a:buNone/>
              <a:defRPr sz="2200" b="0" cap="none" baseline="0">
                <a:solidFill>
                  <a:schemeClr val="accent6"/>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66635" y="2851331"/>
            <a:ext cx="3899798" cy="307143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50141EA-3596-994F-B06F-FFC3569591C0}" type="datetimeFigureOut">
              <a:rPr lang="en-US" smtClean="0"/>
              <a:t>12/8/22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96C1FC2-802C-794E-BC85-A8105C9D19FA}" type="slidenum">
              <a:rPr lang="en-US" smtClean="0"/>
              <a:t>‹#›</a:t>
            </a:fld>
            <a:endParaRPr lang="en-US"/>
          </a:p>
        </p:txBody>
      </p:sp>
    </p:spTree>
    <p:extLst>
      <p:ext uri="{BB962C8B-B14F-4D97-AF65-F5344CB8AC3E}">
        <p14:creationId xmlns:p14="http://schemas.microsoft.com/office/powerpoint/2010/main" val="42429138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3" name="Rectangle 12"/>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Rectangle 13"/>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50141EA-3596-994F-B06F-FFC3569591C0}" type="datetimeFigureOut">
              <a:rPr lang="en-US" smtClean="0"/>
              <a:t>12/8/22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96C1FC2-802C-794E-BC85-A8105C9D19FA}" type="slidenum">
              <a:rPr lang="en-US" smtClean="0"/>
              <a:t>‹#›</a:t>
            </a:fld>
            <a:endParaRPr lang="en-US"/>
          </a:p>
        </p:txBody>
      </p:sp>
      <p:sp>
        <p:nvSpPr>
          <p:cNvPr id="8" name="TextBox 7"/>
          <p:cNvSpPr txBox="1"/>
          <p:nvPr/>
        </p:nvSpPr>
        <p:spPr>
          <a:xfrm>
            <a:off x="2196172" y="641226"/>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Tree>
    <p:extLst>
      <p:ext uri="{BB962C8B-B14F-4D97-AF65-F5344CB8AC3E}">
        <p14:creationId xmlns:p14="http://schemas.microsoft.com/office/powerpoint/2010/main" val="26429828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12" name="Rectangle 11"/>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450141EA-3596-994F-B06F-FFC3569591C0}" type="datetimeFigureOut">
              <a:rPr lang="en-US" smtClean="0"/>
              <a:t>12/8/22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96C1FC2-802C-794E-BC85-A8105C9D19FA}" type="slidenum">
              <a:rPr lang="en-US" smtClean="0"/>
              <a:t>‹#›</a:t>
            </a:fld>
            <a:endParaRPr lang="en-US"/>
          </a:p>
        </p:txBody>
      </p:sp>
    </p:spTree>
    <p:extLst>
      <p:ext uri="{BB962C8B-B14F-4D97-AF65-F5344CB8AC3E}">
        <p14:creationId xmlns:p14="http://schemas.microsoft.com/office/powerpoint/2010/main" val="21670476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5" name="Rectangle 24"/>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6" name="Rectangle 25"/>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TextBox 9"/>
          <p:cNvSpPr txBox="1"/>
          <p:nvPr/>
        </p:nvSpPr>
        <p:spPr>
          <a:xfrm>
            <a:off x="1554154" y="1127550"/>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1970323" y="1282451"/>
            <a:ext cx="2664361" cy="1903241"/>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5120154" y="805818"/>
            <a:ext cx="5446278" cy="5244126"/>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970322" y="3186154"/>
            <a:ext cx="2664361" cy="2386397"/>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50141EA-3596-994F-B06F-FFC3569591C0}" type="datetimeFigureOut">
              <a:rPr lang="en-US" smtClean="0"/>
              <a:t>12/8/22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96C1FC2-802C-794E-BC85-A8105C9D19FA}" type="slidenum">
              <a:rPr lang="en-US" smtClean="0"/>
              <a:t>‹#›</a:t>
            </a:fld>
            <a:endParaRPr lang="en-US"/>
          </a:p>
        </p:txBody>
      </p:sp>
    </p:spTree>
    <p:extLst>
      <p:ext uri="{BB962C8B-B14F-4D97-AF65-F5344CB8AC3E}">
        <p14:creationId xmlns:p14="http://schemas.microsoft.com/office/powerpoint/2010/main" val="5042214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9" name="Rectangle 18"/>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Rectangle 19"/>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Picture Placeholder 2"/>
          <p:cNvSpPr>
            <a:spLocks noGrp="1" noChangeAspect="1"/>
          </p:cNvSpPr>
          <p:nvPr>
            <p:ph type="pic" idx="1"/>
          </p:nvPr>
        </p:nvSpPr>
        <p:spPr>
          <a:xfrm>
            <a:off x="6747062" y="3229"/>
            <a:ext cx="4629734" cy="6858000"/>
          </a:xfrm>
          <a:solidFill>
            <a:schemeClr val="tx1">
              <a:alpha val="10000"/>
            </a:schemeClr>
          </a:solidFill>
          <a:ln w="9525" cap="sq">
            <a:noFill/>
            <a:miter lim="800000"/>
          </a:ln>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10" name="TextBox 9"/>
          <p:cNvSpPr txBox="1"/>
          <p:nvPr/>
        </p:nvSpPr>
        <p:spPr>
          <a:xfrm>
            <a:off x="1554686" y="1127550"/>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1971241" y="1282452"/>
            <a:ext cx="3970986" cy="1900473"/>
          </a:xfrm>
        </p:spPr>
        <p:txBody>
          <a:bodyPr anchor="b">
            <a:normAutofit/>
          </a:bodyPr>
          <a:lstStyle>
            <a:lvl1pPr algn="l">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1970322" y="3182928"/>
            <a:ext cx="3971874" cy="2386394"/>
          </a:xfrm>
        </p:spPr>
        <p:txBody>
          <a:bodyPr>
            <a:normAutofit/>
          </a:bodyPr>
          <a:lstStyle>
            <a:lvl1pPr marL="0" indent="0" algn="l">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50141EA-3596-994F-B06F-FFC3569591C0}" type="datetimeFigureOut">
              <a:rPr lang="en-US" smtClean="0"/>
              <a:t>12/8/22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96C1FC2-802C-794E-BC85-A8105C9D19FA}" type="slidenum">
              <a:rPr lang="en-US" smtClean="0"/>
              <a:t>‹#›</a:t>
            </a:fld>
            <a:endParaRPr lang="en-US"/>
          </a:p>
        </p:txBody>
      </p:sp>
    </p:spTree>
    <p:extLst>
      <p:ext uri="{BB962C8B-B14F-4D97-AF65-F5344CB8AC3E}">
        <p14:creationId xmlns:p14="http://schemas.microsoft.com/office/powerpoint/2010/main" val="5095691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18" name="Picture 17"/>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2831794" y="2105202"/>
            <a:ext cx="9360205" cy="4752798"/>
          </a:xfrm>
          <a:prstGeom prst="rect">
            <a:avLst/>
          </a:prstGeom>
        </p:spPr>
      </p:pic>
      <p:pic>
        <p:nvPicPr>
          <p:cNvPr id="15" name="Picture 14"/>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0" y="0"/>
            <a:ext cx="12189867" cy="6858000"/>
          </a:xfrm>
          <a:prstGeom prst="rect">
            <a:avLst/>
          </a:prstGeom>
        </p:spPr>
      </p:pic>
      <p:sp>
        <p:nvSpPr>
          <p:cNvPr id="8" name="Rectangle 7"/>
          <p:cNvSpPr/>
          <p:nvPr/>
        </p:nvSpPr>
        <p:spPr>
          <a:xfrm>
            <a:off x="0" y="0"/>
            <a:ext cx="964174"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2611808" y="808056"/>
            <a:ext cx="7958331" cy="1077229"/>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773599" y="2052116"/>
            <a:ext cx="7796540" cy="399782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810065" y="5270604"/>
            <a:ext cx="2662729" cy="182880"/>
          </a:xfrm>
          <a:prstGeom prst="rect">
            <a:avLst/>
          </a:prstGeom>
        </p:spPr>
        <p:txBody>
          <a:bodyPr vert="horz" lIns="91440" tIns="18288" rIns="91440" bIns="45720" rtlCol="0" anchor="t"/>
          <a:lstStyle>
            <a:lvl1pPr algn="r">
              <a:defRPr sz="800">
                <a:solidFill>
                  <a:schemeClr val="tx1">
                    <a:tint val="75000"/>
                  </a:schemeClr>
                </a:solidFill>
                <a:latin typeface="+mn-lt"/>
              </a:defRPr>
            </a:lvl1pPr>
          </a:lstStyle>
          <a:p>
            <a:fld id="{450141EA-3596-994F-B06F-FFC3569591C0}" type="datetimeFigureOut">
              <a:rPr lang="en-US" smtClean="0"/>
              <a:t>12/8/22</a:t>
            </a:fld>
            <a:endParaRPr lang="en-US"/>
          </a:p>
        </p:txBody>
      </p:sp>
      <p:sp>
        <p:nvSpPr>
          <p:cNvPr id="5" name="Footer Placeholder 4"/>
          <p:cNvSpPr>
            <a:spLocks noGrp="1"/>
          </p:cNvSpPr>
          <p:nvPr>
            <p:ph type="ftr" sz="quarter" idx="3"/>
          </p:nvPr>
        </p:nvSpPr>
        <p:spPr>
          <a:xfrm rot="5400000">
            <a:off x="-2237130" y="3661144"/>
            <a:ext cx="5885352" cy="179176"/>
          </a:xfrm>
          <a:prstGeom prst="rect">
            <a:avLst/>
          </a:prstGeom>
        </p:spPr>
        <p:txBody>
          <a:bodyPr vert="horz" lIns="91440" tIns="45720" rIns="91440" bIns="18288" rtlCol="0" anchor="b"/>
          <a:lstStyle>
            <a:lvl1pPr algn="r">
              <a:defRPr sz="8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58407" y="164592"/>
            <a:ext cx="636727" cy="322851"/>
          </a:xfrm>
          <a:prstGeom prst="rect">
            <a:avLst/>
          </a:prstGeom>
        </p:spPr>
        <p:txBody>
          <a:bodyPr vert="horz" lIns="91440" tIns="45720" rIns="45720" bIns="45720" rtlCol="0" anchor="ctr"/>
          <a:lstStyle>
            <a:lvl1pPr algn="r">
              <a:defRPr sz="1800">
                <a:solidFill>
                  <a:schemeClr val="tx1">
                    <a:tint val="75000"/>
                  </a:schemeClr>
                </a:solidFill>
              </a:defRPr>
            </a:lvl1pPr>
          </a:lstStyle>
          <a:p>
            <a:fld id="{996C1FC2-802C-794E-BC85-A8105C9D19FA}" type="slidenum">
              <a:rPr lang="en-US" smtClean="0"/>
              <a:t>‹#›</a:t>
            </a:fld>
            <a:endParaRPr lang="en-US"/>
          </a:p>
        </p:txBody>
      </p:sp>
      <p:sp>
        <p:nvSpPr>
          <p:cNvPr id="57" name="Rectangle 56"/>
          <p:cNvSpPr/>
          <p:nvPr/>
        </p:nvSpPr>
        <p:spPr>
          <a:xfrm>
            <a:off x="962042" y="0"/>
            <a:ext cx="45719"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525818690"/>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r" defTabSz="914400" rtl="0" eaLnBrk="1" latinLnBrk="0" hangingPunct="1">
        <a:lnSpc>
          <a:spcPct val="90000"/>
        </a:lnSpc>
        <a:spcBef>
          <a:spcPct val="0"/>
        </a:spcBef>
        <a:buNone/>
        <a:defRPr sz="3400" b="0" i="0" kern="1200" cap="none">
          <a:solidFill>
            <a:schemeClr val="tx1"/>
          </a:solidFill>
          <a:effectLst/>
          <a:latin typeface="+mj-lt"/>
          <a:ea typeface="+mj-ea"/>
          <a:cs typeface="+mj-cs"/>
        </a:defRPr>
      </a:lvl1pPr>
    </p:titleStyle>
    <p:bodyStyle>
      <a:lvl1pPr marL="344488" indent="-344488" algn="l" defTabSz="914400" rtl="0" eaLnBrk="1" latinLnBrk="0" hangingPunct="1">
        <a:lnSpc>
          <a:spcPct val="120000"/>
        </a:lnSpc>
        <a:spcBef>
          <a:spcPts val="1000"/>
        </a:spcBef>
        <a:spcAft>
          <a:spcPts val="600"/>
        </a:spcAft>
        <a:buClr>
          <a:schemeClr val="accent6"/>
        </a:buClr>
        <a:buSzPct val="90000"/>
        <a:buFont typeface="Wingdings" panose="05000000000000000000" pitchFamily="2" charset="2"/>
        <a:buChar char="§"/>
        <a:defRPr sz="2000" kern="1200">
          <a:solidFill>
            <a:schemeClr val="tx1"/>
          </a:solidFill>
          <a:effectLst/>
          <a:latin typeface="+mn-lt"/>
          <a:ea typeface="+mn-ea"/>
          <a:cs typeface="+mn-cs"/>
        </a:defRPr>
      </a:lvl1pPr>
      <a:lvl2pPr marL="795338" indent="-33813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800" kern="1200">
          <a:solidFill>
            <a:schemeClr val="tx1"/>
          </a:solidFill>
          <a:effectLst/>
          <a:latin typeface="+mn-lt"/>
          <a:ea typeface="+mn-ea"/>
          <a:cs typeface="+mn-cs"/>
        </a:defRPr>
      </a:lvl2pPr>
      <a:lvl3pPr marL="1258888" indent="-34448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600" kern="1200">
          <a:solidFill>
            <a:schemeClr val="tx1"/>
          </a:solidFill>
          <a:effectLst/>
          <a:latin typeface="+mn-lt"/>
          <a:ea typeface="+mn-ea"/>
          <a:cs typeface="+mn-cs"/>
        </a:defRPr>
      </a:lvl3pPr>
      <a:lvl4pPr marL="1709738" indent="-33813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400" kern="1200">
          <a:solidFill>
            <a:schemeClr val="tx1"/>
          </a:solidFill>
          <a:effectLst/>
          <a:latin typeface="+mn-lt"/>
          <a:ea typeface="+mn-ea"/>
          <a:cs typeface="+mn-cs"/>
        </a:defRPr>
      </a:lvl4pPr>
      <a:lvl5pPr marL="2173288" indent="-34448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a:solidFill>
            <a:schemeClr val="tx1"/>
          </a:solidFill>
          <a:effectLst/>
          <a:latin typeface="+mn-lt"/>
          <a:ea typeface="+mn-ea"/>
          <a:cs typeface="+mn-cs"/>
        </a:defRPr>
      </a:lvl5pPr>
      <a:lvl6pPr marL="2642616"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6pPr>
      <a:lvl7pPr marL="3108960"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7pPr>
      <a:lvl8pPr marL="3575304"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8pPr>
      <a:lvl9pPr marL="4041648"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hyperlink" Target="https://www.hud.gov/states/california/library/disasterrelief"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 Id="rId5" Type="http://schemas.openxmlformats.org/officeDocument/2006/relationships/hyperlink" Target="https://www.cdss.ca.gov/cdssweb/entres/forms/English/SSGP45.pdf" TargetMode="External"/><Relationship Id="rId4" Type="http://schemas.openxmlformats.org/officeDocument/2006/relationships/hyperlink" Target="https://www.cdss.ca.gov/disaster-assistance" TargetMode="Externa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s://edd.ca.gov/en/Unemployment/Disaster_Unemployment_Assistance#:~:text=The%20EDD%20provides%20services%20to,Family%20Leave%20(PFL)%20benefits." TargetMode="External"/><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ww.edquity.co/blog/housing-insecurity-definition-understanding-student-homelessness"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147E635D-C3B4-465B-AF24-991B6BF63C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9867"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4A0623D0-396B-499E-BBFB-C17F1BB0F2D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2831794" y="2105202"/>
            <a:ext cx="9360205" cy="4752798"/>
          </a:xfrm>
          <a:prstGeom prst="rect">
            <a:avLst/>
          </a:prstGeom>
        </p:spPr>
      </p:pic>
      <p:pic>
        <p:nvPicPr>
          <p:cNvPr id="6" name="Picture 5" descr="Old wrinkled hands with some coins">
            <a:extLst>
              <a:ext uri="{FF2B5EF4-FFF2-40B4-BE49-F238E27FC236}">
                <a16:creationId xmlns:a16="http://schemas.microsoft.com/office/drawing/2014/main" id="{72E58E85-1B57-620F-F391-C2309721CFC9}"/>
              </a:ext>
            </a:extLst>
          </p:cNvPr>
          <p:cNvPicPr>
            <a:picLocks noChangeAspect="1"/>
          </p:cNvPicPr>
          <p:nvPr/>
        </p:nvPicPr>
        <p:blipFill rotWithShape="1">
          <a:blip r:embed="rId4">
            <a:alphaModFix amt="35000"/>
          </a:blip>
          <a:srcRect r="-1" b="15728"/>
          <a:stretch/>
        </p:blipFill>
        <p:spPr>
          <a:xfrm>
            <a:off x="-1828" y="163584"/>
            <a:ext cx="12191695" cy="5894614"/>
          </a:xfrm>
          <a:prstGeom prst="rect">
            <a:avLst/>
          </a:prstGeom>
        </p:spPr>
      </p:pic>
      <p:pic>
        <p:nvPicPr>
          <p:cNvPr id="14" name="Picture 13">
            <a:extLst>
              <a:ext uri="{FF2B5EF4-FFF2-40B4-BE49-F238E27FC236}">
                <a16:creationId xmlns:a16="http://schemas.microsoft.com/office/drawing/2014/main" id="{21AF192C-698D-4635-9C9F-F9769A56A96C}"/>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5">
            <a:alphaModFix/>
            <a:extLst>
              <a:ext uri="{28A0092B-C50C-407E-A947-70E740481C1C}">
                <a14:useLocalDpi xmlns:a14="http://schemas.microsoft.com/office/drawing/2010/main" val="0"/>
              </a:ext>
            </a:extLst>
          </a:blip>
          <a:stretch>
            <a:fillRect/>
          </a:stretch>
        </p:blipFill>
        <p:spPr>
          <a:xfrm>
            <a:off x="1067" y="0"/>
            <a:ext cx="12189867" cy="6858000"/>
          </a:xfrm>
          <a:prstGeom prst="rect">
            <a:avLst/>
          </a:prstGeom>
        </p:spPr>
      </p:pic>
      <p:sp>
        <p:nvSpPr>
          <p:cNvPr id="2" name="Title 1">
            <a:extLst>
              <a:ext uri="{FF2B5EF4-FFF2-40B4-BE49-F238E27FC236}">
                <a16:creationId xmlns:a16="http://schemas.microsoft.com/office/drawing/2014/main" id="{F5742AAC-75DD-ADEE-A18C-C77918A214B1}"/>
              </a:ext>
            </a:extLst>
          </p:cNvPr>
          <p:cNvSpPr>
            <a:spLocks noGrp="1"/>
          </p:cNvSpPr>
          <p:nvPr>
            <p:ph type="ctrTitle"/>
          </p:nvPr>
        </p:nvSpPr>
        <p:spPr>
          <a:xfrm>
            <a:off x="2292054" y="3428998"/>
            <a:ext cx="5816024" cy="2629200"/>
          </a:xfrm>
        </p:spPr>
        <p:txBody>
          <a:bodyPr>
            <a:normAutofit/>
          </a:bodyPr>
          <a:lstStyle/>
          <a:p>
            <a:r>
              <a:rPr lang="en-US" sz="6100" dirty="0">
                <a:latin typeface="Arial" panose="020B0604020202020204" pitchFamily="34" charset="0"/>
                <a:cs typeface="Arial" panose="020B0604020202020204" pitchFamily="34" charset="0"/>
              </a:rPr>
              <a:t>Money and Shelter:</a:t>
            </a:r>
            <a:br>
              <a:rPr lang="en-US" sz="6100" dirty="0">
                <a:latin typeface="Arial" panose="020B0604020202020204" pitchFamily="34" charset="0"/>
                <a:cs typeface="Arial" panose="020B0604020202020204" pitchFamily="34" charset="0"/>
              </a:rPr>
            </a:br>
            <a:r>
              <a:rPr lang="en-US" sz="6100" dirty="0">
                <a:latin typeface="Arial" panose="020B0604020202020204" pitchFamily="34" charset="0"/>
                <a:cs typeface="Arial" panose="020B0604020202020204" pitchFamily="34" charset="0"/>
              </a:rPr>
              <a:t> Money</a:t>
            </a:r>
          </a:p>
        </p:txBody>
      </p:sp>
      <p:sp>
        <p:nvSpPr>
          <p:cNvPr id="3" name="Subtitle 2">
            <a:extLst>
              <a:ext uri="{FF2B5EF4-FFF2-40B4-BE49-F238E27FC236}">
                <a16:creationId xmlns:a16="http://schemas.microsoft.com/office/drawing/2014/main" id="{F55E665A-7D5A-F51F-00C5-F5B649310492}"/>
              </a:ext>
            </a:extLst>
          </p:cNvPr>
          <p:cNvSpPr>
            <a:spLocks noGrp="1"/>
          </p:cNvSpPr>
          <p:nvPr>
            <p:ph type="subTitle" idx="1"/>
          </p:nvPr>
        </p:nvSpPr>
        <p:spPr>
          <a:xfrm>
            <a:off x="2451093" y="2268786"/>
            <a:ext cx="5676648" cy="1160213"/>
          </a:xfrm>
        </p:spPr>
        <p:txBody>
          <a:bodyPr>
            <a:normAutofit/>
          </a:bodyPr>
          <a:lstStyle/>
          <a:p>
            <a:r>
              <a:rPr lang="en-US" sz="2000" dirty="0">
                <a:latin typeface="Arial" panose="020B0604020202020204" pitchFamily="34" charset="0"/>
                <a:cs typeface="Arial" panose="020B0604020202020204" pitchFamily="34" charset="0"/>
              </a:rPr>
              <a:t>Public Benefits Programs Available To Assist</a:t>
            </a:r>
          </a:p>
          <a:p>
            <a:r>
              <a:rPr lang="en-US" sz="2000" dirty="0">
                <a:latin typeface="Arial" panose="020B0604020202020204" pitchFamily="34" charset="0"/>
                <a:cs typeface="Arial" panose="020B0604020202020204" pitchFamily="34" charset="0"/>
              </a:rPr>
              <a:t> the Homeless and the Housing Insecure</a:t>
            </a:r>
          </a:p>
        </p:txBody>
      </p:sp>
      <p:sp>
        <p:nvSpPr>
          <p:cNvPr id="16" name="Rectangle 15">
            <a:extLst>
              <a:ext uri="{FF2B5EF4-FFF2-40B4-BE49-F238E27FC236}">
                <a16:creationId xmlns:a16="http://schemas.microsoft.com/office/drawing/2014/main" id="{14E56C4B-C9E0-4F01-AF43-E69279A06A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64174"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8C654A17-56DA-4921-A42B-DE255FA663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62042" y="0"/>
            <a:ext cx="45719"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8D7D921E-3C86-18D4-B5A6-2F5FF919ABF0}"/>
              </a:ext>
            </a:extLst>
          </p:cNvPr>
          <p:cNvSpPr txBox="1"/>
          <p:nvPr/>
        </p:nvSpPr>
        <p:spPr>
          <a:xfrm flipH="1">
            <a:off x="1007761" y="5544256"/>
            <a:ext cx="3604767" cy="1477328"/>
          </a:xfrm>
          <a:prstGeom prst="rect">
            <a:avLst/>
          </a:prstGeom>
          <a:noFill/>
        </p:spPr>
        <p:txBody>
          <a:bodyPr wrap="square" rtlCol="0">
            <a:spAutoFit/>
          </a:bodyPr>
          <a:lstStyle/>
          <a:p>
            <a:r>
              <a:rPr lang="en-US" dirty="0"/>
              <a:t>Daphne L. Macklin, Presenter </a:t>
            </a:r>
          </a:p>
          <a:p>
            <a:r>
              <a:rPr lang="en-US" dirty="0"/>
              <a:t>Researcher , CCWRO</a:t>
            </a:r>
          </a:p>
          <a:p>
            <a:endParaRPr lang="en-US" dirty="0"/>
          </a:p>
          <a:p>
            <a:r>
              <a:rPr lang="en-US" dirty="0"/>
              <a:t>12/8/2022</a:t>
            </a:r>
          </a:p>
          <a:p>
            <a:endParaRPr lang="en-US" dirty="0"/>
          </a:p>
        </p:txBody>
      </p:sp>
    </p:spTree>
    <p:extLst>
      <p:ext uri="{BB962C8B-B14F-4D97-AF65-F5344CB8AC3E}">
        <p14:creationId xmlns:p14="http://schemas.microsoft.com/office/powerpoint/2010/main" val="40686908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DD2953-F879-0C08-4BFC-1FE3A0314017}"/>
              </a:ext>
            </a:extLst>
          </p:cNvPr>
          <p:cNvSpPr>
            <a:spLocks noGrp="1"/>
          </p:cNvSpPr>
          <p:nvPr>
            <p:ph type="title"/>
          </p:nvPr>
        </p:nvSpPr>
        <p:spPr>
          <a:xfrm>
            <a:off x="932793" y="365126"/>
            <a:ext cx="3460531" cy="612336"/>
          </a:xfrm>
        </p:spPr>
        <p:txBody>
          <a:bodyPr>
            <a:normAutofit/>
          </a:bodyPr>
          <a:lstStyle/>
          <a:p>
            <a:r>
              <a:rPr lang="en-US" sz="1400" b="1" dirty="0">
                <a:latin typeface="Arial" panose="020B0604020202020204" pitchFamily="34" charset="0"/>
                <a:cs typeface="Arial" panose="020B0604020202020204" pitchFamily="34" charset="0"/>
              </a:rPr>
              <a:t>Money &amp; Shelter: Money</a:t>
            </a:r>
          </a:p>
        </p:txBody>
      </p:sp>
      <p:sp>
        <p:nvSpPr>
          <p:cNvPr id="3" name="Content Placeholder 2">
            <a:extLst>
              <a:ext uri="{FF2B5EF4-FFF2-40B4-BE49-F238E27FC236}">
                <a16:creationId xmlns:a16="http://schemas.microsoft.com/office/drawing/2014/main" id="{B18F8530-EAE6-462D-CA5B-6D737C5C96C8}"/>
              </a:ext>
            </a:extLst>
          </p:cNvPr>
          <p:cNvSpPr>
            <a:spLocks noGrp="1"/>
          </p:cNvSpPr>
          <p:nvPr>
            <p:ph idx="1"/>
          </p:nvPr>
        </p:nvSpPr>
        <p:spPr>
          <a:xfrm>
            <a:off x="1027386" y="977462"/>
            <a:ext cx="10515600" cy="5199501"/>
          </a:xfrm>
        </p:spPr>
        <p:txBody>
          <a:bodyPr>
            <a:normAutofit fontScale="25000" lnSpcReduction="20000"/>
          </a:bodyPr>
          <a:lstStyle/>
          <a:p>
            <a:pPr marL="0" indent="0">
              <a:buNone/>
            </a:pPr>
            <a:endParaRPr lang="en-US" b="1" u="sng" dirty="0">
              <a:latin typeface="Arial" panose="020B0604020202020204" pitchFamily="34" charset="0"/>
              <a:cs typeface="Arial" panose="020B0604020202020204" pitchFamily="34" charset="0"/>
            </a:endParaRPr>
          </a:p>
          <a:p>
            <a:pPr marL="0" indent="0">
              <a:buNone/>
            </a:pPr>
            <a:endParaRPr lang="en-US" sz="7400" b="1" u="sng" dirty="0">
              <a:latin typeface="Arial" panose="020B0604020202020204" pitchFamily="34" charset="0"/>
              <a:cs typeface="Arial" panose="020B0604020202020204" pitchFamily="34" charset="0"/>
            </a:endParaRPr>
          </a:p>
          <a:p>
            <a:pPr marL="0" indent="0">
              <a:buNone/>
            </a:pPr>
            <a:r>
              <a:rPr lang="en-US" sz="7400" b="1" u="sng" dirty="0">
                <a:latin typeface="Arial" panose="020B0604020202020204" pitchFamily="34" charset="0"/>
                <a:cs typeface="Arial" panose="020B0604020202020204" pitchFamily="34" charset="0"/>
              </a:rPr>
              <a:t>Insurance Type Programs, in general, feature:</a:t>
            </a:r>
          </a:p>
          <a:p>
            <a:pPr marL="0" indent="0">
              <a:buNone/>
            </a:pPr>
            <a:r>
              <a:rPr lang="en-US" dirty="0">
                <a:latin typeface="Arial" panose="020B0604020202020204" pitchFamily="34" charset="0"/>
                <a:cs typeface="Arial" panose="020B0604020202020204" pitchFamily="34" charset="0"/>
              </a:rPr>
              <a:t>	</a:t>
            </a:r>
            <a:r>
              <a:rPr lang="en-US" sz="8000" dirty="0">
                <a:latin typeface="Arial" panose="020B0604020202020204" pitchFamily="34" charset="0"/>
                <a:cs typeface="Arial" panose="020B0604020202020204" pitchFamily="34" charset="0"/>
              </a:rPr>
              <a:t>-    Status or conduct based eligibility</a:t>
            </a:r>
          </a:p>
          <a:p>
            <a:pPr lvl="2">
              <a:buFontTx/>
              <a:buChar char="-"/>
            </a:pPr>
            <a:r>
              <a:rPr lang="en-US" sz="8000" dirty="0">
                <a:latin typeface="Arial" panose="020B0604020202020204" pitchFamily="34" charset="0"/>
                <a:cs typeface="Arial" panose="020B0604020202020204" pitchFamily="34" charset="0"/>
              </a:rPr>
              <a:t>May offer more generous benefits based on participant’s circumstances or qualifications </a:t>
            </a:r>
          </a:p>
          <a:p>
            <a:pPr lvl="2">
              <a:buFontTx/>
              <a:buChar char="-"/>
            </a:pPr>
            <a:r>
              <a:rPr lang="en-US" sz="8000" dirty="0">
                <a:latin typeface="Arial" panose="020B0604020202020204" pitchFamily="34" charset="0"/>
                <a:cs typeface="Arial" panose="020B0604020202020204" pitchFamily="34" charset="0"/>
              </a:rPr>
              <a:t>Have limited continuing eligibility rules or standards</a:t>
            </a:r>
          </a:p>
          <a:p>
            <a:pPr lvl="2">
              <a:buFontTx/>
              <a:buChar char="-"/>
            </a:pPr>
            <a:r>
              <a:rPr lang="en-US" sz="8000" dirty="0">
                <a:latin typeface="Arial" panose="020B0604020202020204" pitchFamily="34" charset="0"/>
                <a:cs typeface="Arial" panose="020B0604020202020204" pitchFamily="34" charset="0"/>
              </a:rPr>
              <a:t>Have either no or generous resource and asset standards based </a:t>
            </a:r>
          </a:p>
          <a:p>
            <a:pPr marL="914400" lvl="2" indent="0">
              <a:buNone/>
            </a:pPr>
            <a:r>
              <a:rPr lang="en-US" sz="8000" dirty="0">
                <a:latin typeface="Arial" panose="020B0604020202020204" pitchFamily="34" charset="0"/>
                <a:cs typeface="Arial" panose="020B0604020202020204" pitchFamily="34" charset="0"/>
              </a:rPr>
              <a:t>     on participant or qualifying individual’s circumstances or qualifications</a:t>
            </a:r>
          </a:p>
          <a:p>
            <a:pPr marL="0" indent="0">
              <a:buNone/>
            </a:pPr>
            <a:r>
              <a:rPr lang="en-US" sz="8000" dirty="0">
                <a:latin typeface="Arial" panose="020B0604020202020204" pitchFamily="34" charset="0"/>
                <a:cs typeface="Arial" panose="020B0604020202020204" pitchFamily="34" charset="0"/>
              </a:rPr>
              <a:t>		</a:t>
            </a:r>
          </a:p>
          <a:p>
            <a:pPr marL="0" indent="0">
              <a:buNone/>
            </a:pPr>
            <a:r>
              <a:rPr lang="en-US" dirty="0">
                <a:latin typeface="Arial" panose="020B0604020202020204" pitchFamily="34" charset="0"/>
                <a:cs typeface="Arial" panose="020B0604020202020204" pitchFamily="34" charset="0"/>
              </a:rPr>
              <a:t>	</a:t>
            </a:r>
          </a:p>
          <a:p>
            <a:pPr marL="0" indent="0">
              <a:buNone/>
            </a:pPr>
            <a:endParaRPr lang="en-US" dirty="0">
              <a:latin typeface="Arial" panose="020B0604020202020204" pitchFamily="34" charset="0"/>
              <a:cs typeface="Arial" panose="020B0604020202020204" pitchFamily="34" charset="0"/>
            </a:endParaRPr>
          </a:p>
          <a:p>
            <a:pPr marL="0" indent="0">
              <a:buNone/>
            </a:pPr>
            <a:r>
              <a:rPr lang="en-US" dirty="0">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24808373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DD2953-F879-0C08-4BFC-1FE3A0314017}"/>
              </a:ext>
            </a:extLst>
          </p:cNvPr>
          <p:cNvSpPr>
            <a:spLocks noGrp="1"/>
          </p:cNvSpPr>
          <p:nvPr>
            <p:ph type="title"/>
          </p:nvPr>
        </p:nvSpPr>
        <p:spPr>
          <a:xfrm>
            <a:off x="932793" y="365126"/>
            <a:ext cx="3460531" cy="612336"/>
          </a:xfrm>
        </p:spPr>
        <p:txBody>
          <a:bodyPr>
            <a:normAutofit/>
          </a:bodyPr>
          <a:lstStyle/>
          <a:p>
            <a:r>
              <a:rPr lang="en-US" sz="1400" b="1" dirty="0">
                <a:latin typeface="Arial" panose="020B0604020202020204" pitchFamily="34" charset="0"/>
                <a:cs typeface="Arial" panose="020B0604020202020204" pitchFamily="34" charset="0"/>
              </a:rPr>
              <a:t>Money &amp; Shelter: Money</a:t>
            </a:r>
          </a:p>
        </p:txBody>
      </p:sp>
      <p:sp>
        <p:nvSpPr>
          <p:cNvPr id="3" name="Content Placeholder 2">
            <a:extLst>
              <a:ext uri="{FF2B5EF4-FFF2-40B4-BE49-F238E27FC236}">
                <a16:creationId xmlns:a16="http://schemas.microsoft.com/office/drawing/2014/main" id="{B18F8530-EAE6-462D-CA5B-6D737C5C96C8}"/>
              </a:ext>
            </a:extLst>
          </p:cNvPr>
          <p:cNvSpPr>
            <a:spLocks noGrp="1"/>
          </p:cNvSpPr>
          <p:nvPr>
            <p:ph idx="1"/>
          </p:nvPr>
        </p:nvSpPr>
        <p:spPr>
          <a:xfrm>
            <a:off x="1027386" y="977462"/>
            <a:ext cx="10515600" cy="5199501"/>
          </a:xfrm>
        </p:spPr>
        <p:txBody>
          <a:bodyPr>
            <a:normAutofit lnSpcReduction="10000"/>
          </a:bodyPr>
          <a:lstStyle/>
          <a:p>
            <a:pPr marL="0" indent="0">
              <a:buNone/>
            </a:pPr>
            <a:endParaRPr lang="en-US" b="1" u="sng" dirty="0"/>
          </a:p>
          <a:p>
            <a:pPr marL="0" indent="0">
              <a:buNone/>
            </a:pPr>
            <a:r>
              <a:rPr lang="en-US" sz="2600" b="1" u="sng" dirty="0">
                <a:latin typeface="Arial" panose="020B0604020202020204" pitchFamily="34" charset="0"/>
                <a:cs typeface="Arial" panose="020B0604020202020204" pitchFamily="34" charset="0"/>
              </a:rPr>
              <a:t>Need-based welfare benefit programs include</a:t>
            </a:r>
          </a:p>
          <a:p>
            <a:pPr marL="0" indent="0">
              <a:buNone/>
            </a:pPr>
            <a:r>
              <a:rPr lang="en-US" dirty="0">
                <a:latin typeface="Arial" panose="020B0604020202020204" pitchFamily="34" charset="0"/>
                <a:cs typeface="Arial" panose="020B0604020202020204" pitchFamily="34" charset="0"/>
              </a:rPr>
              <a:t>	-- </a:t>
            </a:r>
            <a:r>
              <a:rPr lang="en-US" sz="2400" dirty="0">
                <a:latin typeface="Arial" panose="020B0604020202020204" pitchFamily="34" charset="0"/>
                <a:cs typeface="Arial" panose="020B0604020202020204" pitchFamily="34" charset="0"/>
              </a:rPr>
              <a:t>Temporary Needy Assistance for Needy Families 	(TANF)/CalWORKS</a:t>
            </a:r>
          </a:p>
          <a:p>
            <a:pPr marL="0" indent="0">
              <a:buNone/>
            </a:pPr>
            <a:r>
              <a:rPr lang="en-US" sz="2400" dirty="0">
                <a:latin typeface="Arial" panose="020B0604020202020204" pitchFamily="34" charset="0"/>
                <a:cs typeface="Arial" panose="020B0604020202020204" pitchFamily="34" charset="0"/>
              </a:rPr>
              <a:t>	-- SNAP/CalFresh</a:t>
            </a:r>
          </a:p>
          <a:p>
            <a:pPr marL="0" indent="0">
              <a:buNone/>
            </a:pPr>
            <a:r>
              <a:rPr lang="en-US" sz="2400" dirty="0">
                <a:latin typeface="Arial" panose="020B0604020202020204" pitchFamily="34" charset="0"/>
                <a:cs typeface="Arial" panose="020B0604020202020204" pitchFamily="34" charset="0"/>
              </a:rPr>
              <a:t>	-- General Assistance/General Relief</a:t>
            </a:r>
          </a:p>
          <a:p>
            <a:pPr marL="0" indent="0">
              <a:buNone/>
            </a:pPr>
            <a:r>
              <a:rPr lang="en-US" sz="2400" dirty="0">
                <a:latin typeface="Arial" panose="020B0604020202020204" pitchFamily="34" charset="0"/>
                <a:cs typeface="Arial" panose="020B0604020202020204" pitchFamily="34" charset="0"/>
              </a:rPr>
              <a:t>	-- Social Security Supplemental Security Income (SSI)</a:t>
            </a:r>
          </a:p>
          <a:p>
            <a:pPr marL="0" indent="0">
              <a:buNone/>
            </a:pPr>
            <a:r>
              <a:rPr lang="en-US" sz="2400" dirty="0">
                <a:latin typeface="Arial" panose="020B0604020202020204" pitchFamily="34" charset="0"/>
                <a:cs typeface="Arial" panose="020B0604020202020204" pitchFamily="34" charset="0"/>
              </a:rPr>
              <a:t>	</a:t>
            </a:r>
          </a:p>
          <a:p>
            <a:pPr marL="0" indent="0">
              <a:buNone/>
            </a:pPr>
            <a:r>
              <a:rPr lang="en-US" dirty="0"/>
              <a:t>	</a:t>
            </a:r>
          </a:p>
        </p:txBody>
      </p:sp>
    </p:spTree>
    <p:extLst>
      <p:ext uri="{BB962C8B-B14F-4D97-AF65-F5344CB8AC3E}">
        <p14:creationId xmlns:p14="http://schemas.microsoft.com/office/powerpoint/2010/main" val="8224114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DD2953-F879-0C08-4BFC-1FE3A0314017}"/>
              </a:ext>
            </a:extLst>
          </p:cNvPr>
          <p:cNvSpPr>
            <a:spLocks noGrp="1"/>
          </p:cNvSpPr>
          <p:nvPr>
            <p:ph type="title"/>
          </p:nvPr>
        </p:nvSpPr>
        <p:spPr>
          <a:xfrm>
            <a:off x="932793" y="365126"/>
            <a:ext cx="3460531" cy="612336"/>
          </a:xfrm>
        </p:spPr>
        <p:txBody>
          <a:bodyPr>
            <a:normAutofit/>
          </a:bodyPr>
          <a:lstStyle/>
          <a:p>
            <a:r>
              <a:rPr lang="en-US" sz="1400" b="1" dirty="0">
                <a:latin typeface="Arial" panose="020B0604020202020204" pitchFamily="34" charset="0"/>
                <a:cs typeface="Arial" panose="020B0604020202020204" pitchFamily="34" charset="0"/>
              </a:rPr>
              <a:t>Money &amp; Shelter: Money</a:t>
            </a:r>
          </a:p>
        </p:txBody>
      </p:sp>
      <p:sp>
        <p:nvSpPr>
          <p:cNvPr id="3" name="Content Placeholder 2">
            <a:extLst>
              <a:ext uri="{FF2B5EF4-FFF2-40B4-BE49-F238E27FC236}">
                <a16:creationId xmlns:a16="http://schemas.microsoft.com/office/drawing/2014/main" id="{B18F8530-EAE6-462D-CA5B-6D737C5C96C8}"/>
              </a:ext>
            </a:extLst>
          </p:cNvPr>
          <p:cNvSpPr>
            <a:spLocks noGrp="1"/>
          </p:cNvSpPr>
          <p:nvPr>
            <p:ph idx="1"/>
          </p:nvPr>
        </p:nvSpPr>
        <p:spPr>
          <a:xfrm>
            <a:off x="1027386" y="977462"/>
            <a:ext cx="10515600" cy="5199501"/>
          </a:xfrm>
        </p:spPr>
        <p:txBody>
          <a:bodyPr>
            <a:normAutofit/>
          </a:bodyPr>
          <a:lstStyle/>
          <a:p>
            <a:pPr marL="0" indent="0">
              <a:buNone/>
            </a:pPr>
            <a:endParaRPr lang="en-US" b="1" u="sng" dirty="0"/>
          </a:p>
          <a:p>
            <a:pPr marL="0" indent="0">
              <a:buNone/>
            </a:pPr>
            <a:r>
              <a:rPr lang="en-US" sz="2400" b="1" u="sng" dirty="0">
                <a:latin typeface="Arial" panose="020B0604020202020204" pitchFamily="34" charset="0"/>
                <a:cs typeface="Arial" panose="020B0604020202020204" pitchFamily="34" charset="0"/>
              </a:rPr>
              <a:t>Need-based welfare benefit programs, in general, feature</a:t>
            </a:r>
            <a:endParaRPr lang="en-US" sz="2400" dirty="0">
              <a:latin typeface="Arial" panose="020B0604020202020204" pitchFamily="34" charset="0"/>
              <a:cs typeface="Arial" panose="020B0604020202020204" pitchFamily="34" charset="0"/>
            </a:endParaRPr>
          </a:p>
          <a:p>
            <a:pPr marL="0" indent="0">
              <a:buNone/>
            </a:pPr>
            <a:r>
              <a:rPr lang="en-US" sz="2400"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 strict categorical eligibility standards</a:t>
            </a:r>
          </a:p>
          <a:p>
            <a:pPr marL="0" indent="0">
              <a:buNone/>
            </a:pPr>
            <a:r>
              <a:rPr lang="en-US" dirty="0">
                <a:latin typeface="Arial" panose="020B0604020202020204" pitchFamily="34" charset="0"/>
                <a:cs typeface="Arial" panose="020B0604020202020204" pitchFamily="34" charset="0"/>
              </a:rPr>
              <a:t>	- standardized payment based on individualized household </a:t>
            </a:r>
          </a:p>
          <a:p>
            <a:pPr marL="0" indent="0">
              <a:buNone/>
            </a:pPr>
            <a:r>
              <a:rPr lang="en-US" dirty="0">
                <a:latin typeface="Arial" panose="020B0604020202020204" pitchFamily="34" charset="0"/>
                <a:cs typeface="Arial" panose="020B0604020202020204" pitchFamily="34" charset="0"/>
              </a:rPr>
              <a:t>	need including family size</a:t>
            </a:r>
          </a:p>
          <a:p>
            <a:pPr marL="0" indent="0">
              <a:buNone/>
            </a:pPr>
            <a:r>
              <a:rPr lang="en-US" dirty="0">
                <a:latin typeface="Arial" panose="020B0604020202020204" pitchFamily="34" charset="0"/>
                <a:cs typeface="Arial" panose="020B0604020202020204" pitchFamily="34" charset="0"/>
              </a:rPr>
              <a:t>	- strict continuing eligibility rules and standards</a:t>
            </a:r>
          </a:p>
          <a:p>
            <a:pPr marL="0" indent="0">
              <a:buNone/>
            </a:pPr>
            <a:r>
              <a:rPr lang="en-US" dirty="0">
                <a:latin typeface="Arial" panose="020B0604020202020204" pitchFamily="34" charset="0"/>
                <a:cs typeface="Arial" panose="020B0604020202020204" pitchFamily="34" charset="0"/>
              </a:rPr>
              <a:t>	- restrictive resource and asset standards</a:t>
            </a:r>
          </a:p>
          <a:p>
            <a:pPr marL="0" indent="0">
              <a:buNone/>
            </a:pPr>
            <a:r>
              <a:rPr lang="en-US" sz="2400" dirty="0">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37636699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DD2953-F879-0C08-4BFC-1FE3A0314017}"/>
              </a:ext>
            </a:extLst>
          </p:cNvPr>
          <p:cNvSpPr>
            <a:spLocks noGrp="1"/>
          </p:cNvSpPr>
          <p:nvPr>
            <p:ph type="title"/>
          </p:nvPr>
        </p:nvSpPr>
        <p:spPr>
          <a:xfrm>
            <a:off x="932793" y="365126"/>
            <a:ext cx="3460531" cy="612336"/>
          </a:xfrm>
        </p:spPr>
        <p:txBody>
          <a:bodyPr>
            <a:normAutofit/>
          </a:bodyPr>
          <a:lstStyle/>
          <a:p>
            <a:r>
              <a:rPr lang="en-US" sz="1400" b="1" dirty="0">
                <a:latin typeface="Arial" panose="020B0604020202020204" pitchFamily="34" charset="0"/>
                <a:cs typeface="Arial" panose="020B0604020202020204" pitchFamily="34" charset="0"/>
              </a:rPr>
              <a:t>Money &amp; Shelter: Money</a:t>
            </a:r>
          </a:p>
        </p:txBody>
      </p:sp>
      <p:sp>
        <p:nvSpPr>
          <p:cNvPr id="3" name="Content Placeholder 2">
            <a:extLst>
              <a:ext uri="{FF2B5EF4-FFF2-40B4-BE49-F238E27FC236}">
                <a16:creationId xmlns:a16="http://schemas.microsoft.com/office/drawing/2014/main" id="{B18F8530-EAE6-462D-CA5B-6D737C5C96C8}"/>
              </a:ext>
            </a:extLst>
          </p:cNvPr>
          <p:cNvSpPr>
            <a:spLocks noGrp="1"/>
          </p:cNvSpPr>
          <p:nvPr>
            <p:ph idx="1"/>
          </p:nvPr>
        </p:nvSpPr>
        <p:spPr>
          <a:xfrm>
            <a:off x="1172308" y="1090247"/>
            <a:ext cx="10370678" cy="4325816"/>
          </a:xfrm>
        </p:spPr>
        <p:txBody>
          <a:bodyPr>
            <a:normAutofit/>
          </a:bodyPr>
          <a:lstStyle/>
          <a:p>
            <a:pPr marL="0" indent="0">
              <a:buNone/>
            </a:pPr>
            <a:r>
              <a:rPr lang="en-US" sz="2400" dirty="0">
                <a:latin typeface="Arial" panose="020B0604020202020204" pitchFamily="34" charset="0"/>
                <a:cs typeface="Arial" panose="020B0604020202020204" pitchFamily="34" charset="0"/>
              </a:rPr>
              <a:t>Template features:</a:t>
            </a:r>
          </a:p>
          <a:p>
            <a:pPr marL="0" indent="0">
              <a:buNone/>
            </a:pPr>
            <a:r>
              <a:rPr lang="en-US" sz="2400" dirty="0">
                <a:latin typeface="Arial" panose="020B0604020202020204" pitchFamily="34" charset="0"/>
                <a:cs typeface="Arial" panose="020B0604020202020204" pitchFamily="34" charset="0"/>
              </a:rPr>
              <a:t>	</a:t>
            </a:r>
            <a:r>
              <a:rPr lang="en-US" sz="2400" u="sng" dirty="0">
                <a:latin typeface="Arial" panose="020B0604020202020204" pitchFamily="34" charset="0"/>
                <a:cs typeface="Arial" panose="020B0604020202020204" pitchFamily="34" charset="0"/>
              </a:rPr>
              <a:t>Categorial eligibility:</a:t>
            </a:r>
            <a:r>
              <a:rPr lang="en-US" sz="2400" dirty="0">
                <a:latin typeface="Arial" panose="020B0604020202020204" pitchFamily="34" charset="0"/>
                <a:cs typeface="Arial" panose="020B0604020202020204" pitchFamily="34" charset="0"/>
              </a:rPr>
              <a:t> </a:t>
            </a:r>
            <a:r>
              <a:rPr lang="en-US" sz="2400" b="1" dirty="0">
                <a:latin typeface="Arial" panose="020B0604020202020204" pitchFamily="34" charset="0"/>
                <a:cs typeface="Arial" panose="020B0604020202020204" pitchFamily="34" charset="0"/>
              </a:rPr>
              <a:t>Who</a:t>
            </a:r>
            <a:r>
              <a:rPr lang="en-US" sz="2400" dirty="0">
                <a:latin typeface="Arial" panose="020B0604020202020204" pitchFamily="34" charset="0"/>
                <a:cs typeface="Arial" panose="020B0604020202020204" pitchFamily="34" charset="0"/>
              </a:rPr>
              <a:t> is eligible for this program?</a:t>
            </a:r>
          </a:p>
          <a:p>
            <a:pPr marL="0" indent="0">
              <a:buNone/>
            </a:pPr>
            <a:r>
              <a:rPr lang="en-US" sz="2400" dirty="0">
                <a:latin typeface="Arial" panose="020B0604020202020204" pitchFamily="34" charset="0"/>
                <a:cs typeface="Arial" panose="020B0604020202020204" pitchFamily="34" charset="0"/>
              </a:rPr>
              <a:t>	</a:t>
            </a:r>
            <a:r>
              <a:rPr lang="en-US" sz="2400" u="sng" dirty="0">
                <a:latin typeface="Arial" panose="020B0604020202020204" pitchFamily="34" charset="0"/>
                <a:cs typeface="Arial" panose="020B0604020202020204" pitchFamily="34" charset="0"/>
              </a:rPr>
              <a:t>Asset/Resource eligibility: </a:t>
            </a:r>
            <a:r>
              <a:rPr lang="en-US" sz="2400" dirty="0">
                <a:latin typeface="Arial" panose="020B0604020202020204" pitchFamily="34" charset="0"/>
                <a:cs typeface="Arial" panose="020B0604020202020204" pitchFamily="34" charset="0"/>
              </a:rPr>
              <a:t>What are </a:t>
            </a:r>
            <a:r>
              <a:rPr lang="en-US" sz="2400" b="1" dirty="0">
                <a:latin typeface="Arial" panose="020B0604020202020204" pitchFamily="34" charset="0"/>
                <a:cs typeface="Arial" panose="020B0604020202020204" pitchFamily="34" charset="0"/>
              </a:rPr>
              <a:t>the rules </a:t>
            </a:r>
            <a:r>
              <a:rPr lang="en-US" sz="2400" dirty="0">
                <a:latin typeface="Arial" panose="020B0604020202020204" pitchFamily="34" charset="0"/>
                <a:cs typeface="Arial" panose="020B0604020202020204" pitchFamily="34" charset="0"/>
              </a:rPr>
              <a:t>of this </a:t>
            </a:r>
            <a:r>
              <a:rPr lang="en-US" sz="2400" b="1" dirty="0">
                <a:latin typeface="Arial" panose="020B0604020202020204" pitchFamily="34" charset="0"/>
                <a:cs typeface="Arial" panose="020B0604020202020204" pitchFamily="34" charset="0"/>
              </a:rPr>
              <a:t>specific</a:t>
            </a:r>
            <a:r>
              <a:rPr lang="en-US" sz="2400" dirty="0">
                <a:latin typeface="Arial" panose="020B0604020202020204" pitchFamily="34" charset="0"/>
                <a:cs typeface="Arial" panose="020B0604020202020204" pitchFamily="34" charset="0"/>
              </a:rPr>
              <a:t> 	</a:t>
            </a:r>
            <a:r>
              <a:rPr lang="en-US" sz="2400" b="1" dirty="0">
                <a:latin typeface="Arial" panose="020B0604020202020204" pitchFamily="34" charset="0"/>
                <a:cs typeface="Arial" panose="020B0604020202020204" pitchFamily="34" charset="0"/>
              </a:rPr>
              <a:t>program</a:t>
            </a:r>
            <a:r>
              <a:rPr lang="en-US" sz="2400" dirty="0">
                <a:latin typeface="Arial" panose="020B0604020202020204" pitchFamily="34" charset="0"/>
                <a:cs typeface="Arial" panose="020B0604020202020204" pitchFamily="34" charset="0"/>
              </a:rPr>
              <a:t> on </a:t>
            </a:r>
            <a:r>
              <a:rPr lang="en-US" sz="2400" b="1" dirty="0">
                <a:latin typeface="Arial" panose="020B0604020202020204" pitchFamily="34" charset="0"/>
                <a:cs typeface="Arial" panose="020B0604020202020204" pitchFamily="34" charset="0"/>
              </a:rPr>
              <a:t>countable</a:t>
            </a:r>
            <a:r>
              <a:rPr lang="en-US" sz="2400" dirty="0">
                <a:latin typeface="Arial" panose="020B0604020202020204" pitchFamily="34" charset="0"/>
                <a:cs typeface="Arial" panose="020B0604020202020204" pitchFamily="34" charset="0"/>
              </a:rPr>
              <a:t> and </a:t>
            </a:r>
            <a:r>
              <a:rPr lang="en-US" sz="2400" b="1" dirty="0">
                <a:latin typeface="Arial" panose="020B0604020202020204" pitchFamily="34" charset="0"/>
                <a:cs typeface="Arial" panose="020B0604020202020204" pitchFamily="34" charset="0"/>
              </a:rPr>
              <a:t>non-countable assets</a:t>
            </a:r>
            <a:r>
              <a:rPr lang="en-US" sz="2400" dirty="0">
                <a:latin typeface="Arial" panose="020B0604020202020204" pitchFamily="34" charset="0"/>
                <a:cs typeface="Arial" panose="020B0604020202020204" pitchFamily="34" charset="0"/>
              </a:rPr>
              <a:t>?</a:t>
            </a:r>
          </a:p>
          <a:p>
            <a:pPr marL="0" indent="0">
              <a:buNone/>
            </a:pPr>
            <a:r>
              <a:rPr lang="en-US" sz="2400" dirty="0">
                <a:latin typeface="Arial" panose="020B0604020202020204" pitchFamily="34" charset="0"/>
                <a:cs typeface="Arial" panose="020B0604020202020204" pitchFamily="34" charset="0"/>
              </a:rPr>
              <a:t>	</a:t>
            </a:r>
            <a:r>
              <a:rPr lang="en-US" sz="2400" u="sng" dirty="0">
                <a:latin typeface="Arial" panose="020B0604020202020204" pitchFamily="34" charset="0"/>
                <a:cs typeface="Arial" panose="020B0604020202020204" pitchFamily="34" charset="0"/>
              </a:rPr>
              <a:t>Conduct eligibility:  </a:t>
            </a:r>
            <a:r>
              <a:rPr lang="en-US" sz="2400" dirty="0">
                <a:latin typeface="Arial" panose="020B0604020202020204" pitchFamily="34" charset="0"/>
                <a:cs typeface="Arial" panose="020B0604020202020204" pitchFamily="34" charset="0"/>
              </a:rPr>
              <a:t>What must an applicant or recipient do to 	maintain program eligibility?</a:t>
            </a:r>
          </a:p>
        </p:txBody>
      </p:sp>
    </p:spTree>
    <p:extLst>
      <p:ext uri="{BB962C8B-B14F-4D97-AF65-F5344CB8AC3E}">
        <p14:creationId xmlns:p14="http://schemas.microsoft.com/office/powerpoint/2010/main" val="10196243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5BF199-56DA-8B54-9FDE-080F8A7BDF91}"/>
              </a:ext>
            </a:extLst>
          </p:cNvPr>
          <p:cNvSpPr>
            <a:spLocks noGrp="1"/>
          </p:cNvSpPr>
          <p:nvPr>
            <p:ph type="title"/>
          </p:nvPr>
        </p:nvSpPr>
        <p:spPr>
          <a:xfrm>
            <a:off x="838200" y="365125"/>
            <a:ext cx="10515600" cy="612337"/>
          </a:xfrm>
        </p:spPr>
        <p:txBody>
          <a:bodyPr>
            <a:normAutofit/>
          </a:bodyPr>
          <a:lstStyle/>
          <a:p>
            <a:r>
              <a:rPr lang="en-US" sz="2400" b="1" dirty="0">
                <a:latin typeface="Arial" panose="020B0604020202020204" pitchFamily="34" charset="0"/>
                <a:cs typeface="Arial" panose="020B0604020202020204" pitchFamily="34" charset="0"/>
              </a:rPr>
              <a:t>Money and Shelter: Money</a:t>
            </a:r>
          </a:p>
        </p:txBody>
      </p:sp>
      <p:sp>
        <p:nvSpPr>
          <p:cNvPr id="3" name="Content Placeholder 2">
            <a:extLst>
              <a:ext uri="{FF2B5EF4-FFF2-40B4-BE49-F238E27FC236}">
                <a16:creationId xmlns:a16="http://schemas.microsoft.com/office/drawing/2014/main" id="{6D44424E-EA74-8289-98EF-DBA91C1D6C23}"/>
              </a:ext>
            </a:extLst>
          </p:cNvPr>
          <p:cNvSpPr>
            <a:spLocks noGrp="1"/>
          </p:cNvSpPr>
          <p:nvPr>
            <p:ph idx="1"/>
          </p:nvPr>
        </p:nvSpPr>
        <p:spPr/>
        <p:txBody>
          <a:bodyPr/>
          <a:lstStyle/>
          <a:p>
            <a:pPr marL="0" indent="0">
              <a:buNone/>
            </a:pPr>
            <a:r>
              <a:rPr lang="en-US" sz="4800" u="sng" dirty="0">
                <a:latin typeface="Arial" panose="020B0604020202020204" pitchFamily="34" charset="0"/>
                <a:cs typeface="Arial" panose="020B0604020202020204" pitchFamily="34" charset="0"/>
              </a:rPr>
              <a:t>Examples of Templates</a:t>
            </a:r>
          </a:p>
          <a:p>
            <a:pPr marL="0" indent="0">
              <a:buNone/>
            </a:pPr>
            <a:r>
              <a:rPr lang="en-US" sz="4800" u="sng" dirty="0">
                <a:latin typeface="Arial" panose="020B0604020202020204" pitchFamily="34" charset="0"/>
                <a:cs typeface="Arial" panose="020B0604020202020204" pitchFamily="34" charset="0"/>
              </a:rPr>
              <a:t>for Key Programs</a:t>
            </a:r>
          </a:p>
          <a:p>
            <a:endParaRPr lang="en-US" sz="4800" dirty="0">
              <a:latin typeface="Arial" panose="020B0604020202020204" pitchFamily="34" charset="0"/>
              <a:cs typeface="Arial" panose="020B0604020202020204" pitchFamily="34" charset="0"/>
            </a:endParaRPr>
          </a:p>
          <a:p>
            <a:endParaRPr lang="en-US" dirty="0"/>
          </a:p>
        </p:txBody>
      </p:sp>
    </p:spTree>
    <p:extLst>
      <p:ext uri="{BB962C8B-B14F-4D97-AF65-F5344CB8AC3E}">
        <p14:creationId xmlns:p14="http://schemas.microsoft.com/office/powerpoint/2010/main" val="26292241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1F0E48-4834-030C-5780-55D898CAAE32}"/>
              </a:ext>
            </a:extLst>
          </p:cNvPr>
          <p:cNvSpPr>
            <a:spLocks noGrp="1"/>
          </p:cNvSpPr>
          <p:nvPr>
            <p:ph type="title"/>
          </p:nvPr>
        </p:nvSpPr>
        <p:spPr>
          <a:xfrm>
            <a:off x="1148863" y="365125"/>
            <a:ext cx="2655882" cy="791013"/>
          </a:xfrm>
        </p:spPr>
        <p:txBody>
          <a:bodyPr>
            <a:normAutofit fontScale="90000"/>
          </a:bodyPr>
          <a:lstStyle/>
          <a:p>
            <a:r>
              <a:rPr lang="en-US" sz="1800" b="1" dirty="0">
                <a:latin typeface="Arial" panose="020B0604020202020204" pitchFamily="34" charset="0"/>
                <a:cs typeface="Arial" panose="020B0604020202020204" pitchFamily="34" charset="0"/>
              </a:rPr>
              <a:t>Money &amp; Shelter: Money</a:t>
            </a:r>
            <a:br>
              <a:rPr lang="en-US" sz="1800" b="1" dirty="0">
                <a:latin typeface="Arial" panose="020B0604020202020204" pitchFamily="34" charset="0"/>
                <a:cs typeface="Arial" panose="020B0604020202020204" pitchFamily="34" charset="0"/>
              </a:rPr>
            </a:br>
            <a:endParaRPr lang="en-US" sz="1800" b="1"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28A735AE-51FF-6613-90E4-39755ADA5FFC}"/>
              </a:ext>
            </a:extLst>
          </p:cNvPr>
          <p:cNvSpPr>
            <a:spLocks noGrp="1"/>
          </p:cNvSpPr>
          <p:nvPr>
            <p:ph idx="1"/>
          </p:nvPr>
        </p:nvSpPr>
        <p:spPr>
          <a:xfrm>
            <a:off x="1148863" y="597878"/>
            <a:ext cx="9613872" cy="5894998"/>
          </a:xfrm>
        </p:spPr>
        <p:txBody>
          <a:bodyPr>
            <a:normAutofit fontScale="25000" lnSpcReduction="20000"/>
          </a:bodyPr>
          <a:lstStyle/>
          <a:p>
            <a:pPr marL="0" indent="0">
              <a:buNone/>
            </a:pPr>
            <a:br>
              <a:rPr lang="en-US" sz="7400" dirty="0"/>
            </a:br>
            <a:r>
              <a:rPr lang="en-US" sz="7400" u="sng" dirty="0"/>
              <a:t>Program Name and Description:</a:t>
            </a:r>
            <a:r>
              <a:rPr lang="en-US" sz="7400" dirty="0"/>
              <a:t>   </a:t>
            </a:r>
            <a:r>
              <a:rPr lang="en-US" sz="7400" b="1" dirty="0"/>
              <a:t>California County General Assistance/General Relief Assistance/General Relief</a:t>
            </a:r>
            <a:endParaRPr lang="en-US" sz="7400" dirty="0"/>
          </a:p>
          <a:p>
            <a:pPr marL="0" indent="0">
              <a:buNone/>
            </a:pPr>
            <a:r>
              <a:rPr lang="en-US" sz="7400" u="sng" dirty="0"/>
              <a:t>Funding Source:</a:t>
            </a:r>
            <a:r>
              <a:rPr lang="en-US" sz="7400" dirty="0"/>
              <a:t>     Local County General Funds</a:t>
            </a:r>
          </a:p>
          <a:p>
            <a:pPr marL="0" indent="0">
              <a:buNone/>
            </a:pPr>
            <a:r>
              <a:rPr lang="en-US" sz="7400" dirty="0"/>
              <a:t>  </a:t>
            </a:r>
            <a:br>
              <a:rPr lang="en-US" sz="7400" dirty="0"/>
            </a:br>
            <a:r>
              <a:rPr lang="en-US" sz="7400" u="sng" dirty="0"/>
              <a:t>Administered By</a:t>
            </a:r>
            <a:r>
              <a:rPr lang="en-US" sz="7400" dirty="0"/>
              <a:t>:  CWD using county developed rules and operating regulations			</a:t>
            </a:r>
            <a:br>
              <a:rPr lang="en-US" sz="7400" dirty="0"/>
            </a:br>
            <a:r>
              <a:rPr lang="en-US" sz="7400" u="sng" dirty="0"/>
              <a:t>Primary Populations Served</a:t>
            </a:r>
            <a:r>
              <a:rPr lang="en-US" sz="7400" dirty="0"/>
              <a:t>: Single adults and married partners without minor			                    dependents, limited resources and  assets,                                			      limited to no income</a:t>
            </a:r>
          </a:p>
          <a:p>
            <a:pPr marL="0" indent="0">
              <a:buNone/>
            </a:pPr>
            <a:r>
              <a:rPr lang="en-US" sz="7400" u="sng" dirty="0"/>
              <a:t>Notes:</a:t>
            </a:r>
            <a:r>
              <a:rPr lang="en-US" sz="7400" dirty="0"/>
              <a:t>  </a:t>
            </a:r>
            <a:r>
              <a:rPr lang="en-US" sz="7400" i="1" dirty="0"/>
              <a:t>GA/GR is a temporary provisional resource until more secure sources of income including employment are available.  </a:t>
            </a:r>
            <a:r>
              <a:rPr lang="en-US" sz="7400" u="sng" dirty="0"/>
              <a:t>GA/GR recipients are also eligible for CalFresh</a:t>
            </a:r>
          </a:p>
          <a:p>
            <a:pPr marL="0" indent="0">
              <a:buNone/>
            </a:pPr>
            <a:r>
              <a:rPr lang="en-US" sz="7400" u="sng" dirty="0"/>
              <a:t>Statutory Authority</a:t>
            </a:r>
            <a:r>
              <a:rPr lang="en-US" sz="7400" dirty="0"/>
              <a:t>: Cal. Welf. &amp; Inst. Code Sec. 17000 et seq.</a:t>
            </a:r>
          </a:p>
          <a:p>
            <a:pPr marL="0" indent="0">
              <a:buNone/>
            </a:pPr>
            <a:br>
              <a:rPr lang="en-US" sz="7400" dirty="0"/>
            </a:br>
            <a:br>
              <a:rPr lang="en-US" dirty="0"/>
            </a:br>
            <a:endParaRPr lang="en-US" dirty="0"/>
          </a:p>
        </p:txBody>
      </p:sp>
    </p:spTree>
    <p:extLst>
      <p:ext uri="{BB962C8B-B14F-4D97-AF65-F5344CB8AC3E}">
        <p14:creationId xmlns:p14="http://schemas.microsoft.com/office/powerpoint/2010/main" val="36678582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1F0E48-4834-030C-5780-55D898CAAE32}"/>
              </a:ext>
            </a:extLst>
          </p:cNvPr>
          <p:cNvSpPr>
            <a:spLocks noGrp="1"/>
          </p:cNvSpPr>
          <p:nvPr>
            <p:ph type="title"/>
          </p:nvPr>
        </p:nvSpPr>
        <p:spPr>
          <a:xfrm>
            <a:off x="838200" y="365125"/>
            <a:ext cx="2966545" cy="791013"/>
          </a:xfrm>
        </p:spPr>
        <p:txBody>
          <a:bodyPr>
            <a:normAutofit fontScale="90000"/>
          </a:bodyPr>
          <a:lstStyle/>
          <a:p>
            <a:r>
              <a:rPr lang="en-US" sz="1800" b="1" dirty="0">
                <a:latin typeface="Arial" panose="020B0604020202020204" pitchFamily="34" charset="0"/>
                <a:cs typeface="Arial" panose="020B0604020202020204" pitchFamily="34" charset="0"/>
              </a:rPr>
              <a:t>Money &amp; Shelter: Money</a:t>
            </a:r>
            <a:br>
              <a:rPr lang="en-US" sz="1800" b="1" dirty="0">
                <a:latin typeface="Arial" panose="020B0604020202020204" pitchFamily="34" charset="0"/>
                <a:cs typeface="Arial" panose="020B0604020202020204" pitchFamily="34" charset="0"/>
              </a:rPr>
            </a:br>
            <a:br>
              <a:rPr lang="en-US" sz="1800" b="1" dirty="0">
                <a:latin typeface="Arial" panose="020B0604020202020204" pitchFamily="34" charset="0"/>
                <a:cs typeface="Arial" panose="020B0604020202020204" pitchFamily="34" charset="0"/>
              </a:rPr>
            </a:br>
            <a:endParaRPr lang="en-US" sz="1800" b="1"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28A735AE-51FF-6613-90E4-39755ADA5FFC}"/>
              </a:ext>
            </a:extLst>
          </p:cNvPr>
          <p:cNvSpPr>
            <a:spLocks noGrp="1"/>
          </p:cNvSpPr>
          <p:nvPr>
            <p:ph idx="1"/>
          </p:nvPr>
        </p:nvSpPr>
        <p:spPr>
          <a:xfrm>
            <a:off x="1289538" y="1156138"/>
            <a:ext cx="10064262" cy="5020825"/>
          </a:xfrm>
        </p:spPr>
        <p:txBody>
          <a:bodyPr>
            <a:normAutofit fontScale="25000" lnSpcReduction="20000"/>
          </a:bodyPr>
          <a:lstStyle/>
          <a:p>
            <a:pPr marL="0" indent="0">
              <a:buNone/>
            </a:pPr>
            <a:br>
              <a:rPr lang="en-US" sz="7400" dirty="0"/>
            </a:br>
            <a:r>
              <a:rPr lang="en-US" sz="7400" u="sng" dirty="0">
                <a:latin typeface="Arial" panose="020B0604020202020204" pitchFamily="34" charset="0"/>
                <a:cs typeface="Arial" panose="020B0604020202020204" pitchFamily="34" charset="0"/>
              </a:rPr>
              <a:t>Program Name and Description:</a:t>
            </a:r>
            <a:r>
              <a:rPr lang="en-US" sz="7400" dirty="0">
                <a:latin typeface="Arial" panose="020B0604020202020204" pitchFamily="34" charset="0"/>
                <a:cs typeface="Arial" panose="020B0604020202020204" pitchFamily="34" charset="0"/>
              </a:rPr>
              <a:t>  </a:t>
            </a:r>
            <a:r>
              <a:rPr lang="en-US" sz="7400" b="1" i="0" u="none" strike="noStrike" dirty="0">
                <a:effectLst/>
                <a:latin typeface="Arial" panose="020B0604020202020204" pitchFamily="34" charset="0"/>
                <a:cs typeface="Arial" panose="020B0604020202020204" pitchFamily="34" charset="0"/>
              </a:rPr>
              <a:t>CalFresh/SNAP</a:t>
            </a:r>
          </a:p>
          <a:p>
            <a:pPr marL="0" indent="0">
              <a:buNone/>
            </a:pPr>
            <a:br>
              <a:rPr lang="en-US" sz="7400" b="0" i="0" u="none" strike="noStrike" dirty="0">
                <a:effectLst/>
                <a:latin typeface="Arial" panose="020B0604020202020204" pitchFamily="34" charset="0"/>
                <a:cs typeface="Arial" panose="020B0604020202020204" pitchFamily="34" charset="0"/>
              </a:rPr>
            </a:br>
            <a:r>
              <a:rPr lang="en-US" sz="7400" b="0" i="0" u="sng" strike="noStrike" dirty="0">
                <a:effectLst/>
                <a:latin typeface="Arial" panose="020B0604020202020204" pitchFamily="34" charset="0"/>
                <a:cs typeface="Arial" panose="020B0604020202020204" pitchFamily="34" charset="0"/>
              </a:rPr>
              <a:t>Funding Source: </a:t>
            </a:r>
            <a:r>
              <a:rPr lang="en-US" sz="7400" b="0" i="0" u="none" strike="noStrike" dirty="0">
                <a:effectLst/>
                <a:latin typeface="Arial" panose="020B0604020202020204" pitchFamily="34" charset="0"/>
                <a:cs typeface="Arial" panose="020B0604020202020204" pitchFamily="34" charset="0"/>
              </a:rPr>
              <a:t>Federal funds administered by CDSS through CWDs.</a:t>
            </a:r>
          </a:p>
          <a:p>
            <a:pPr marL="0" indent="0">
              <a:buNone/>
            </a:pPr>
            <a:br>
              <a:rPr lang="en-US" sz="7400" b="0" i="0" u="none" strike="noStrike" dirty="0">
                <a:effectLst/>
                <a:latin typeface="Arial" panose="020B0604020202020204" pitchFamily="34" charset="0"/>
                <a:cs typeface="Arial" panose="020B0604020202020204" pitchFamily="34" charset="0"/>
              </a:rPr>
            </a:br>
            <a:r>
              <a:rPr lang="en-US" sz="7400" b="0" i="0" u="sng" strike="noStrike" dirty="0">
                <a:effectLst/>
                <a:latin typeface="Arial" panose="020B0604020202020204" pitchFamily="34" charset="0"/>
                <a:cs typeface="Arial" panose="020B0604020202020204" pitchFamily="34" charset="0"/>
              </a:rPr>
              <a:t>Administered By:</a:t>
            </a:r>
            <a:r>
              <a:rPr lang="en-US" sz="7400" b="0" i="0" strike="noStrike" dirty="0">
                <a:effectLst/>
                <a:latin typeface="Arial" panose="020B0604020202020204" pitchFamily="34" charset="0"/>
                <a:cs typeface="Arial" panose="020B0604020202020204" pitchFamily="34" charset="0"/>
              </a:rPr>
              <a:t> CDSS and CWDs.</a:t>
            </a:r>
            <a:endParaRPr lang="en-US" sz="7400" b="0" i="0" u="none" strike="noStrike" dirty="0">
              <a:effectLst/>
              <a:latin typeface="Arial" panose="020B0604020202020204" pitchFamily="34" charset="0"/>
              <a:cs typeface="Arial" panose="020B0604020202020204" pitchFamily="34" charset="0"/>
            </a:endParaRPr>
          </a:p>
          <a:p>
            <a:pPr marL="0" indent="0" algn="l" rtl="0">
              <a:spcBef>
                <a:spcPts val="0"/>
              </a:spcBef>
              <a:spcAft>
                <a:spcPts val="0"/>
              </a:spcAft>
              <a:buNone/>
            </a:pPr>
            <a:br>
              <a:rPr lang="en-US" sz="7400" b="0" i="0" u="none" strike="noStrike" dirty="0">
                <a:effectLst/>
                <a:latin typeface="Arial" panose="020B0604020202020204" pitchFamily="34" charset="0"/>
                <a:cs typeface="Arial" panose="020B0604020202020204" pitchFamily="34" charset="0"/>
              </a:rPr>
            </a:br>
            <a:r>
              <a:rPr lang="en-US" sz="7400" b="0" i="0" u="sng" strike="noStrike" dirty="0">
                <a:effectLst/>
                <a:latin typeface="Arial" panose="020B0604020202020204" pitchFamily="34" charset="0"/>
                <a:cs typeface="Arial" panose="020B0604020202020204" pitchFamily="34" charset="0"/>
              </a:rPr>
              <a:t>Primary Populations Served</a:t>
            </a:r>
            <a:r>
              <a:rPr lang="en-US" sz="7400" b="0" i="0" u="none" strike="noStrike" dirty="0">
                <a:effectLst/>
                <a:latin typeface="Arial" panose="020B0604020202020204" pitchFamily="34" charset="0"/>
                <a:cs typeface="Arial" panose="020B0604020202020204" pitchFamily="34" charset="0"/>
              </a:rPr>
              <a:t>: Individuals and family units who meet qualifying resource and income levels.  </a:t>
            </a:r>
          </a:p>
          <a:p>
            <a:pPr marL="0" indent="0" algn="l" rtl="0">
              <a:spcBef>
                <a:spcPts val="0"/>
              </a:spcBef>
              <a:spcAft>
                <a:spcPts val="0"/>
              </a:spcAft>
              <a:buNone/>
            </a:pPr>
            <a:br>
              <a:rPr lang="en-US" sz="7400" b="0" i="0" u="none" strike="noStrike" dirty="0">
                <a:effectLst/>
                <a:latin typeface="Arial" panose="020B0604020202020204" pitchFamily="34" charset="0"/>
                <a:cs typeface="Arial" panose="020B0604020202020204" pitchFamily="34" charset="0"/>
              </a:rPr>
            </a:br>
            <a:r>
              <a:rPr lang="en-US" sz="7400" b="0" i="0" u="sng" strike="noStrike" dirty="0">
                <a:effectLst/>
                <a:latin typeface="Arial" panose="020B0604020202020204" pitchFamily="34" charset="0"/>
                <a:cs typeface="Arial" panose="020B0604020202020204" pitchFamily="34" charset="0"/>
              </a:rPr>
              <a:t>Notes:</a:t>
            </a:r>
            <a:r>
              <a:rPr lang="en-US" sz="7400" b="0" i="0" u="none" strike="noStrike" dirty="0">
                <a:effectLst/>
                <a:latin typeface="Arial" panose="020B0604020202020204" pitchFamily="34" charset="0"/>
                <a:cs typeface="Arial" panose="020B0604020202020204" pitchFamily="34" charset="0"/>
              </a:rPr>
              <a:t> CalFresh is one of the more generous programs with a number of ancillary and related programs for which there may be concurrent eligibility</a:t>
            </a:r>
          </a:p>
          <a:p>
            <a:pPr marL="0" indent="0" algn="l" rtl="0">
              <a:spcBef>
                <a:spcPts val="0"/>
              </a:spcBef>
              <a:spcAft>
                <a:spcPts val="0"/>
              </a:spcAft>
              <a:buNone/>
            </a:pPr>
            <a:br>
              <a:rPr lang="en-US" sz="7400" b="0" i="0" u="none" strike="noStrike" dirty="0">
                <a:effectLst/>
                <a:latin typeface="Arial" panose="020B0604020202020204" pitchFamily="34" charset="0"/>
                <a:cs typeface="Arial" panose="020B0604020202020204" pitchFamily="34" charset="0"/>
              </a:rPr>
            </a:br>
            <a:r>
              <a:rPr lang="en-US" sz="7400" b="0" i="0" u="sng" strike="noStrike" dirty="0">
                <a:effectLst/>
                <a:latin typeface="Arial" panose="020B0604020202020204" pitchFamily="34" charset="0"/>
                <a:cs typeface="Arial" panose="020B0604020202020204" pitchFamily="34" charset="0"/>
              </a:rPr>
              <a:t>Regulatory</a:t>
            </a:r>
            <a:r>
              <a:rPr lang="en-US" sz="7400" b="0" i="0" u="none" strike="noStrike" dirty="0">
                <a:effectLst/>
                <a:latin typeface="Arial" panose="020B0604020202020204" pitchFamily="34" charset="0"/>
                <a:cs typeface="Arial" panose="020B0604020202020204" pitchFamily="34" charset="0"/>
              </a:rPr>
              <a:t> </a:t>
            </a:r>
            <a:r>
              <a:rPr lang="en-US" sz="7400" b="0" i="0" u="sng" strike="noStrike" dirty="0">
                <a:effectLst/>
                <a:latin typeface="Arial" panose="020B0604020202020204" pitchFamily="34" charset="0"/>
                <a:cs typeface="Arial" panose="020B0604020202020204" pitchFamily="34" charset="0"/>
              </a:rPr>
              <a:t>Authority</a:t>
            </a:r>
            <a:r>
              <a:rPr lang="en-US" sz="7400" b="0" i="0" u="none" strike="noStrike" dirty="0">
                <a:effectLst/>
                <a:latin typeface="Arial" panose="020B0604020202020204" pitchFamily="34" charset="0"/>
                <a:cs typeface="Arial" panose="020B0604020202020204" pitchFamily="34" charset="0"/>
              </a:rPr>
              <a:t>: </a:t>
            </a:r>
            <a:r>
              <a:rPr lang="en-US" sz="7400" dirty="0">
                <a:latin typeface="Arial" panose="020B0604020202020204" pitchFamily="34" charset="0"/>
                <a:cs typeface="Arial" panose="020B0604020202020204" pitchFamily="34" charset="0"/>
              </a:rPr>
              <a:t>CDSS MPP </a:t>
            </a:r>
            <a:r>
              <a:rPr lang="en-US" sz="7400" b="0" i="0" u="none" strike="noStrike" dirty="0">
                <a:effectLst/>
                <a:latin typeface="Arial" panose="020B0604020202020204" pitchFamily="34" charset="0"/>
                <a:cs typeface="Arial" panose="020B0604020202020204" pitchFamily="34" charset="0"/>
              </a:rPr>
              <a:t>Sec. 63-000 and 22-000</a:t>
            </a:r>
            <a:br>
              <a:rPr lang="en-US" sz="7400" dirty="0">
                <a:latin typeface="Arial" panose="020B0604020202020204" pitchFamily="34" charset="0"/>
                <a:cs typeface="Arial" panose="020B0604020202020204" pitchFamily="34" charset="0"/>
              </a:rPr>
            </a:br>
            <a:br>
              <a:rPr lang="en-US" sz="6000" dirty="0"/>
            </a:br>
            <a:br>
              <a:rPr lang="en-US" sz="7400" dirty="0"/>
            </a:br>
            <a:br>
              <a:rPr lang="en-US" dirty="0"/>
            </a:br>
            <a:endParaRPr lang="en-US" dirty="0"/>
          </a:p>
        </p:txBody>
      </p:sp>
    </p:spTree>
    <p:extLst>
      <p:ext uri="{BB962C8B-B14F-4D97-AF65-F5344CB8AC3E}">
        <p14:creationId xmlns:p14="http://schemas.microsoft.com/office/powerpoint/2010/main" val="22187869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1F0E48-4834-030C-5780-55D898CAAE32}"/>
              </a:ext>
            </a:extLst>
          </p:cNvPr>
          <p:cNvSpPr>
            <a:spLocks noGrp="1"/>
          </p:cNvSpPr>
          <p:nvPr>
            <p:ph type="title"/>
          </p:nvPr>
        </p:nvSpPr>
        <p:spPr>
          <a:xfrm>
            <a:off x="838200" y="365125"/>
            <a:ext cx="2966545" cy="791013"/>
          </a:xfrm>
        </p:spPr>
        <p:txBody>
          <a:bodyPr>
            <a:normAutofit fontScale="90000"/>
          </a:bodyPr>
          <a:lstStyle/>
          <a:p>
            <a:r>
              <a:rPr lang="en-US" sz="1800" b="1" dirty="0">
                <a:latin typeface="Arial" panose="020B0604020202020204" pitchFamily="34" charset="0"/>
                <a:cs typeface="Arial" panose="020B0604020202020204" pitchFamily="34" charset="0"/>
              </a:rPr>
              <a:t>Money &amp; Shelter: Money</a:t>
            </a:r>
            <a:br>
              <a:rPr lang="en-US" sz="1800" b="1" dirty="0">
                <a:latin typeface="Arial" panose="020B0604020202020204" pitchFamily="34" charset="0"/>
                <a:cs typeface="Arial" panose="020B0604020202020204" pitchFamily="34" charset="0"/>
              </a:rPr>
            </a:br>
            <a:br>
              <a:rPr lang="en-US" sz="1800" b="1" dirty="0">
                <a:latin typeface="Arial" panose="020B0604020202020204" pitchFamily="34" charset="0"/>
                <a:cs typeface="Arial" panose="020B0604020202020204" pitchFamily="34" charset="0"/>
              </a:rPr>
            </a:br>
            <a:endParaRPr lang="en-US" sz="1800" b="1"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28A735AE-51FF-6613-90E4-39755ADA5FFC}"/>
              </a:ext>
            </a:extLst>
          </p:cNvPr>
          <p:cNvSpPr>
            <a:spLocks noGrp="1"/>
          </p:cNvSpPr>
          <p:nvPr>
            <p:ph idx="1"/>
          </p:nvPr>
        </p:nvSpPr>
        <p:spPr>
          <a:xfrm>
            <a:off x="1289538" y="1156138"/>
            <a:ext cx="10064262" cy="5020825"/>
          </a:xfrm>
        </p:spPr>
        <p:txBody>
          <a:bodyPr>
            <a:normAutofit fontScale="25000" lnSpcReduction="20000"/>
          </a:bodyPr>
          <a:lstStyle/>
          <a:p>
            <a:pPr marL="0" indent="0">
              <a:buNone/>
            </a:pPr>
            <a:br>
              <a:rPr lang="en-US" sz="7400" dirty="0"/>
            </a:br>
            <a:r>
              <a:rPr lang="en-US" sz="7400" u="sng" dirty="0">
                <a:latin typeface="Arial" panose="020B0604020202020204" pitchFamily="34" charset="0"/>
                <a:cs typeface="Arial" panose="020B0604020202020204" pitchFamily="34" charset="0"/>
              </a:rPr>
              <a:t>Program Name and Description:</a:t>
            </a:r>
            <a:r>
              <a:rPr lang="en-US" sz="7400" dirty="0">
                <a:latin typeface="Arial" panose="020B0604020202020204" pitchFamily="34" charset="0"/>
                <a:cs typeface="Arial" panose="020B0604020202020204" pitchFamily="34" charset="0"/>
              </a:rPr>
              <a:t> SSI with SSP (State Supplement)</a:t>
            </a:r>
            <a:endParaRPr lang="en-US" sz="7400" b="1" i="0" u="none" strike="noStrike" dirty="0">
              <a:effectLst/>
              <a:latin typeface="Arial" panose="020B0604020202020204" pitchFamily="34" charset="0"/>
              <a:cs typeface="Arial" panose="020B0604020202020204" pitchFamily="34" charset="0"/>
            </a:endParaRPr>
          </a:p>
          <a:p>
            <a:pPr marL="0" indent="0">
              <a:buNone/>
            </a:pPr>
            <a:br>
              <a:rPr lang="en-US" sz="7400" b="0" i="0" u="none" strike="noStrike" dirty="0">
                <a:effectLst/>
                <a:latin typeface="Arial" panose="020B0604020202020204" pitchFamily="34" charset="0"/>
                <a:cs typeface="Arial" panose="020B0604020202020204" pitchFamily="34" charset="0"/>
              </a:rPr>
            </a:br>
            <a:r>
              <a:rPr lang="en-US" sz="7400" b="0" i="0" u="sng" strike="noStrike" dirty="0">
                <a:effectLst/>
                <a:latin typeface="Arial" panose="020B0604020202020204" pitchFamily="34" charset="0"/>
                <a:cs typeface="Arial" panose="020B0604020202020204" pitchFamily="34" charset="0"/>
              </a:rPr>
              <a:t>Funding Source: </a:t>
            </a:r>
            <a:r>
              <a:rPr lang="en-US" sz="7400" b="0" i="0" u="none" strike="noStrike" dirty="0">
                <a:effectLst/>
                <a:latin typeface="Arial" panose="020B0604020202020204" pitchFamily="34" charset="0"/>
                <a:cs typeface="Arial" panose="020B0604020202020204" pitchFamily="34" charset="0"/>
              </a:rPr>
              <a:t>Federal funds administered CDSS through CWDs.</a:t>
            </a:r>
          </a:p>
          <a:p>
            <a:pPr marL="0" indent="0">
              <a:buNone/>
            </a:pPr>
            <a:br>
              <a:rPr lang="en-US" sz="7400" b="0" i="0" u="none" strike="noStrike" dirty="0">
                <a:effectLst/>
                <a:latin typeface="Arial" panose="020B0604020202020204" pitchFamily="34" charset="0"/>
                <a:cs typeface="Arial" panose="020B0604020202020204" pitchFamily="34" charset="0"/>
              </a:rPr>
            </a:br>
            <a:r>
              <a:rPr lang="en-US" sz="7400" b="0" i="0" u="sng" strike="noStrike" dirty="0">
                <a:effectLst/>
                <a:latin typeface="Arial" panose="020B0604020202020204" pitchFamily="34" charset="0"/>
                <a:cs typeface="Arial" panose="020B0604020202020204" pitchFamily="34" charset="0"/>
              </a:rPr>
              <a:t>Administered By:</a:t>
            </a:r>
            <a:r>
              <a:rPr lang="en-US" sz="7400" b="0" i="0" strike="noStrike" dirty="0">
                <a:effectLst/>
                <a:latin typeface="Arial" panose="020B0604020202020204" pitchFamily="34" charset="0"/>
                <a:cs typeface="Arial" panose="020B0604020202020204" pitchFamily="34" charset="0"/>
              </a:rPr>
              <a:t> CDSS and CWDs.</a:t>
            </a:r>
            <a:endParaRPr lang="en-US" sz="7400" b="0" i="0" u="none" strike="noStrike" dirty="0">
              <a:effectLst/>
              <a:latin typeface="Arial" panose="020B0604020202020204" pitchFamily="34" charset="0"/>
              <a:cs typeface="Arial" panose="020B0604020202020204" pitchFamily="34" charset="0"/>
            </a:endParaRPr>
          </a:p>
          <a:p>
            <a:pPr marL="0" indent="0" algn="l" rtl="0">
              <a:spcBef>
                <a:spcPts val="0"/>
              </a:spcBef>
              <a:spcAft>
                <a:spcPts val="0"/>
              </a:spcAft>
              <a:buNone/>
            </a:pPr>
            <a:br>
              <a:rPr lang="en-US" sz="7400" b="0" i="0" u="none" strike="noStrike" dirty="0">
                <a:effectLst/>
                <a:latin typeface="Arial" panose="020B0604020202020204" pitchFamily="34" charset="0"/>
                <a:cs typeface="Arial" panose="020B0604020202020204" pitchFamily="34" charset="0"/>
              </a:rPr>
            </a:br>
            <a:r>
              <a:rPr lang="en-US" sz="7400" b="0" i="0" u="sng" strike="noStrike" dirty="0">
                <a:effectLst/>
                <a:latin typeface="Arial" panose="020B0604020202020204" pitchFamily="34" charset="0"/>
                <a:cs typeface="Arial" panose="020B0604020202020204" pitchFamily="34" charset="0"/>
              </a:rPr>
              <a:t>Primary Populations Served</a:t>
            </a:r>
            <a:r>
              <a:rPr lang="en-US" sz="7400" b="0" i="0" u="none" strike="noStrike" dirty="0">
                <a:effectLst/>
                <a:latin typeface="Arial" panose="020B0604020202020204" pitchFamily="34" charset="0"/>
                <a:cs typeface="Arial" panose="020B0604020202020204" pitchFamily="34" charset="0"/>
              </a:rPr>
              <a:t>: Individuals and family units who meet qualifying resource and income levels.  </a:t>
            </a:r>
          </a:p>
          <a:p>
            <a:pPr marL="0" indent="0" algn="l" rtl="0">
              <a:spcBef>
                <a:spcPts val="0"/>
              </a:spcBef>
              <a:spcAft>
                <a:spcPts val="0"/>
              </a:spcAft>
              <a:buNone/>
            </a:pPr>
            <a:br>
              <a:rPr lang="en-US" sz="7400" b="0" i="0" u="none" strike="noStrike" dirty="0">
                <a:effectLst/>
                <a:latin typeface="Arial" panose="020B0604020202020204" pitchFamily="34" charset="0"/>
                <a:cs typeface="Arial" panose="020B0604020202020204" pitchFamily="34" charset="0"/>
              </a:rPr>
            </a:br>
            <a:r>
              <a:rPr lang="en-US" sz="7400" b="0" i="0" u="sng" strike="noStrike" dirty="0">
                <a:effectLst/>
                <a:latin typeface="Arial" panose="020B0604020202020204" pitchFamily="34" charset="0"/>
                <a:cs typeface="Arial" panose="020B0604020202020204" pitchFamily="34" charset="0"/>
              </a:rPr>
              <a:t>Notes:</a:t>
            </a:r>
            <a:r>
              <a:rPr lang="en-US" sz="7400" b="0" i="0" u="none" strike="noStrike" dirty="0">
                <a:effectLst/>
                <a:latin typeface="Arial" panose="020B0604020202020204" pitchFamily="34" charset="0"/>
                <a:cs typeface="Arial" panose="020B0604020202020204" pitchFamily="34" charset="0"/>
              </a:rPr>
              <a:t> CalFresh is one of the more generous programs with a number of ancillary and related programs for which there may be concurrent eligibility</a:t>
            </a:r>
          </a:p>
          <a:p>
            <a:pPr marL="0" indent="0" algn="l" rtl="0">
              <a:spcBef>
                <a:spcPts val="0"/>
              </a:spcBef>
              <a:spcAft>
                <a:spcPts val="0"/>
              </a:spcAft>
              <a:buNone/>
            </a:pPr>
            <a:br>
              <a:rPr lang="en-US" sz="7400" b="0" i="0" u="none" strike="noStrike" dirty="0">
                <a:effectLst/>
                <a:latin typeface="Arial" panose="020B0604020202020204" pitchFamily="34" charset="0"/>
                <a:cs typeface="Arial" panose="020B0604020202020204" pitchFamily="34" charset="0"/>
              </a:rPr>
            </a:br>
            <a:r>
              <a:rPr lang="en-US" sz="7400" b="0" i="0" u="sng" strike="noStrike" dirty="0">
                <a:effectLst/>
                <a:latin typeface="Arial" panose="020B0604020202020204" pitchFamily="34" charset="0"/>
                <a:cs typeface="Arial" panose="020B0604020202020204" pitchFamily="34" charset="0"/>
              </a:rPr>
              <a:t>Regulatory</a:t>
            </a:r>
            <a:r>
              <a:rPr lang="en-US" sz="7400" b="0" i="0" u="none" strike="noStrike" dirty="0">
                <a:effectLst/>
                <a:latin typeface="Arial" panose="020B0604020202020204" pitchFamily="34" charset="0"/>
                <a:cs typeface="Arial" panose="020B0604020202020204" pitchFamily="34" charset="0"/>
              </a:rPr>
              <a:t> </a:t>
            </a:r>
            <a:r>
              <a:rPr lang="en-US" sz="7400" b="0" i="0" u="sng" strike="noStrike" dirty="0">
                <a:effectLst/>
                <a:latin typeface="Arial" panose="020B0604020202020204" pitchFamily="34" charset="0"/>
                <a:cs typeface="Arial" panose="020B0604020202020204" pitchFamily="34" charset="0"/>
              </a:rPr>
              <a:t>Authority</a:t>
            </a:r>
            <a:r>
              <a:rPr lang="en-US" sz="7400" b="0" i="0" u="none" strike="noStrike" dirty="0">
                <a:effectLst/>
                <a:latin typeface="Arial" panose="020B0604020202020204" pitchFamily="34" charset="0"/>
                <a:cs typeface="Arial" panose="020B0604020202020204" pitchFamily="34" charset="0"/>
              </a:rPr>
              <a:t>: </a:t>
            </a:r>
            <a:r>
              <a:rPr lang="en-US" sz="7400" dirty="0">
                <a:latin typeface="Arial" panose="020B0604020202020204" pitchFamily="34" charset="0"/>
                <a:cs typeface="Arial" panose="020B0604020202020204" pitchFamily="34" charset="0"/>
              </a:rPr>
              <a:t>CDSS MPP </a:t>
            </a:r>
            <a:r>
              <a:rPr lang="en-US" sz="7400" b="0" i="0" u="none" strike="noStrike" dirty="0">
                <a:effectLst/>
                <a:latin typeface="Arial" panose="020B0604020202020204" pitchFamily="34" charset="0"/>
                <a:cs typeface="Arial" panose="020B0604020202020204" pitchFamily="34" charset="0"/>
              </a:rPr>
              <a:t>Sec. 63-000 and 22-000</a:t>
            </a:r>
            <a:br>
              <a:rPr lang="en-US" sz="7400" dirty="0">
                <a:latin typeface="Arial" panose="020B0604020202020204" pitchFamily="34" charset="0"/>
                <a:cs typeface="Arial" panose="020B0604020202020204" pitchFamily="34" charset="0"/>
              </a:rPr>
            </a:br>
            <a:br>
              <a:rPr lang="en-US" sz="6000" dirty="0"/>
            </a:br>
            <a:br>
              <a:rPr lang="en-US" sz="7400" dirty="0"/>
            </a:br>
            <a:br>
              <a:rPr lang="en-US" dirty="0"/>
            </a:br>
            <a:endParaRPr lang="en-US" dirty="0"/>
          </a:p>
        </p:txBody>
      </p:sp>
    </p:spTree>
    <p:extLst>
      <p:ext uri="{BB962C8B-B14F-4D97-AF65-F5344CB8AC3E}">
        <p14:creationId xmlns:p14="http://schemas.microsoft.com/office/powerpoint/2010/main" val="12795675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1F0E48-4834-030C-5780-55D898CAAE32}"/>
              </a:ext>
            </a:extLst>
          </p:cNvPr>
          <p:cNvSpPr>
            <a:spLocks noGrp="1"/>
          </p:cNvSpPr>
          <p:nvPr>
            <p:ph type="title"/>
          </p:nvPr>
        </p:nvSpPr>
        <p:spPr>
          <a:xfrm>
            <a:off x="1207477" y="365125"/>
            <a:ext cx="2597268" cy="373429"/>
          </a:xfrm>
        </p:spPr>
        <p:txBody>
          <a:bodyPr>
            <a:normAutofit fontScale="90000"/>
          </a:bodyPr>
          <a:lstStyle/>
          <a:p>
            <a:r>
              <a:rPr lang="en-US" sz="1800" b="1" dirty="0">
                <a:latin typeface="Arial" panose="020B0604020202020204" pitchFamily="34" charset="0"/>
                <a:cs typeface="Arial" panose="020B0604020202020204" pitchFamily="34" charset="0"/>
              </a:rPr>
              <a:t>Money &amp; Shelter: Money</a:t>
            </a:r>
            <a:br>
              <a:rPr lang="en-US" sz="1800" b="1" dirty="0">
                <a:latin typeface="Arial" panose="020B0604020202020204" pitchFamily="34" charset="0"/>
                <a:cs typeface="Arial" panose="020B0604020202020204" pitchFamily="34" charset="0"/>
              </a:rPr>
            </a:br>
            <a:endParaRPr lang="en-US" sz="1800" b="1"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28A735AE-51FF-6613-90E4-39755ADA5FFC}"/>
              </a:ext>
            </a:extLst>
          </p:cNvPr>
          <p:cNvSpPr>
            <a:spLocks noGrp="1"/>
          </p:cNvSpPr>
          <p:nvPr>
            <p:ph idx="1"/>
          </p:nvPr>
        </p:nvSpPr>
        <p:spPr>
          <a:xfrm>
            <a:off x="1037492" y="2567354"/>
            <a:ext cx="10087708" cy="3925522"/>
          </a:xfrm>
        </p:spPr>
        <p:txBody>
          <a:bodyPr>
            <a:normAutofit fontScale="25000" lnSpcReduction="20000"/>
          </a:bodyPr>
          <a:lstStyle/>
          <a:p>
            <a:pPr marL="0" indent="0">
              <a:buNone/>
            </a:pPr>
            <a:endParaRPr lang="en-US" sz="9600" u="sng" dirty="0">
              <a:latin typeface="Arial" panose="020B0604020202020204" pitchFamily="34" charset="0"/>
              <a:cs typeface="Arial" panose="020B0604020202020204" pitchFamily="34" charset="0"/>
            </a:endParaRPr>
          </a:p>
          <a:p>
            <a:pPr marL="0" indent="0">
              <a:buNone/>
            </a:pPr>
            <a:r>
              <a:rPr lang="en-US" sz="8000" dirty="0">
                <a:latin typeface="Arial" panose="020B0604020202020204" pitchFamily="34" charset="0"/>
                <a:cs typeface="Arial" panose="020B0604020202020204" pitchFamily="34" charset="0"/>
              </a:rPr>
              <a:t>  </a:t>
            </a:r>
          </a:p>
          <a:p>
            <a:pPr marL="0" indent="0">
              <a:buNone/>
            </a:pPr>
            <a:r>
              <a:rPr lang="en-US" sz="8000" dirty="0">
                <a:latin typeface="Arial" panose="020B0604020202020204" pitchFamily="34" charset="0"/>
                <a:cs typeface="Arial" panose="020B0604020202020204" pitchFamily="34" charset="0"/>
              </a:rPr>
              <a:t>  </a:t>
            </a:r>
            <a:r>
              <a:rPr lang="en-US" sz="8000" u="sng" dirty="0">
                <a:latin typeface="Arial" panose="020B0604020202020204" pitchFamily="34" charset="0"/>
                <a:cs typeface="Arial" panose="020B0604020202020204" pitchFamily="34" charset="0"/>
              </a:rPr>
              <a:t>Administered By: </a:t>
            </a:r>
            <a:r>
              <a:rPr lang="en-US" sz="8000" dirty="0">
                <a:latin typeface="Arial" panose="020B0604020202020204" pitchFamily="34" charset="0"/>
                <a:cs typeface="Arial" panose="020B0604020202020204" pitchFamily="34" charset="0"/>
              </a:rPr>
              <a:t> SSA</a:t>
            </a:r>
            <a:br>
              <a:rPr lang="en-US" dirty="0">
                <a:latin typeface="Arial" panose="020B0604020202020204" pitchFamily="34" charset="0"/>
                <a:cs typeface="Arial" panose="020B0604020202020204" pitchFamily="34" charset="0"/>
              </a:rPr>
            </a:br>
            <a:endParaRPr lang="en-US" dirty="0">
              <a:latin typeface="Arial" panose="020B0604020202020204" pitchFamily="34" charset="0"/>
              <a:cs typeface="Arial" panose="020B0604020202020204" pitchFamily="34" charset="0"/>
            </a:endParaRPr>
          </a:p>
          <a:p>
            <a:pPr marL="0" indent="0">
              <a:buNone/>
            </a:pPr>
            <a:r>
              <a:rPr lang="en-US" sz="8000" dirty="0">
                <a:latin typeface="Arial" panose="020B0604020202020204" pitchFamily="34" charset="0"/>
                <a:cs typeface="Arial" panose="020B0604020202020204" pitchFamily="34" charset="0"/>
              </a:rPr>
              <a:t>  </a:t>
            </a:r>
            <a:r>
              <a:rPr lang="en-US" sz="8000" u="sng" dirty="0">
                <a:latin typeface="Arial" panose="020B0604020202020204" pitchFamily="34" charset="0"/>
                <a:cs typeface="Arial" panose="020B0604020202020204" pitchFamily="34" charset="0"/>
              </a:rPr>
              <a:t>Primary Populations Served</a:t>
            </a:r>
            <a:r>
              <a:rPr lang="en-US" sz="8000" dirty="0">
                <a:latin typeface="Arial" panose="020B0604020202020204" pitchFamily="34" charset="0"/>
                <a:cs typeface="Arial" panose="020B0604020202020204" pitchFamily="34" charset="0"/>
              </a:rPr>
              <a:t>: Adults and minor children with medically documented           	medical including mental health and developmental disabilities, limited 	resources and assets</a:t>
            </a:r>
          </a:p>
          <a:p>
            <a:pPr marL="0" indent="0">
              <a:buNone/>
            </a:pPr>
            <a:r>
              <a:rPr lang="en-US" sz="8000" dirty="0">
                <a:latin typeface="Arial" panose="020B0604020202020204" pitchFamily="34" charset="0"/>
                <a:cs typeface="Arial" panose="020B0604020202020204" pitchFamily="34" charset="0"/>
              </a:rPr>
              <a:t>  </a:t>
            </a:r>
            <a:r>
              <a:rPr lang="en-US" sz="8000" u="sng" dirty="0">
                <a:latin typeface="Arial" panose="020B0604020202020204" pitchFamily="34" charset="0"/>
                <a:cs typeface="Arial" panose="020B0604020202020204" pitchFamily="34" charset="0"/>
              </a:rPr>
              <a:t>Notes:</a:t>
            </a:r>
            <a:r>
              <a:rPr lang="en-US" sz="8000" dirty="0">
                <a:latin typeface="Arial" panose="020B0604020202020204" pitchFamily="34" charset="0"/>
                <a:cs typeface="Arial" panose="020B0604020202020204" pitchFamily="34" charset="0"/>
              </a:rPr>
              <a:t> Applicant/Beneficiaries range from newborns (who may qualify for provisional            	benefits) to persons at or beyond retirement age (65 years old). </a:t>
            </a:r>
          </a:p>
          <a:p>
            <a:pPr marL="0" indent="0">
              <a:buNone/>
            </a:pPr>
            <a:endParaRPr lang="en-US" sz="8000" u="sng" dirty="0">
              <a:latin typeface="Arial" panose="020B0604020202020204" pitchFamily="34" charset="0"/>
              <a:cs typeface="Arial" panose="020B0604020202020204" pitchFamily="34" charset="0"/>
            </a:endParaRPr>
          </a:p>
          <a:p>
            <a:pPr marL="0" indent="0">
              <a:buNone/>
            </a:pPr>
            <a:r>
              <a:rPr lang="en-US" sz="8000" u="sng" dirty="0">
                <a:latin typeface="Arial" panose="020B0604020202020204" pitchFamily="34" charset="0"/>
                <a:cs typeface="Arial" panose="020B0604020202020204" pitchFamily="34" charset="0"/>
              </a:rPr>
              <a:t>Statutory Authority</a:t>
            </a:r>
            <a:r>
              <a:rPr lang="en-US" sz="8000" dirty="0">
                <a:latin typeface="Arial" panose="020B0604020202020204" pitchFamily="34" charset="0"/>
                <a:cs typeface="Arial" panose="020B0604020202020204" pitchFamily="34" charset="0"/>
              </a:rPr>
              <a:t>: 42 USC Title II and Title XVI; 20 CFR Sec. 400 et seq.; POMS (SSA operational rules)</a:t>
            </a:r>
          </a:p>
          <a:p>
            <a:br>
              <a:rPr lang="en-US" dirty="0">
                <a:latin typeface="Arial" panose="020B0604020202020204" pitchFamily="34" charset="0"/>
                <a:cs typeface="Arial" panose="020B0604020202020204" pitchFamily="34" charset="0"/>
              </a:rPr>
            </a:br>
            <a:br>
              <a:rPr lang="en-US" sz="8000" dirty="0"/>
            </a:br>
            <a:br>
              <a:rPr lang="en-US" sz="8000" dirty="0"/>
            </a:br>
            <a:br>
              <a:rPr lang="en-US" sz="8000" dirty="0"/>
            </a:br>
            <a:br>
              <a:rPr lang="en-US" sz="7400" dirty="0"/>
            </a:br>
            <a:br>
              <a:rPr lang="en-US" sz="6000" dirty="0"/>
            </a:br>
            <a:br>
              <a:rPr lang="en-US" sz="7400" dirty="0"/>
            </a:br>
            <a:br>
              <a:rPr lang="en-US" dirty="0"/>
            </a:br>
            <a:endParaRPr lang="en-US" dirty="0"/>
          </a:p>
        </p:txBody>
      </p:sp>
      <p:sp>
        <p:nvSpPr>
          <p:cNvPr id="5" name="TextBox 4">
            <a:extLst>
              <a:ext uri="{FF2B5EF4-FFF2-40B4-BE49-F238E27FC236}">
                <a16:creationId xmlns:a16="http://schemas.microsoft.com/office/drawing/2014/main" id="{28EAE5A0-D58D-99BF-5FB9-EEBAFC6BC509}"/>
              </a:ext>
            </a:extLst>
          </p:cNvPr>
          <p:cNvSpPr txBox="1"/>
          <p:nvPr/>
        </p:nvSpPr>
        <p:spPr>
          <a:xfrm>
            <a:off x="1207477" y="1019909"/>
            <a:ext cx="9413631" cy="1015663"/>
          </a:xfrm>
          <a:prstGeom prst="rect">
            <a:avLst/>
          </a:prstGeom>
          <a:noFill/>
        </p:spPr>
        <p:txBody>
          <a:bodyPr wrap="square">
            <a:spAutoFit/>
          </a:bodyPr>
          <a:lstStyle/>
          <a:p>
            <a:pPr marL="0" indent="0">
              <a:buNone/>
            </a:pPr>
            <a:r>
              <a:rPr lang="en-US" sz="2000" b="1" dirty="0">
                <a:latin typeface="Arial" panose="020B0604020202020204" pitchFamily="34" charset="0"/>
                <a:cs typeface="Arial" panose="020B0604020202020204" pitchFamily="34" charset="0"/>
              </a:rPr>
              <a:t>Program:  Social Security Supplemental Security Income Benefits (SSI/SSP)</a:t>
            </a:r>
            <a:endParaRPr lang="en-US" sz="2000" dirty="0">
              <a:latin typeface="Arial" panose="020B0604020202020204" pitchFamily="34" charset="0"/>
              <a:cs typeface="Arial" panose="020B0604020202020204" pitchFamily="34" charset="0"/>
            </a:endParaRPr>
          </a:p>
          <a:p>
            <a:pPr marL="0" indent="0">
              <a:buNone/>
            </a:pPr>
            <a:endParaRPr lang="en-US" sz="2000" u="sng" dirty="0">
              <a:latin typeface="Arial" panose="020B0604020202020204" pitchFamily="34" charset="0"/>
              <a:cs typeface="Arial" panose="020B0604020202020204" pitchFamily="34" charset="0"/>
            </a:endParaRPr>
          </a:p>
          <a:p>
            <a:pPr marL="0" indent="0">
              <a:buNone/>
            </a:pPr>
            <a:r>
              <a:rPr lang="en-US" sz="2000" u="sng" dirty="0">
                <a:latin typeface="Arial" panose="020B0604020202020204" pitchFamily="34" charset="0"/>
                <a:cs typeface="Arial" panose="020B0604020202020204" pitchFamily="34" charset="0"/>
              </a:rPr>
              <a:t>Funding Source: </a:t>
            </a:r>
            <a:r>
              <a:rPr lang="en-US" sz="2000" dirty="0">
                <a:latin typeface="Arial" panose="020B0604020202020204" pitchFamily="34" charset="0"/>
                <a:cs typeface="Arial" panose="020B0604020202020204" pitchFamily="34" charset="0"/>
              </a:rPr>
              <a:t>  Federal with State Funded Supplement</a:t>
            </a:r>
            <a:endParaRPr lang="en-US" sz="1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903105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1F0E48-4834-030C-5780-55D898CAAE32}"/>
              </a:ext>
            </a:extLst>
          </p:cNvPr>
          <p:cNvSpPr>
            <a:spLocks noGrp="1"/>
          </p:cNvSpPr>
          <p:nvPr>
            <p:ph type="title"/>
          </p:nvPr>
        </p:nvSpPr>
        <p:spPr>
          <a:xfrm>
            <a:off x="1137138" y="365126"/>
            <a:ext cx="2684585" cy="432044"/>
          </a:xfrm>
        </p:spPr>
        <p:txBody>
          <a:bodyPr>
            <a:normAutofit fontScale="90000"/>
          </a:bodyPr>
          <a:lstStyle/>
          <a:p>
            <a:r>
              <a:rPr lang="en-US" sz="1800" b="1" dirty="0">
                <a:latin typeface="Arial" panose="020B0604020202020204" pitchFamily="34" charset="0"/>
                <a:cs typeface="Arial" panose="020B0604020202020204" pitchFamily="34" charset="0"/>
              </a:rPr>
              <a:t>Money &amp; Shelter: Money</a:t>
            </a:r>
            <a:br>
              <a:rPr lang="en-US" sz="1800" b="1" dirty="0">
                <a:latin typeface="Arial" panose="020B0604020202020204" pitchFamily="34" charset="0"/>
                <a:cs typeface="Arial" panose="020B0604020202020204" pitchFamily="34" charset="0"/>
              </a:rPr>
            </a:br>
            <a:br>
              <a:rPr lang="en-US" sz="1800" b="1" dirty="0">
                <a:latin typeface="Arial" panose="020B0604020202020204" pitchFamily="34" charset="0"/>
                <a:cs typeface="Arial" panose="020B0604020202020204" pitchFamily="34" charset="0"/>
              </a:rPr>
            </a:br>
            <a:br>
              <a:rPr lang="en-US" sz="1800" b="1" dirty="0">
                <a:latin typeface="Arial" panose="020B0604020202020204" pitchFamily="34" charset="0"/>
                <a:cs typeface="Arial" panose="020B0604020202020204" pitchFamily="34" charset="0"/>
              </a:rPr>
            </a:br>
            <a:endParaRPr lang="en-US" sz="2700" b="1"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28A735AE-51FF-6613-90E4-39755ADA5FFC}"/>
              </a:ext>
            </a:extLst>
          </p:cNvPr>
          <p:cNvSpPr>
            <a:spLocks noGrp="1"/>
          </p:cNvSpPr>
          <p:nvPr>
            <p:ph idx="1"/>
          </p:nvPr>
        </p:nvSpPr>
        <p:spPr>
          <a:xfrm>
            <a:off x="1482968" y="1148862"/>
            <a:ext cx="9460524" cy="5074992"/>
          </a:xfrm>
        </p:spPr>
        <p:txBody>
          <a:bodyPr>
            <a:normAutofit fontScale="25000" lnSpcReduction="20000"/>
          </a:bodyPr>
          <a:lstStyle/>
          <a:p>
            <a:pPr marL="0" indent="0">
              <a:buNone/>
            </a:pPr>
            <a:endParaRPr lang="en-US" sz="9600" b="1" dirty="0">
              <a:latin typeface="Arial" panose="020B0604020202020204" pitchFamily="34" charset="0"/>
              <a:cs typeface="Arial" panose="020B0604020202020204" pitchFamily="34" charset="0"/>
            </a:endParaRPr>
          </a:p>
          <a:p>
            <a:pPr marL="0" indent="0">
              <a:buNone/>
            </a:pPr>
            <a:endParaRPr lang="en-US" sz="9600" b="1" dirty="0">
              <a:latin typeface="Arial" panose="020B0604020202020204" pitchFamily="34" charset="0"/>
              <a:cs typeface="Arial" panose="020B0604020202020204" pitchFamily="34" charset="0"/>
            </a:endParaRPr>
          </a:p>
          <a:p>
            <a:pPr marL="0" indent="0">
              <a:buNone/>
            </a:pPr>
            <a:endParaRPr lang="en-US" sz="9600" b="1" dirty="0">
              <a:latin typeface="Arial" panose="020B0604020202020204" pitchFamily="34" charset="0"/>
              <a:cs typeface="Arial" panose="020B0604020202020204" pitchFamily="34" charset="0"/>
            </a:endParaRPr>
          </a:p>
          <a:p>
            <a:pPr marL="0" indent="0">
              <a:buNone/>
            </a:pPr>
            <a:endParaRPr lang="en-US" sz="9600" b="1" dirty="0">
              <a:latin typeface="Arial" panose="020B0604020202020204" pitchFamily="34" charset="0"/>
              <a:cs typeface="Arial" panose="020B0604020202020204" pitchFamily="34" charset="0"/>
            </a:endParaRPr>
          </a:p>
          <a:p>
            <a:pPr marL="0" indent="0">
              <a:buNone/>
            </a:pPr>
            <a:r>
              <a:rPr lang="en-US" sz="9600" b="1" dirty="0">
                <a:latin typeface="Arial" panose="020B0604020202020204" pitchFamily="34" charset="0"/>
                <a:cs typeface="Arial" panose="020B0604020202020204" pitchFamily="34" charset="0"/>
              </a:rPr>
              <a:t>Program:  CalWORKS (former TANF/AFDC)</a:t>
            </a:r>
            <a:endParaRPr lang="en-US" sz="9600" dirty="0">
              <a:latin typeface="Arial" panose="020B0604020202020204" pitchFamily="34" charset="0"/>
              <a:cs typeface="Arial" panose="020B0604020202020204" pitchFamily="34" charset="0"/>
            </a:endParaRPr>
          </a:p>
          <a:p>
            <a:pPr marL="0" indent="0">
              <a:buNone/>
            </a:pPr>
            <a:r>
              <a:rPr lang="en-US" sz="9600" u="sng" dirty="0">
                <a:latin typeface="Arial" panose="020B0604020202020204" pitchFamily="34" charset="0"/>
                <a:cs typeface="Arial" panose="020B0604020202020204" pitchFamily="34" charset="0"/>
              </a:rPr>
              <a:t>Funding Source:</a:t>
            </a:r>
            <a:r>
              <a:rPr lang="en-US" sz="9600" dirty="0">
                <a:latin typeface="Arial" panose="020B0604020202020204" pitchFamily="34" charset="0"/>
                <a:cs typeface="Arial" panose="020B0604020202020204" pitchFamily="34" charset="0"/>
              </a:rPr>
              <a:t> Federal funds administered by CDSS through CWDs</a:t>
            </a:r>
          </a:p>
          <a:p>
            <a:pPr marL="0" indent="0">
              <a:buNone/>
            </a:pPr>
            <a:r>
              <a:rPr lang="en-US" sz="9600" u="sng" dirty="0">
                <a:latin typeface="Arial" panose="020B0604020202020204" pitchFamily="34" charset="0"/>
                <a:cs typeface="Arial" panose="020B0604020202020204" pitchFamily="34" charset="0"/>
              </a:rPr>
              <a:t>Primary Populations Served</a:t>
            </a:r>
            <a:r>
              <a:rPr lang="en-US" sz="9600" dirty="0">
                <a:latin typeface="Arial" panose="020B0604020202020204" pitchFamily="34" charset="0"/>
                <a:cs typeface="Arial" panose="020B0604020202020204" pitchFamily="34" charset="0"/>
              </a:rPr>
              <a:t>:  Families with minor dependents as well as minor children without parental or familial support with limited to no resources and assets</a:t>
            </a:r>
          </a:p>
          <a:p>
            <a:pPr marL="0" indent="0">
              <a:buNone/>
            </a:pPr>
            <a:r>
              <a:rPr lang="en-US" sz="9600" u="sng" dirty="0">
                <a:latin typeface="Arial" panose="020B0604020202020204" pitchFamily="34" charset="0"/>
                <a:cs typeface="Arial" panose="020B0604020202020204" pitchFamily="34" charset="0"/>
              </a:rPr>
              <a:t>S</a:t>
            </a:r>
            <a:r>
              <a:rPr lang="en-US" sz="9600" u="sng" dirty="0"/>
              <a:t>tatutory Authority</a:t>
            </a:r>
            <a:r>
              <a:rPr lang="en-US" sz="9600" dirty="0"/>
              <a:t>: CDSS Manual of Policies and Procedures </a:t>
            </a:r>
            <a:r>
              <a:rPr lang="en-US" sz="9600" dirty="0" err="1"/>
              <a:t>Divs</a:t>
            </a:r>
            <a:r>
              <a:rPr lang="en-US" sz="9600" dirty="0"/>
              <a:t>. 40 - 44</a:t>
            </a:r>
            <a:br>
              <a:rPr lang="en-US" sz="9600" dirty="0">
                <a:highlight>
                  <a:srgbClr val="FF00FF"/>
                </a:highlight>
              </a:rPr>
            </a:br>
            <a:br>
              <a:rPr lang="en-US" sz="9600" dirty="0">
                <a:highlight>
                  <a:srgbClr val="FF00FF"/>
                </a:highlight>
              </a:rPr>
            </a:br>
            <a:br>
              <a:rPr lang="en-US" sz="9600" dirty="0">
                <a:latin typeface="Arial" panose="020B0604020202020204" pitchFamily="34" charset="0"/>
                <a:cs typeface="Arial" panose="020B0604020202020204" pitchFamily="34" charset="0"/>
              </a:rPr>
            </a:br>
            <a:br>
              <a:rPr lang="en-US" sz="9600" dirty="0"/>
            </a:br>
            <a:br>
              <a:rPr lang="en-US" sz="8000" dirty="0"/>
            </a:br>
            <a:br>
              <a:rPr lang="en-US" sz="8000" dirty="0"/>
            </a:br>
            <a:br>
              <a:rPr lang="en-US" sz="7400" dirty="0"/>
            </a:br>
            <a:br>
              <a:rPr lang="en-US" sz="6000" dirty="0"/>
            </a:br>
            <a:br>
              <a:rPr lang="en-US" sz="7400" dirty="0"/>
            </a:br>
            <a:br>
              <a:rPr lang="en-US" dirty="0"/>
            </a:br>
            <a:endParaRPr lang="en-US" dirty="0"/>
          </a:p>
        </p:txBody>
      </p:sp>
    </p:spTree>
    <p:extLst>
      <p:ext uri="{BB962C8B-B14F-4D97-AF65-F5344CB8AC3E}">
        <p14:creationId xmlns:p14="http://schemas.microsoft.com/office/powerpoint/2010/main" val="12947447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DD2953-F879-0C08-4BFC-1FE3A0314017}"/>
              </a:ext>
            </a:extLst>
          </p:cNvPr>
          <p:cNvSpPr>
            <a:spLocks noGrp="1"/>
          </p:cNvSpPr>
          <p:nvPr>
            <p:ph type="title"/>
          </p:nvPr>
        </p:nvSpPr>
        <p:spPr>
          <a:xfrm>
            <a:off x="932794" y="365126"/>
            <a:ext cx="2220310" cy="454682"/>
          </a:xfrm>
        </p:spPr>
        <p:txBody>
          <a:bodyPr>
            <a:normAutofit fontScale="90000"/>
          </a:bodyPr>
          <a:lstStyle/>
          <a:p>
            <a:r>
              <a:rPr lang="en-US" sz="1400" b="1" dirty="0">
                <a:latin typeface="Arial" panose="020B0604020202020204" pitchFamily="34" charset="0"/>
                <a:cs typeface="Arial" panose="020B0604020202020204" pitchFamily="34" charset="0"/>
              </a:rPr>
              <a:t>Money &amp; Shelter: Money</a:t>
            </a:r>
          </a:p>
        </p:txBody>
      </p:sp>
      <p:sp>
        <p:nvSpPr>
          <p:cNvPr id="3" name="Content Placeholder 2">
            <a:extLst>
              <a:ext uri="{FF2B5EF4-FFF2-40B4-BE49-F238E27FC236}">
                <a16:creationId xmlns:a16="http://schemas.microsoft.com/office/drawing/2014/main" id="{B18F8530-EAE6-462D-CA5B-6D737C5C96C8}"/>
              </a:ext>
            </a:extLst>
          </p:cNvPr>
          <p:cNvSpPr>
            <a:spLocks noGrp="1"/>
          </p:cNvSpPr>
          <p:nvPr>
            <p:ph idx="1"/>
          </p:nvPr>
        </p:nvSpPr>
        <p:spPr>
          <a:xfrm>
            <a:off x="1306286" y="1077686"/>
            <a:ext cx="10047514" cy="5099277"/>
          </a:xfrm>
        </p:spPr>
        <p:txBody>
          <a:bodyPr/>
          <a:lstStyle/>
          <a:p>
            <a:pPr marL="0" indent="0">
              <a:buNone/>
            </a:pPr>
            <a:r>
              <a:rPr lang="en-US" u="sng" dirty="0">
                <a:latin typeface="Arial" panose="020B0604020202020204" pitchFamily="34" charset="0"/>
                <a:cs typeface="Arial" panose="020B0604020202020204" pitchFamily="34" charset="0"/>
              </a:rPr>
              <a:t>Training Goals</a:t>
            </a:r>
            <a:r>
              <a:rPr lang="en-US" dirty="0">
                <a:latin typeface="Arial" panose="020B0604020202020204" pitchFamily="34" charset="0"/>
                <a:cs typeface="Arial" panose="020B0604020202020204" pitchFamily="34" charset="0"/>
              </a:rPr>
              <a:t>:</a:t>
            </a:r>
          </a:p>
          <a:p>
            <a:pPr marL="0" indent="0">
              <a:buNone/>
            </a:pPr>
            <a:r>
              <a:rPr lang="en-US" dirty="0">
                <a:latin typeface="Arial" panose="020B0604020202020204" pitchFamily="34" charset="0"/>
                <a:cs typeface="Arial" panose="020B0604020202020204" pitchFamily="34" charset="0"/>
              </a:rPr>
              <a:t>	-- Identify the primary income maintenance programs for</a:t>
            </a:r>
          </a:p>
          <a:p>
            <a:pPr marL="0" indent="0">
              <a:lnSpc>
                <a:spcPct val="100000"/>
              </a:lnSpc>
              <a:spcAft>
                <a:spcPts val="0"/>
              </a:spcAft>
              <a:buNone/>
            </a:pPr>
            <a:r>
              <a:rPr lang="en-US" dirty="0">
                <a:latin typeface="Arial" panose="020B0604020202020204" pitchFamily="34" charset="0"/>
                <a:cs typeface="Arial" panose="020B0604020202020204" pitchFamily="34" charset="0"/>
              </a:rPr>
              <a:t>	individuals and families</a:t>
            </a:r>
          </a:p>
          <a:p>
            <a:pPr marL="0" indent="0">
              <a:lnSpc>
                <a:spcPct val="100000"/>
              </a:lnSpc>
              <a:spcAft>
                <a:spcPts val="0"/>
              </a:spcAft>
              <a:buNone/>
            </a:pPr>
            <a:endParaRPr lang="en-US" dirty="0">
              <a:latin typeface="Arial" panose="020B0604020202020204" pitchFamily="34" charset="0"/>
              <a:cs typeface="Arial" panose="020B0604020202020204" pitchFamily="34" charset="0"/>
            </a:endParaRPr>
          </a:p>
          <a:p>
            <a:pPr marL="0" indent="0">
              <a:lnSpc>
                <a:spcPct val="100000"/>
              </a:lnSpc>
              <a:spcBef>
                <a:spcPts val="400"/>
              </a:spcBef>
              <a:buNone/>
            </a:pPr>
            <a:r>
              <a:rPr lang="en-US" dirty="0">
                <a:latin typeface="Arial" panose="020B0604020202020204" pitchFamily="34" charset="0"/>
                <a:cs typeface="Arial" panose="020B0604020202020204" pitchFamily="34" charset="0"/>
              </a:rPr>
              <a:t>	-- Identify challenges that may disrupt available public </a:t>
            </a:r>
          </a:p>
          <a:p>
            <a:pPr marL="0" indent="0">
              <a:lnSpc>
                <a:spcPct val="100000"/>
              </a:lnSpc>
              <a:spcBef>
                <a:spcPts val="400"/>
              </a:spcBef>
              <a:buNone/>
            </a:pPr>
            <a:r>
              <a:rPr lang="en-US" dirty="0">
                <a:latin typeface="Arial" panose="020B0604020202020204" pitchFamily="34" charset="0"/>
                <a:cs typeface="Arial" panose="020B0604020202020204" pitchFamily="34" charset="0"/>
              </a:rPr>
              <a:t>	benefit income streams</a:t>
            </a:r>
          </a:p>
          <a:p>
            <a:pPr marL="0" indent="0">
              <a:lnSpc>
                <a:spcPct val="100000"/>
              </a:lnSpc>
              <a:spcBef>
                <a:spcPts val="400"/>
              </a:spcBef>
              <a:buNone/>
            </a:pPr>
            <a:endParaRPr lang="en-US" dirty="0">
              <a:latin typeface="Arial" panose="020B0604020202020204" pitchFamily="34" charset="0"/>
              <a:cs typeface="Arial" panose="020B0604020202020204" pitchFamily="34" charset="0"/>
            </a:endParaRPr>
          </a:p>
          <a:p>
            <a:pPr marL="0" indent="0">
              <a:buNone/>
            </a:pPr>
            <a:r>
              <a:rPr lang="en-US" dirty="0">
                <a:latin typeface="Arial" panose="020B0604020202020204" pitchFamily="34" charset="0"/>
                <a:cs typeface="Arial" panose="020B0604020202020204" pitchFamily="34" charset="0"/>
              </a:rPr>
              <a:t>	--Identify specific income streams available to maintain housing or assist in 	accessing housing resources</a:t>
            </a:r>
          </a:p>
          <a:p>
            <a:pPr marL="0" indent="0">
              <a:buNone/>
            </a:pPr>
            <a:r>
              <a:rPr lang="en-US" dirty="0">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104823586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ACA1F2-9EE6-9C67-27A1-D773327F581A}"/>
              </a:ext>
            </a:extLst>
          </p:cNvPr>
          <p:cNvSpPr>
            <a:spLocks noGrp="1"/>
          </p:cNvSpPr>
          <p:nvPr>
            <p:ph type="ctrTitle"/>
          </p:nvPr>
        </p:nvSpPr>
        <p:spPr>
          <a:xfrm>
            <a:off x="977463" y="367863"/>
            <a:ext cx="2627585" cy="336330"/>
          </a:xfrm>
        </p:spPr>
        <p:txBody>
          <a:bodyPr>
            <a:normAutofit fontScale="90000"/>
          </a:bodyPr>
          <a:lstStyle/>
          <a:p>
            <a:r>
              <a:rPr lang="en-US" sz="1800" dirty="0">
                <a:latin typeface="Arial" panose="020B0604020202020204" pitchFamily="34" charset="0"/>
                <a:cs typeface="Arial" panose="020B0604020202020204" pitchFamily="34" charset="0"/>
              </a:rPr>
              <a:t>Money and Shelter: Money</a:t>
            </a:r>
          </a:p>
        </p:txBody>
      </p:sp>
      <p:sp>
        <p:nvSpPr>
          <p:cNvPr id="3" name="Subtitle 2">
            <a:extLst>
              <a:ext uri="{FF2B5EF4-FFF2-40B4-BE49-F238E27FC236}">
                <a16:creationId xmlns:a16="http://schemas.microsoft.com/office/drawing/2014/main" id="{95200325-54ED-8A2E-4B8D-77BCF7E65A56}"/>
              </a:ext>
            </a:extLst>
          </p:cNvPr>
          <p:cNvSpPr>
            <a:spLocks noGrp="1"/>
          </p:cNvSpPr>
          <p:nvPr>
            <p:ph type="subTitle" idx="1"/>
          </p:nvPr>
        </p:nvSpPr>
        <p:spPr>
          <a:xfrm>
            <a:off x="977463" y="1058533"/>
            <a:ext cx="7556938" cy="4556821"/>
          </a:xfrm>
        </p:spPr>
        <p:txBody>
          <a:bodyPr/>
          <a:lstStyle/>
          <a:p>
            <a:pPr algn="l"/>
            <a:r>
              <a:rPr lang="en-US" b="1" dirty="0">
                <a:latin typeface="Arial" panose="020B0604020202020204" pitchFamily="34" charset="0"/>
                <a:cs typeface="Arial" panose="020B0604020202020204" pitchFamily="34" charset="0"/>
              </a:rPr>
              <a:t>Functional Problem Sets</a:t>
            </a:r>
          </a:p>
          <a:p>
            <a:pPr algn="l"/>
            <a:r>
              <a:rPr lang="en-US" dirty="0">
                <a:latin typeface="Arial" panose="020B0604020202020204" pitchFamily="34" charset="0"/>
                <a:cs typeface="Arial" panose="020B0604020202020204" pitchFamily="34" charset="0"/>
              </a:rPr>
              <a:t>These problems sets consider what resources may be available to</a:t>
            </a:r>
          </a:p>
          <a:p>
            <a:pPr algn="l"/>
            <a:r>
              <a:rPr lang="en-US" dirty="0">
                <a:latin typeface="Arial" panose="020B0604020202020204" pitchFamily="34" charset="0"/>
                <a:cs typeface="Arial" panose="020B0604020202020204" pitchFamily="34" charset="0"/>
              </a:rPr>
              <a:t>	1 - A young single adult with no minor dependents</a:t>
            </a:r>
          </a:p>
          <a:p>
            <a:pPr algn="l">
              <a:lnSpc>
                <a:spcPct val="100000"/>
              </a:lnSpc>
              <a:spcBef>
                <a:spcPts val="0"/>
              </a:spcBef>
            </a:pPr>
            <a:r>
              <a:rPr lang="en-US" dirty="0">
                <a:latin typeface="Arial" panose="020B0604020202020204" pitchFamily="34" charset="0"/>
                <a:cs typeface="Arial" panose="020B0604020202020204" pitchFamily="34" charset="0"/>
              </a:rPr>
              <a:t>	</a:t>
            </a:r>
          </a:p>
          <a:p>
            <a:pPr algn="l">
              <a:lnSpc>
                <a:spcPct val="100000"/>
              </a:lnSpc>
              <a:spcBef>
                <a:spcPts val="0"/>
              </a:spcBef>
            </a:pPr>
            <a:r>
              <a:rPr lang="en-US" dirty="0">
                <a:latin typeface="Arial" panose="020B0604020202020204" pitchFamily="34" charset="0"/>
                <a:cs typeface="Arial" panose="020B0604020202020204" pitchFamily="34" charset="0"/>
              </a:rPr>
              <a:t>	2 - A family with young dependent minor children and a </a:t>
            </a:r>
          </a:p>
          <a:p>
            <a:pPr algn="l">
              <a:lnSpc>
                <a:spcPct val="100000"/>
              </a:lnSpc>
              <a:spcBef>
                <a:spcPts val="0"/>
              </a:spcBef>
            </a:pPr>
            <a:r>
              <a:rPr lang="en-US" dirty="0">
                <a:latin typeface="Arial" panose="020B0604020202020204" pitchFamily="34" charset="0"/>
                <a:cs typeface="Arial" panose="020B0604020202020204" pitchFamily="34" charset="0"/>
              </a:rPr>
              <a:t>	disabled parent</a:t>
            </a:r>
          </a:p>
          <a:p>
            <a:pPr algn="l"/>
            <a:r>
              <a:rPr lang="en-US" dirty="0">
                <a:latin typeface="Arial" panose="020B0604020202020204" pitchFamily="34" charset="0"/>
                <a:cs typeface="Arial" panose="020B0604020202020204" pitchFamily="34" charset="0"/>
              </a:rPr>
              <a:t>	3 – A family with dependent minor children who have 	experienced a disaster in California </a:t>
            </a:r>
          </a:p>
          <a:p>
            <a:pPr algn="l"/>
            <a:endParaRPr lang="en-US" dirty="0">
              <a:latin typeface="Arial" panose="020B0604020202020204" pitchFamily="34" charset="0"/>
              <a:cs typeface="Arial" panose="020B0604020202020204" pitchFamily="34" charset="0"/>
            </a:endParaRPr>
          </a:p>
          <a:p>
            <a:pPr algn="l"/>
            <a:r>
              <a:rPr lang="en-US" dirty="0">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41828860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0A8A6C-A271-D127-0C92-3F911EAB65D2}"/>
              </a:ext>
            </a:extLst>
          </p:cNvPr>
          <p:cNvSpPr>
            <a:spLocks noGrp="1"/>
          </p:cNvSpPr>
          <p:nvPr>
            <p:ph type="title"/>
          </p:nvPr>
        </p:nvSpPr>
        <p:spPr>
          <a:xfrm>
            <a:off x="838200" y="354615"/>
            <a:ext cx="2745828" cy="433661"/>
          </a:xfrm>
        </p:spPr>
        <p:txBody>
          <a:bodyPr>
            <a:normAutofit fontScale="90000"/>
          </a:bodyPr>
          <a:lstStyle/>
          <a:p>
            <a:r>
              <a:rPr lang="en-US" sz="1800" b="1" dirty="0">
                <a:latin typeface="Arial" panose="020B0604020202020204" pitchFamily="34" charset="0"/>
                <a:cs typeface="Arial" panose="020B0604020202020204" pitchFamily="34" charset="0"/>
              </a:rPr>
              <a:t>Money &amp; Shelter: Money</a:t>
            </a:r>
          </a:p>
        </p:txBody>
      </p:sp>
      <p:sp>
        <p:nvSpPr>
          <p:cNvPr id="3" name="Content Placeholder 2">
            <a:extLst>
              <a:ext uri="{FF2B5EF4-FFF2-40B4-BE49-F238E27FC236}">
                <a16:creationId xmlns:a16="http://schemas.microsoft.com/office/drawing/2014/main" id="{6700CCD6-109D-41FC-8B3C-D252B62B595C}"/>
              </a:ext>
            </a:extLst>
          </p:cNvPr>
          <p:cNvSpPr>
            <a:spLocks noGrp="1"/>
          </p:cNvSpPr>
          <p:nvPr>
            <p:ph idx="1"/>
          </p:nvPr>
        </p:nvSpPr>
        <p:spPr>
          <a:xfrm>
            <a:off x="1207476" y="1219200"/>
            <a:ext cx="10146323" cy="4957763"/>
          </a:xfrm>
        </p:spPr>
        <p:txBody>
          <a:bodyPr>
            <a:normAutofit fontScale="92500"/>
          </a:bodyPr>
          <a:lstStyle/>
          <a:p>
            <a:pPr marL="0" indent="0">
              <a:buNone/>
            </a:pPr>
            <a:r>
              <a:rPr lang="en-US" b="1" i="1" dirty="0">
                <a:latin typeface="Arial" panose="020B0604020202020204" pitchFamily="34" charset="0"/>
                <a:cs typeface="Arial" panose="020B0604020202020204" pitchFamily="34" charset="0"/>
              </a:rPr>
              <a:t>Functional Problem Set #1:</a:t>
            </a:r>
          </a:p>
          <a:p>
            <a:pPr marL="0" indent="0">
              <a:buNone/>
            </a:pPr>
            <a:r>
              <a:rPr lang="en-US" sz="2200" dirty="0">
                <a:latin typeface="Arial" panose="020B0604020202020204" pitchFamily="34" charset="0"/>
                <a:cs typeface="Arial" panose="020B0604020202020204" pitchFamily="34" charset="0"/>
              </a:rPr>
              <a:t>Tobie Carter – 24-year old former foster care youth, medically discharged from the U.S. Army.  He is now homeless and meeting with a social work intern at a day shelter.</a:t>
            </a:r>
          </a:p>
          <a:p>
            <a:pPr marL="0" indent="0">
              <a:buNone/>
            </a:pPr>
            <a:r>
              <a:rPr lang="en-US" sz="2200" i="1" dirty="0">
                <a:latin typeface="Arial" panose="020B0604020202020204" pitchFamily="34" charset="0"/>
                <a:cs typeface="Arial" panose="020B0604020202020204" pitchFamily="34" charset="0"/>
              </a:rPr>
              <a:t>Tobie: </a:t>
            </a:r>
            <a:r>
              <a:rPr lang="en-US" sz="2200" dirty="0">
                <a:latin typeface="Arial" panose="020B0604020202020204" pitchFamily="34" charset="0"/>
                <a:cs typeface="Arial" panose="020B0604020202020204" pitchFamily="34" charset="0"/>
              </a:rPr>
              <a:t>I got kicked put out of the Army after a “live fire” training triggered my PTSD real bad. I started having seizures.  I was 12 when my mom’s apartment was shot up and my kid brother died.  Mom took it hard and put me in foster care.  When I was 14, I was placed with my aunt. I worked for her doing construction clean-up; and in the kitchen at her husband’s bar. I got my GED and joined up to train to be a medic but it didn’t work out.  My seizures make it hard to work regular jobs. </a:t>
            </a:r>
          </a:p>
          <a:p>
            <a:pPr marL="0" indent="0">
              <a:buNone/>
            </a:pPr>
            <a:r>
              <a:rPr lang="en-US" sz="2200" dirty="0">
                <a:latin typeface="Arial" panose="020B0604020202020204" pitchFamily="34" charset="0"/>
                <a:cs typeface="Arial" panose="020B0604020202020204" pitchFamily="34" charset="0"/>
              </a:rPr>
              <a:t>I just want a safe place to stay and have a regular doctor.  </a:t>
            </a:r>
          </a:p>
          <a:p>
            <a:endParaRPr lang="en-US" dirty="0"/>
          </a:p>
        </p:txBody>
      </p:sp>
    </p:spTree>
    <p:extLst>
      <p:ext uri="{BB962C8B-B14F-4D97-AF65-F5344CB8AC3E}">
        <p14:creationId xmlns:p14="http://schemas.microsoft.com/office/powerpoint/2010/main" val="411803691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087622-FFC6-0868-5622-9950C8AF0D28}"/>
              </a:ext>
            </a:extLst>
          </p:cNvPr>
          <p:cNvSpPr>
            <a:spLocks noGrp="1"/>
          </p:cNvSpPr>
          <p:nvPr>
            <p:ph type="title"/>
          </p:nvPr>
        </p:nvSpPr>
        <p:spPr>
          <a:xfrm>
            <a:off x="838200" y="395889"/>
            <a:ext cx="3250324" cy="570296"/>
          </a:xfrm>
        </p:spPr>
        <p:txBody>
          <a:bodyPr>
            <a:normAutofit/>
          </a:bodyPr>
          <a:lstStyle/>
          <a:p>
            <a:r>
              <a:rPr lang="en-US" sz="2000" b="1" dirty="0">
                <a:latin typeface="Arial" panose="020B0604020202020204" pitchFamily="34" charset="0"/>
                <a:cs typeface="Arial" panose="020B0604020202020204" pitchFamily="34" charset="0"/>
              </a:rPr>
              <a:t>Money &amp; Shelter: Money</a:t>
            </a:r>
          </a:p>
        </p:txBody>
      </p:sp>
      <p:sp>
        <p:nvSpPr>
          <p:cNvPr id="3" name="Content Placeholder 2">
            <a:extLst>
              <a:ext uri="{FF2B5EF4-FFF2-40B4-BE49-F238E27FC236}">
                <a16:creationId xmlns:a16="http://schemas.microsoft.com/office/drawing/2014/main" id="{98456A1F-FFA3-3922-2D98-22F78CE3BBE6}"/>
              </a:ext>
            </a:extLst>
          </p:cNvPr>
          <p:cNvSpPr>
            <a:spLocks noGrp="1"/>
          </p:cNvSpPr>
          <p:nvPr>
            <p:ph idx="1"/>
          </p:nvPr>
        </p:nvSpPr>
        <p:spPr>
          <a:xfrm>
            <a:off x="1676400" y="1547446"/>
            <a:ext cx="8733692" cy="4641240"/>
          </a:xfrm>
        </p:spPr>
        <p:txBody>
          <a:bodyPr/>
          <a:lstStyle/>
          <a:p>
            <a:pPr marL="0" indent="0">
              <a:buNone/>
            </a:pPr>
            <a:r>
              <a:rPr lang="en-US" u="sng" dirty="0">
                <a:latin typeface="Arial" panose="020B0604020202020204" pitchFamily="34" charset="0"/>
                <a:cs typeface="Arial" panose="020B0604020202020204" pitchFamily="34" charset="0"/>
              </a:rPr>
              <a:t>Functional Problem Set #1 : Tobie</a:t>
            </a:r>
          </a:p>
          <a:p>
            <a:pPr marL="0" indent="0">
              <a:buNone/>
            </a:pPr>
            <a:endParaRPr lang="en-US" dirty="0">
              <a:latin typeface="Arial" panose="020B0604020202020204" pitchFamily="34" charset="0"/>
              <a:cs typeface="Arial" panose="020B0604020202020204" pitchFamily="34" charset="0"/>
            </a:endParaRPr>
          </a:p>
          <a:p>
            <a:pPr marL="0" indent="0">
              <a:buNone/>
            </a:pPr>
            <a:r>
              <a:rPr lang="en-US" dirty="0">
                <a:latin typeface="Arial" panose="020B0604020202020204" pitchFamily="34" charset="0"/>
                <a:cs typeface="Arial" panose="020B0604020202020204" pitchFamily="34" charset="0"/>
              </a:rPr>
              <a:t>What resources may be available for Tobie?</a:t>
            </a:r>
          </a:p>
          <a:p>
            <a:pPr marL="0" indent="0">
              <a:buNone/>
            </a:pPr>
            <a:r>
              <a:rPr lang="en-US" dirty="0">
                <a:latin typeface="Arial" panose="020B0604020202020204" pitchFamily="34" charset="0"/>
                <a:cs typeface="Arial" panose="020B0604020202020204" pitchFamily="34" charset="0"/>
              </a:rPr>
              <a:t>What cash benefits might Tobie qualify for ?</a:t>
            </a:r>
          </a:p>
          <a:p>
            <a:pPr marL="0" indent="0">
              <a:buNone/>
            </a:pPr>
            <a:r>
              <a:rPr lang="en-US" dirty="0">
                <a:latin typeface="Arial" panose="020B0604020202020204" pitchFamily="34" charset="0"/>
                <a:cs typeface="Arial" panose="020B0604020202020204" pitchFamily="34" charset="0"/>
              </a:rPr>
              <a:t>What other information should be developed about Tobie?</a:t>
            </a:r>
          </a:p>
          <a:p>
            <a:pPr marL="0" indent="0">
              <a:buNone/>
            </a:pPr>
            <a:endParaRPr lang="en-US" dirty="0"/>
          </a:p>
        </p:txBody>
      </p:sp>
    </p:spTree>
    <p:extLst>
      <p:ext uri="{BB962C8B-B14F-4D97-AF65-F5344CB8AC3E}">
        <p14:creationId xmlns:p14="http://schemas.microsoft.com/office/powerpoint/2010/main" val="393191438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087622-FFC6-0868-5622-9950C8AF0D28}"/>
              </a:ext>
            </a:extLst>
          </p:cNvPr>
          <p:cNvSpPr>
            <a:spLocks noGrp="1"/>
          </p:cNvSpPr>
          <p:nvPr>
            <p:ph type="title"/>
          </p:nvPr>
        </p:nvSpPr>
        <p:spPr>
          <a:xfrm>
            <a:off x="838200" y="395889"/>
            <a:ext cx="3250324" cy="570296"/>
          </a:xfrm>
        </p:spPr>
        <p:txBody>
          <a:bodyPr>
            <a:normAutofit/>
          </a:bodyPr>
          <a:lstStyle/>
          <a:p>
            <a:r>
              <a:rPr lang="en-US" sz="2000" b="1" dirty="0">
                <a:latin typeface="Arial" panose="020B0604020202020204" pitchFamily="34" charset="0"/>
                <a:cs typeface="Arial" panose="020B0604020202020204" pitchFamily="34" charset="0"/>
              </a:rPr>
              <a:t>Money &amp; Shelter: Money</a:t>
            </a:r>
          </a:p>
        </p:txBody>
      </p:sp>
      <p:sp>
        <p:nvSpPr>
          <p:cNvPr id="3" name="Content Placeholder 2">
            <a:extLst>
              <a:ext uri="{FF2B5EF4-FFF2-40B4-BE49-F238E27FC236}">
                <a16:creationId xmlns:a16="http://schemas.microsoft.com/office/drawing/2014/main" id="{98456A1F-FFA3-3922-2D98-22F78CE3BBE6}"/>
              </a:ext>
            </a:extLst>
          </p:cNvPr>
          <p:cNvSpPr>
            <a:spLocks noGrp="1"/>
          </p:cNvSpPr>
          <p:nvPr>
            <p:ph idx="1"/>
          </p:nvPr>
        </p:nvSpPr>
        <p:spPr>
          <a:xfrm>
            <a:off x="1336431" y="1160585"/>
            <a:ext cx="9413632" cy="5016378"/>
          </a:xfrm>
        </p:spPr>
        <p:txBody>
          <a:bodyPr/>
          <a:lstStyle/>
          <a:p>
            <a:pPr marL="0" indent="0">
              <a:buNone/>
            </a:pPr>
            <a:r>
              <a:rPr lang="en-US" u="sng" dirty="0">
                <a:latin typeface="Arial" panose="020B0604020202020204" pitchFamily="34" charset="0"/>
                <a:cs typeface="Arial" panose="020B0604020202020204" pitchFamily="34" charset="0"/>
              </a:rPr>
              <a:t>Functional Problem Set #1 : Tobie</a:t>
            </a:r>
          </a:p>
          <a:p>
            <a:pPr marL="0" indent="0">
              <a:buNone/>
            </a:pPr>
            <a:endParaRPr lang="en-US" dirty="0">
              <a:latin typeface="Arial" panose="020B0604020202020204" pitchFamily="34" charset="0"/>
              <a:cs typeface="Arial" panose="020B0604020202020204" pitchFamily="34" charset="0"/>
            </a:endParaRPr>
          </a:p>
          <a:p>
            <a:pPr marL="0" indent="0">
              <a:buNone/>
            </a:pPr>
            <a:r>
              <a:rPr lang="en-US" dirty="0">
                <a:latin typeface="Arial" panose="020B0604020202020204" pitchFamily="34" charset="0"/>
                <a:cs typeface="Arial" panose="020B0604020202020204" pitchFamily="34" charset="0"/>
              </a:rPr>
              <a:t>What resources may be available for Tobie on an emergency basis?  </a:t>
            </a:r>
            <a:r>
              <a:rPr lang="en-US" i="1" dirty="0">
                <a:latin typeface="Arial" panose="020B0604020202020204" pitchFamily="34" charset="0"/>
                <a:cs typeface="Arial" panose="020B0604020202020204" pitchFamily="34" charset="0"/>
              </a:rPr>
              <a:t>GA/GR, CalFresh, Medi-Cal</a:t>
            </a:r>
            <a:endParaRPr lang="en-US" dirty="0">
              <a:latin typeface="Arial" panose="020B0604020202020204" pitchFamily="34" charset="0"/>
              <a:cs typeface="Arial" panose="020B0604020202020204" pitchFamily="34" charset="0"/>
            </a:endParaRPr>
          </a:p>
          <a:p>
            <a:pPr marL="0" indent="0">
              <a:buNone/>
            </a:pPr>
            <a:r>
              <a:rPr lang="en-US" dirty="0">
                <a:latin typeface="Arial" panose="020B0604020202020204" pitchFamily="34" charset="0"/>
                <a:cs typeface="Arial" panose="020B0604020202020204" pitchFamily="34" charset="0"/>
              </a:rPr>
              <a:t>What other cash benefit might Tobie qualify for ? </a:t>
            </a:r>
            <a:r>
              <a:rPr lang="en-US" i="1" dirty="0">
                <a:latin typeface="Arial" panose="020B0604020202020204" pitchFamily="34" charset="0"/>
                <a:cs typeface="Arial" panose="020B0604020202020204" pitchFamily="34" charset="0"/>
              </a:rPr>
              <a:t>UI, TDI, SSDI, SSI</a:t>
            </a:r>
            <a:endParaRPr lang="en-US" dirty="0">
              <a:latin typeface="Arial" panose="020B0604020202020204" pitchFamily="34" charset="0"/>
              <a:cs typeface="Arial" panose="020B0604020202020204" pitchFamily="34" charset="0"/>
            </a:endParaRPr>
          </a:p>
          <a:p>
            <a:pPr marL="0" indent="0">
              <a:buNone/>
            </a:pPr>
            <a:r>
              <a:rPr lang="en-US" dirty="0">
                <a:latin typeface="Arial" panose="020B0604020202020204" pitchFamily="34" charset="0"/>
                <a:cs typeface="Arial" panose="020B0604020202020204" pitchFamily="34" charset="0"/>
              </a:rPr>
              <a:t>What other information should be developed about Tobie? </a:t>
            </a:r>
            <a:r>
              <a:rPr lang="en-US" i="1" dirty="0">
                <a:latin typeface="Arial" panose="020B0604020202020204" pitchFamily="34" charset="0"/>
                <a:cs typeface="Arial" panose="020B0604020202020204" pitchFamily="34" charset="0"/>
              </a:rPr>
              <a:t>Information about</a:t>
            </a:r>
            <a:r>
              <a:rPr lang="en-US" i="1" dirty="0">
                <a:solidFill>
                  <a:schemeClr val="bg1"/>
                </a:solidFill>
                <a:latin typeface="Arial" panose="020B0604020202020204" pitchFamily="34" charset="0"/>
                <a:cs typeface="Arial" panose="020B0604020202020204" pitchFamily="34" charset="0"/>
              </a:rPr>
              <a:t> </a:t>
            </a:r>
            <a:r>
              <a:rPr lang="en-US" i="1" dirty="0">
                <a:latin typeface="Arial" panose="020B0604020202020204" pitchFamily="34" charset="0"/>
                <a:cs typeface="Arial" panose="020B0604020202020204" pitchFamily="34" charset="0"/>
              </a:rPr>
              <a:t>where and when he was in FC (dates, counties); information about family; was an application made for victim/witness benefits; info on Tobie’s father</a:t>
            </a:r>
          </a:p>
          <a:p>
            <a:pPr marL="0" indent="0">
              <a:buNone/>
            </a:pPr>
            <a:endParaRPr lang="en-US" dirty="0"/>
          </a:p>
        </p:txBody>
      </p:sp>
    </p:spTree>
    <p:extLst>
      <p:ext uri="{BB962C8B-B14F-4D97-AF65-F5344CB8AC3E}">
        <p14:creationId xmlns:p14="http://schemas.microsoft.com/office/powerpoint/2010/main" val="276638961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E7CC214-3293-7E98-A383-34B93A0EF20D}"/>
              </a:ext>
            </a:extLst>
          </p:cNvPr>
          <p:cNvSpPr txBox="1"/>
          <p:nvPr/>
        </p:nvSpPr>
        <p:spPr>
          <a:xfrm>
            <a:off x="1184030" y="609600"/>
            <a:ext cx="9542585" cy="4801314"/>
          </a:xfrm>
          <a:prstGeom prst="rect">
            <a:avLst/>
          </a:prstGeom>
          <a:noFill/>
        </p:spPr>
        <p:txBody>
          <a:bodyPr wrap="square">
            <a:spAutoFit/>
          </a:bodyPr>
          <a:lstStyle/>
          <a:p>
            <a:pPr marL="0" indent="0">
              <a:buNone/>
            </a:pPr>
            <a:r>
              <a:rPr lang="en-US" b="1" i="1" dirty="0">
                <a:latin typeface="Arial" panose="020B0604020202020204" pitchFamily="34" charset="0"/>
                <a:cs typeface="Arial" panose="020B0604020202020204" pitchFamily="34" charset="0"/>
              </a:rPr>
              <a:t>Functional Problem Set #2:</a:t>
            </a:r>
          </a:p>
          <a:p>
            <a:pPr marL="0" indent="0">
              <a:buNone/>
            </a:pPr>
            <a:endParaRPr lang="en-US" b="1" i="1" dirty="0">
              <a:latin typeface="Arial" panose="020B0604020202020204" pitchFamily="34" charset="0"/>
              <a:cs typeface="Arial" panose="020B0604020202020204" pitchFamily="34" charset="0"/>
            </a:endParaRPr>
          </a:p>
          <a:p>
            <a:pPr marL="0" indent="0">
              <a:buNone/>
            </a:pPr>
            <a:r>
              <a:rPr lang="en-US" b="1" i="1" dirty="0">
                <a:latin typeface="Arial" panose="020B0604020202020204" pitchFamily="34" charset="0"/>
                <a:cs typeface="Arial" panose="020B0604020202020204" pitchFamily="34" charset="0"/>
              </a:rPr>
              <a:t>The Salgado Family</a:t>
            </a:r>
          </a:p>
          <a:p>
            <a:pPr marL="0" indent="0">
              <a:buNone/>
            </a:pPr>
            <a:endParaRPr lang="en-US" sz="1800" dirty="0">
              <a:latin typeface="Arial" panose="020B0604020202020204" pitchFamily="34" charset="0"/>
              <a:cs typeface="Arial" panose="020B0604020202020204" pitchFamily="34" charset="0"/>
            </a:endParaRPr>
          </a:p>
          <a:p>
            <a:pPr marL="0" indent="0">
              <a:buNone/>
            </a:pPr>
            <a:r>
              <a:rPr lang="en-US" dirty="0">
                <a:latin typeface="Arial" panose="020B0604020202020204" pitchFamily="34" charset="0"/>
                <a:cs typeface="Arial" panose="020B0604020202020204" pitchFamily="34" charset="0"/>
              </a:rPr>
              <a:t>Nestor and Gabby Salgado are a married couple who just welcomed a baby daughter Alice.  Gabby has a 6-year old daughter Luz, from another relationship.  Gabby’s pregnancy with Alice was very difficult.  She went into pre-term labor and suffered a debilitating stroke during labor.  Gabby is now in a rehab center and cannot rejoin her family until they have suitable housing as she will needs extensive home nursing care.</a:t>
            </a:r>
          </a:p>
          <a:p>
            <a:pPr marL="0" indent="0">
              <a:buNone/>
            </a:pPr>
            <a:endParaRPr lang="en-US" sz="1800" dirty="0">
              <a:latin typeface="Arial" panose="020B0604020202020204" pitchFamily="34" charset="0"/>
              <a:cs typeface="Arial" panose="020B0604020202020204" pitchFamily="34" charset="0"/>
            </a:endParaRPr>
          </a:p>
          <a:p>
            <a:pPr marL="0" indent="0">
              <a:buNone/>
            </a:pPr>
            <a:r>
              <a:rPr lang="en-US" dirty="0">
                <a:latin typeface="Arial" panose="020B0604020202020204" pitchFamily="34" charset="0"/>
                <a:cs typeface="Arial" panose="020B0604020202020204" pitchFamily="34" charset="0"/>
              </a:rPr>
              <a:t>Nestor and the girls have been staying with his cousin in a one-bedroom unit.  The management has given the cousin a 14-day warning for having long-term guests.  However,  the manager will allow Nestor to move in and substitute him as the lessee for a $1500 tenant change fee.  </a:t>
            </a:r>
          </a:p>
          <a:p>
            <a:pPr marL="0" indent="0">
              <a:buNone/>
            </a:pPr>
            <a:endParaRPr lang="en-US" sz="1800" dirty="0">
              <a:latin typeface="Arial" panose="020B0604020202020204" pitchFamily="34" charset="0"/>
              <a:cs typeface="Arial" panose="020B0604020202020204" pitchFamily="34" charset="0"/>
            </a:endParaRPr>
          </a:p>
          <a:p>
            <a:pPr marL="0" indent="0">
              <a:buNone/>
            </a:pPr>
            <a:r>
              <a:rPr lang="en-US" dirty="0">
                <a:latin typeface="Arial" panose="020B0604020202020204" pitchFamily="34" charset="0"/>
                <a:cs typeface="Arial" panose="020B0604020202020204" pitchFamily="34" charset="0"/>
              </a:rPr>
              <a:t>What resources are available to help with the substitution fee and getting Gabby out of the rehab center and back home with Nestor and their daughters?</a:t>
            </a:r>
            <a:endParaRPr lang="en-US" sz="1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3342845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1239B1-7AA9-A0FE-5EFC-E0A5D8E6B91A}"/>
              </a:ext>
            </a:extLst>
          </p:cNvPr>
          <p:cNvSpPr>
            <a:spLocks noGrp="1"/>
          </p:cNvSpPr>
          <p:nvPr>
            <p:ph type="title"/>
          </p:nvPr>
        </p:nvSpPr>
        <p:spPr>
          <a:xfrm>
            <a:off x="838200" y="304800"/>
            <a:ext cx="2651234" cy="746234"/>
          </a:xfrm>
        </p:spPr>
        <p:txBody>
          <a:bodyPr>
            <a:normAutofit fontScale="90000"/>
          </a:bodyPr>
          <a:lstStyle/>
          <a:p>
            <a:r>
              <a:rPr lang="en-US" sz="1800" b="1" dirty="0">
                <a:latin typeface="Arial" panose="020B0604020202020204" pitchFamily="34" charset="0"/>
                <a:cs typeface="Arial" panose="020B0604020202020204" pitchFamily="34" charset="0"/>
              </a:rPr>
              <a:t>Money &amp; Shelter: Money</a:t>
            </a:r>
            <a:br>
              <a:rPr lang="en-US" dirty="0"/>
            </a:br>
            <a:endParaRPr lang="en-US" dirty="0"/>
          </a:p>
        </p:txBody>
      </p:sp>
      <p:sp>
        <p:nvSpPr>
          <p:cNvPr id="3" name="Content Placeholder 2">
            <a:extLst>
              <a:ext uri="{FF2B5EF4-FFF2-40B4-BE49-F238E27FC236}">
                <a16:creationId xmlns:a16="http://schemas.microsoft.com/office/drawing/2014/main" id="{C0B9E0BB-4C8F-22AF-0B99-96DF4C1F84F8}"/>
              </a:ext>
            </a:extLst>
          </p:cNvPr>
          <p:cNvSpPr>
            <a:spLocks noGrp="1"/>
          </p:cNvSpPr>
          <p:nvPr>
            <p:ph idx="1"/>
          </p:nvPr>
        </p:nvSpPr>
        <p:spPr>
          <a:xfrm flipV="1">
            <a:off x="1875692" y="8317435"/>
            <a:ext cx="9214338" cy="45719"/>
          </a:xfrm>
        </p:spPr>
        <p:txBody>
          <a:bodyPr>
            <a:normAutofit fontScale="25000" lnSpcReduction="20000"/>
          </a:bodyPr>
          <a:lstStyle/>
          <a:p>
            <a:pPr marL="0" indent="0">
              <a:buNone/>
            </a:pPr>
            <a:endParaRPr lang="en-US" dirty="0"/>
          </a:p>
        </p:txBody>
      </p:sp>
      <p:sp>
        <p:nvSpPr>
          <p:cNvPr id="5" name="TextBox 4">
            <a:extLst>
              <a:ext uri="{FF2B5EF4-FFF2-40B4-BE49-F238E27FC236}">
                <a16:creationId xmlns:a16="http://schemas.microsoft.com/office/drawing/2014/main" id="{52A5973D-0DF1-5FD5-38DB-6DDDD428E85D}"/>
              </a:ext>
            </a:extLst>
          </p:cNvPr>
          <p:cNvSpPr txBox="1"/>
          <p:nvPr/>
        </p:nvSpPr>
        <p:spPr>
          <a:xfrm>
            <a:off x="1418492" y="1576551"/>
            <a:ext cx="8827477" cy="5480539"/>
          </a:xfrm>
          <a:prstGeom prst="rect">
            <a:avLst/>
          </a:prstGeom>
          <a:noFill/>
        </p:spPr>
        <p:txBody>
          <a:bodyPr wrap="square">
            <a:spAutoFit/>
          </a:bodyPr>
          <a:lstStyle/>
          <a:p>
            <a:pPr>
              <a:lnSpc>
                <a:spcPct val="115000"/>
              </a:lnSpc>
            </a:pPr>
            <a:r>
              <a:rPr lang="en-US" sz="1800" b="1" dirty="0">
                <a:effectLst/>
                <a:latin typeface="Arial" panose="020B0604020202020204" pitchFamily="34" charset="0"/>
                <a:ea typeface="Arial" panose="020B0604020202020204" pitchFamily="34" charset="0"/>
              </a:rPr>
              <a:t>Functional Problem Set #2: The Salgado  Family</a:t>
            </a:r>
            <a:endParaRPr lang="en-US" sz="1800" dirty="0">
              <a:effectLst/>
              <a:latin typeface="Arial" panose="020B0604020202020204" pitchFamily="34" charset="0"/>
              <a:ea typeface="Arial" panose="020B0604020202020204" pitchFamily="34" charset="0"/>
            </a:endParaRPr>
          </a:p>
          <a:p>
            <a:pPr marL="0" marR="0">
              <a:lnSpc>
                <a:spcPct val="115000"/>
              </a:lnSpc>
              <a:spcBef>
                <a:spcPts val="0"/>
              </a:spcBef>
              <a:spcAft>
                <a:spcPts val="0"/>
              </a:spcAft>
            </a:pPr>
            <a:endParaRPr lang="en-US" sz="1800" dirty="0">
              <a:effectLst/>
              <a:latin typeface="Arial" panose="020B0604020202020204" pitchFamily="34" charset="0"/>
              <a:ea typeface="Arial" panose="020B0604020202020204" pitchFamily="34" charset="0"/>
            </a:endParaRPr>
          </a:p>
          <a:p>
            <a:pPr marL="0" marR="0">
              <a:lnSpc>
                <a:spcPct val="115000"/>
              </a:lnSpc>
              <a:spcBef>
                <a:spcPts val="0"/>
              </a:spcBef>
              <a:spcAft>
                <a:spcPts val="0"/>
              </a:spcAft>
            </a:pPr>
            <a:r>
              <a:rPr lang="en-US" sz="1800" dirty="0">
                <a:effectLst/>
                <a:latin typeface="Arial" panose="020B0604020202020204" pitchFamily="34" charset="0"/>
                <a:ea typeface="Arial" panose="020B0604020202020204" pitchFamily="34" charset="0"/>
              </a:rPr>
              <a:t>What resources may be available for on an emergency basis?</a:t>
            </a:r>
            <a:r>
              <a:rPr lang="en-US" sz="1800" dirty="0">
                <a:solidFill>
                  <a:schemeClr val="bg1"/>
                </a:solidFill>
                <a:effectLst/>
                <a:latin typeface="Arial" panose="020B0604020202020204" pitchFamily="34" charset="0"/>
                <a:ea typeface="Arial" panose="020B0604020202020204" pitchFamily="34" charset="0"/>
              </a:rPr>
              <a:t>  </a:t>
            </a:r>
            <a:r>
              <a:rPr lang="en-US" sz="1800" i="1" dirty="0">
                <a:effectLst/>
                <a:latin typeface="Arial" panose="020B0604020202020204" pitchFamily="34" charset="0"/>
                <a:ea typeface="Arial" panose="020B0604020202020204" pitchFamily="34" charset="0"/>
              </a:rPr>
              <a:t>Cal Works Housing Assistance</a:t>
            </a:r>
          </a:p>
          <a:p>
            <a:pPr marL="0" marR="0">
              <a:lnSpc>
                <a:spcPct val="115000"/>
              </a:lnSpc>
              <a:spcBef>
                <a:spcPts val="0"/>
              </a:spcBef>
              <a:spcAft>
                <a:spcPts val="0"/>
              </a:spcAft>
            </a:pPr>
            <a:endParaRPr lang="en-US" sz="1800" dirty="0">
              <a:effectLst/>
              <a:latin typeface="Arial" panose="020B0604020202020204" pitchFamily="34" charset="0"/>
              <a:ea typeface="Arial" panose="020B0604020202020204" pitchFamily="34" charset="0"/>
            </a:endParaRPr>
          </a:p>
          <a:p>
            <a:pPr marL="0" marR="0">
              <a:lnSpc>
                <a:spcPct val="115000"/>
              </a:lnSpc>
              <a:spcBef>
                <a:spcPts val="0"/>
              </a:spcBef>
              <a:spcAft>
                <a:spcPts val="0"/>
              </a:spcAft>
            </a:pPr>
            <a:r>
              <a:rPr lang="en-US" sz="1800" dirty="0">
                <a:effectLst/>
                <a:latin typeface="Arial" panose="020B0604020202020204" pitchFamily="34" charset="0"/>
                <a:ea typeface="Arial" panose="020B0604020202020204" pitchFamily="34" charset="0"/>
              </a:rPr>
              <a:t>What other cash benefit might NS qualify for?  CalWorks, SSDI or SSI for Gabby, SSI for Alice (presumptive disability for certain newborns), SSDI dependents benefits for Nestor and the children if Alice has a sufficient work history, California Family and Parenting Leave; WIC; IHSS for Gabby</a:t>
            </a:r>
          </a:p>
          <a:p>
            <a:pPr marL="0" marR="0">
              <a:lnSpc>
                <a:spcPct val="115000"/>
              </a:lnSpc>
              <a:spcBef>
                <a:spcPts val="0"/>
              </a:spcBef>
              <a:spcAft>
                <a:spcPts val="0"/>
              </a:spcAft>
            </a:pPr>
            <a:endParaRPr lang="en-US" dirty="0">
              <a:latin typeface="Arial" panose="020B0604020202020204" pitchFamily="34" charset="0"/>
              <a:ea typeface="Arial" panose="020B0604020202020204" pitchFamily="34" charset="0"/>
            </a:endParaRPr>
          </a:p>
          <a:p>
            <a:pPr marL="0" marR="0">
              <a:lnSpc>
                <a:spcPct val="115000"/>
              </a:lnSpc>
              <a:spcBef>
                <a:spcPts val="0"/>
              </a:spcBef>
              <a:spcAft>
                <a:spcPts val="0"/>
              </a:spcAft>
            </a:pPr>
            <a:endParaRPr lang="en-US" dirty="0">
              <a:latin typeface="Arial" panose="020B0604020202020204" pitchFamily="34" charset="0"/>
              <a:ea typeface="Arial" panose="020B0604020202020204" pitchFamily="34" charset="0"/>
            </a:endParaRPr>
          </a:p>
          <a:p>
            <a:pPr marL="0" marR="0">
              <a:lnSpc>
                <a:spcPct val="115000"/>
              </a:lnSpc>
              <a:spcBef>
                <a:spcPts val="0"/>
              </a:spcBef>
              <a:spcAft>
                <a:spcPts val="0"/>
              </a:spcAft>
            </a:pPr>
            <a:r>
              <a:rPr lang="en-US" dirty="0">
                <a:latin typeface="Arial" panose="020B0604020202020204" pitchFamily="34" charset="0"/>
                <a:ea typeface="Arial" panose="020B0604020202020204" pitchFamily="34" charset="0"/>
              </a:rPr>
              <a:t>NB:  </a:t>
            </a:r>
            <a:r>
              <a:rPr lang="en-US" i="1" dirty="0">
                <a:latin typeface="Arial" panose="020B0604020202020204" pitchFamily="34" charset="0"/>
                <a:ea typeface="Arial" panose="020B0604020202020204" pitchFamily="34" charset="0"/>
              </a:rPr>
              <a:t>Consider: immigration status of the adults and Luz; is there an outstanding child support case concerning Luz; may Luz be entitled to SSDI from her father</a:t>
            </a:r>
          </a:p>
          <a:p>
            <a:pPr marL="0" marR="0">
              <a:lnSpc>
                <a:spcPct val="115000"/>
              </a:lnSpc>
              <a:spcBef>
                <a:spcPts val="0"/>
              </a:spcBef>
              <a:spcAft>
                <a:spcPts val="0"/>
              </a:spcAft>
            </a:pPr>
            <a:r>
              <a:rPr lang="en-US" i="1" dirty="0">
                <a:latin typeface="Arial" panose="020B0604020202020204" pitchFamily="34" charset="0"/>
                <a:ea typeface="Arial" panose="020B0604020202020204" pitchFamily="34" charset="0"/>
              </a:rPr>
              <a:t>Consider, is Gabby a veteran?</a:t>
            </a:r>
          </a:p>
          <a:p>
            <a:pPr marL="0" marR="0">
              <a:lnSpc>
                <a:spcPct val="115000"/>
              </a:lnSpc>
              <a:spcBef>
                <a:spcPts val="0"/>
              </a:spcBef>
              <a:spcAft>
                <a:spcPts val="0"/>
              </a:spcAft>
            </a:pPr>
            <a:endParaRPr lang="en-US" sz="1800" dirty="0">
              <a:solidFill>
                <a:schemeClr val="bg1"/>
              </a:solidFill>
              <a:effectLst/>
              <a:latin typeface="Arial" panose="020B0604020202020204" pitchFamily="34" charset="0"/>
              <a:ea typeface="Arial" panose="020B0604020202020204" pitchFamily="34" charset="0"/>
            </a:endParaRPr>
          </a:p>
          <a:p>
            <a:pPr marL="0" marR="0">
              <a:lnSpc>
                <a:spcPct val="115000"/>
              </a:lnSpc>
              <a:spcBef>
                <a:spcPts val="0"/>
              </a:spcBef>
              <a:spcAft>
                <a:spcPts val="0"/>
              </a:spcAft>
            </a:pPr>
            <a:endParaRPr lang="en-US" sz="1800" dirty="0">
              <a:effectLst/>
              <a:latin typeface="Arial" panose="020B0604020202020204" pitchFamily="34" charset="0"/>
              <a:ea typeface="Arial" panose="020B0604020202020204" pitchFamily="34" charset="0"/>
            </a:endParaRPr>
          </a:p>
          <a:p>
            <a:pPr marL="0" marR="0">
              <a:lnSpc>
                <a:spcPct val="115000"/>
              </a:lnSpc>
              <a:spcBef>
                <a:spcPts val="0"/>
              </a:spcBef>
              <a:spcAft>
                <a:spcPts val="0"/>
              </a:spcAft>
            </a:pPr>
            <a:endParaRPr lang="en-US" sz="1800" dirty="0">
              <a:effectLst/>
              <a:latin typeface="Arial" panose="020B0604020202020204" pitchFamily="34" charset="0"/>
              <a:ea typeface="Arial" panose="020B0604020202020204" pitchFamily="34" charset="0"/>
            </a:endParaRPr>
          </a:p>
        </p:txBody>
      </p:sp>
    </p:spTree>
    <p:extLst>
      <p:ext uri="{BB962C8B-B14F-4D97-AF65-F5344CB8AC3E}">
        <p14:creationId xmlns:p14="http://schemas.microsoft.com/office/powerpoint/2010/main" val="363583958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FFEB55B-C671-DA87-3556-767585853144}"/>
              </a:ext>
            </a:extLst>
          </p:cNvPr>
          <p:cNvSpPr txBox="1"/>
          <p:nvPr/>
        </p:nvSpPr>
        <p:spPr>
          <a:xfrm>
            <a:off x="1277817" y="388148"/>
            <a:ext cx="3118338" cy="369332"/>
          </a:xfrm>
          <a:prstGeom prst="rect">
            <a:avLst/>
          </a:prstGeom>
          <a:noFill/>
        </p:spPr>
        <p:txBody>
          <a:bodyPr wrap="square">
            <a:spAutoFit/>
          </a:bodyPr>
          <a:lstStyle/>
          <a:p>
            <a:r>
              <a:rPr lang="en-US" sz="1800" b="1" dirty="0">
                <a:latin typeface="Arial" panose="020B0604020202020204" pitchFamily="34" charset="0"/>
                <a:cs typeface="Arial" panose="020B0604020202020204" pitchFamily="34" charset="0"/>
              </a:rPr>
              <a:t>Money &amp; Shelter: Money</a:t>
            </a:r>
            <a:endParaRPr lang="en-US" dirty="0"/>
          </a:p>
        </p:txBody>
      </p:sp>
      <p:sp>
        <p:nvSpPr>
          <p:cNvPr id="5" name="TextBox 4">
            <a:extLst>
              <a:ext uri="{FF2B5EF4-FFF2-40B4-BE49-F238E27FC236}">
                <a16:creationId xmlns:a16="http://schemas.microsoft.com/office/drawing/2014/main" id="{D983F3A7-50D3-6273-7872-2FBEB77FCE25}"/>
              </a:ext>
            </a:extLst>
          </p:cNvPr>
          <p:cNvSpPr txBox="1"/>
          <p:nvPr/>
        </p:nvSpPr>
        <p:spPr>
          <a:xfrm>
            <a:off x="1277816" y="1160584"/>
            <a:ext cx="9882554" cy="4206344"/>
          </a:xfrm>
          <a:prstGeom prst="rect">
            <a:avLst/>
          </a:prstGeom>
          <a:noFill/>
        </p:spPr>
        <p:txBody>
          <a:bodyPr wrap="square">
            <a:spAutoFit/>
          </a:bodyPr>
          <a:lstStyle/>
          <a:p>
            <a:pPr marL="0" marR="0">
              <a:lnSpc>
                <a:spcPct val="115000"/>
              </a:lnSpc>
              <a:spcBef>
                <a:spcPts val="0"/>
              </a:spcBef>
              <a:spcAft>
                <a:spcPts val="0"/>
              </a:spcAft>
            </a:pPr>
            <a:r>
              <a:rPr lang="en-US" sz="1800" b="1" dirty="0">
                <a:effectLst/>
                <a:latin typeface="Arial" panose="020B0604020202020204" pitchFamily="34" charset="0"/>
                <a:ea typeface="Arial" panose="020B0604020202020204" pitchFamily="34" charset="0"/>
              </a:rPr>
              <a:t>Functional Problem Set #3:  Disaster Assistance</a:t>
            </a:r>
            <a:endParaRPr lang="en-US" sz="1800" dirty="0">
              <a:effectLst/>
              <a:latin typeface="Arial" panose="020B0604020202020204" pitchFamily="34" charset="0"/>
              <a:ea typeface="Arial" panose="020B0604020202020204" pitchFamily="34" charset="0"/>
            </a:endParaRPr>
          </a:p>
          <a:p>
            <a:pPr marL="0" marR="0">
              <a:lnSpc>
                <a:spcPct val="115000"/>
              </a:lnSpc>
              <a:spcBef>
                <a:spcPts val="0"/>
              </a:spcBef>
              <a:spcAft>
                <a:spcPts val="0"/>
              </a:spcAft>
            </a:pPr>
            <a:r>
              <a:rPr lang="en-US" sz="1800" dirty="0">
                <a:effectLst/>
                <a:latin typeface="Arial" panose="020B0604020202020204" pitchFamily="34" charset="0"/>
                <a:ea typeface="Arial" panose="020B0604020202020204" pitchFamily="34" charset="0"/>
              </a:rPr>
              <a:t> </a:t>
            </a:r>
          </a:p>
          <a:p>
            <a:pPr marL="0" marR="0">
              <a:lnSpc>
                <a:spcPct val="115000"/>
              </a:lnSpc>
              <a:spcBef>
                <a:spcPts val="0"/>
              </a:spcBef>
              <a:spcAft>
                <a:spcPts val="0"/>
              </a:spcAft>
            </a:pPr>
            <a:r>
              <a:rPr lang="en-US" sz="1800" dirty="0">
                <a:effectLst/>
                <a:latin typeface="Arial" panose="020B0604020202020204" pitchFamily="34" charset="0"/>
                <a:ea typeface="Arial" panose="020B0604020202020204" pitchFamily="34" charset="0"/>
              </a:rPr>
              <a:t>Sofia, age 54, was living with her 14-year old daughter Courtney and Terry, Sofia’s 7-year old granddaughter when a wildfire destroyed the rental cabin where the family had been living.  Sofia explains when she meets with Alice, at a Red Cross shelter, that she needs to stay in Redwood County because of the custody order she has with the county for Liz.  Sofia is a non-needy caretaker relative who only receives CalWorks and Medi-Cal for Liz.  Sofia receives alimony and child support from Courtney’s father but the amount she receives is very low.  </a:t>
            </a:r>
          </a:p>
          <a:p>
            <a:pPr marL="0" marR="0">
              <a:lnSpc>
                <a:spcPct val="115000"/>
              </a:lnSpc>
              <a:spcBef>
                <a:spcPts val="0"/>
              </a:spcBef>
              <a:spcAft>
                <a:spcPts val="0"/>
              </a:spcAft>
            </a:pPr>
            <a:endParaRPr lang="en-US" sz="1800" dirty="0">
              <a:effectLst/>
              <a:latin typeface="Arial" panose="020B0604020202020204" pitchFamily="34" charset="0"/>
              <a:ea typeface="Arial" panose="020B0604020202020204" pitchFamily="34" charset="0"/>
            </a:endParaRPr>
          </a:p>
          <a:p>
            <a:pPr marL="0" marR="0">
              <a:lnSpc>
                <a:spcPct val="115000"/>
              </a:lnSpc>
              <a:spcBef>
                <a:spcPts val="0"/>
              </a:spcBef>
              <a:spcAft>
                <a:spcPts val="0"/>
              </a:spcAft>
            </a:pPr>
            <a:r>
              <a:rPr lang="en-US" sz="1800" dirty="0">
                <a:effectLst/>
                <a:latin typeface="Arial" panose="020B0604020202020204" pitchFamily="34" charset="0"/>
                <a:ea typeface="Arial" panose="020B0604020202020204" pitchFamily="34" charset="0"/>
              </a:rPr>
              <a:t>Sofia needs to replace all of the family’s clothing and furnishings.  </a:t>
            </a:r>
          </a:p>
          <a:p>
            <a:pPr marL="0" marR="0">
              <a:lnSpc>
                <a:spcPct val="115000"/>
              </a:lnSpc>
              <a:spcBef>
                <a:spcPts val="0"/>
              </a:spcBef>
              <a:spcAft>
                <a:spcPts val="0"/>
              </a:spcAft>
            </a:pPr>
            <a:endParaRPr lang="en-US" dirty="0">
              <a:latin typeface="Arial" panose="020B0604020202020204" pitchFamily="34" charset="0"/>
              <a:ea typeface="Arial" panose="020B0604020202020204" pitchFamily="34" charset="0"/>
            </a:endParaRPr>
          </a:p>
          <a:p>
            <a:pPr marL="0" marR="0">
              <a:lnSpc>
                <a:spcPct val="115000"/>
              </a:lnSpc>
              <a:spcBef>
                <a:spcPts val="0"/>
              </a:spcBef>
              <a:spcAft>
                <a:spcPts val="0"/>
              </a:spcAft>
            </a:pPr>
            <a:r>
              <a:rPr lang="en-US" sz="1800" dirty="0">
                <a:effectLst/>
                <a:latin typeface="Arial" panose="020B0604020202020204" pitchFamily="34" charset="0"/>
                <a:ea typeface="Arial" panose="020B0604020202020204" pitchFamily="34" charset="0"/>
              </a:rPr>
              <a:t>What resources are available to help Sofia and her girls?</a:t>
            </a:r>
          </a:p>
          <a:p>
            <a:pPr marL="0" marR="0">
              <a:lnSpc>
                <a:spcPct val="115000"/>
              </a:lnSpc>
              <a:spcBef>
                <a:spcPts val="0"/>
              </a:spcBef>
              <a:spcAft>
                <a:spcPts val="0"/>
              </a:spcAft>
            </a:pPr>
            <a:r>
              <a:rPr lang="en-US" sz="1800" dirty="0">
                <a:effectLst/>
                <a:latin typeface="Arial" panose="020B0604020202020204" pitchFamily="34" charset="0"/>
                <a:ea typeface="Arial" panose="020B0604020202020204" pitchFamily="34" charset="0"/>
              </a:rPr>
              <a:t>  </a:t>
            </a:r>
          </a:p>
        </p:txBody>
      </p:sp>
    </p:spTree>
    <p:extLst>
      <p:ext uri="{BB962C8B-B14F-4D97-AF65-F5344CB8AC3E}">
        <p14:creationId xmlns:p14="http://schemas.microsoft.com/office/powerpoint/2010/main" val="120208393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1239B1-7AA9-A0FE-5EFC-E0A5D8E6B91A}"/>
              </a:ext>
            </a:extLst>
          </p:cNvPr>
          <p:cNvSpPr>
            <a:spLocks noGrp="1"/>
          </p:cNvSpPr>
          <p:nvPr>
            <p:ph type="title"/>
          </p:nvPr>
        </p:nvSpPr>
        <p:spPr>
          <a:xfrm>
            <a:off x="838200" y="304800"/>
            <a:ext cx="2651234" cy="746234"/>
          </a:xfrm>
        </p:spPr>
        <p:txBody>
          <a:bodyPr>
            <a:normAutofit fontScale="90000"/>
          </a:bodyPr>
          <a:lstStyle/>
          <a:p>
            <a:r>
              <a:rPr lang="en-US" sz="1800" b="1" dirty="0">
                <a:latin typeface="Arial" panose="020B0604020202020204" pitchFamily="34" charset="0"/>
                <a:cs typeface="Arial" panose="020B0604020202020204" pitchFamily="34" charset="0"/>
              </a:rPr>
              <a:t>Money &amp; Shelter: Money</a:t>
            </a:r>
            <a:br>
              <a:rPr lang="en-US" dirty="0"/>
            </a:br>
            <a:endParaRPr lang="en-US" dirty="0"/>
          </a:p>
        </p:txBody>
      </p:sp>
      <p:sp>
        <p:nvSpPr>
          <p:cNvPr id="3" name="Content Placeholder 2">
            <a:extLst>
              <a:ext uri="{FF2B5EF4-FFF2-40B4-BE49-F238E27FC236}">
                <a16:creationId xmlns:a16="http://schemas.microsoft.com/office/drawing/2014/main" id="{C0B9E0BB-4C8F-22AF-0B99-96DF4C1F84F8}"/>
              </a:ext>
            </a:extLst>
          </p:cNvPr>
          <p:cNvSpPr>
            <a:spLocks noGrp="1"/>
          </p:cNvSpPr>
          <p:nvPr>
            <p:ph idx="1"/>
          </p:nvPr>
        </p:nvSpPr>
        <p:spPr>
          <a:xfrm flipV="1">
            <a:off x="978877" y="6812280"/>
            <a:ext cx="9712569" cy="45719"/>
          </a:xfrm>
        </p:spPr>
        <p:txBody>
          <a:bodyPr>
            <a:normAutofit fontScale="25000" lnSpcReduction="20000"/>
          </a:bodyPr>
          <a:lstStyle/>
          <a:p>
            <a:pPr marL="0" marR="0" indent="0">
              <a:lnSpc>
                <a:spcPct val="115000"/>
              </a:lnSpc>
              <a:spcBef>
                <a:spcPts val="0"/>
              </a:spcBef>
              <a:spcAft>
                <a:spcPts val="0"/>
              </a:spcAft>
              <a:buNone/>
            </a:pPr>
            <a:endParaRPr lang="en-US" sz="2000" dirty="0">
              <a:effectLst/>
              <a:latin typeface="Arial" panose="020B0604020202020204" pitchFamily="34" charset="0"/>
              <a:ea typeface="Arial" panose="020B0604020202020204" pitchFamily="34" charset="0"/>
            </a:endParaRPr>
          </a:p>
        </p:txBody>
      </p:sp>
      <p:sp>
        <p:nvSpPr>
          <p:cNvPr id="5" name="TextBox 4">
            <a:extLst>
              <a:ext uri="{FF2B5EF4-FFF2-40B4-BE49-F238E27FC236}">
                <a16:creationId xmlns:a16="http://schemas.microsoft.com/office/drawing/2014/main" id="{52A5973D-0DF1-5FD5-38DB-6DDDD428E85D}"/>
              </a:ext>
            </a:extLst>
          </p:cNvPr>
          <p:cNvSpPr txBox="1"/>
          <p:nvPr/>
        </p:nvSpPr>
        <p:spPr>
          <a:xfrm>
            <a:off x="1148861" y="762000"/>
            <a:ext cx="9894277" cy="3138360"/>
          </a:xfrm>
          <a:prstGeom prst="rect">
            <a:avLst/>
          </a:prstGeom>
          <a:noFill/>
        </p:spPr>
        <p:txBody>
          <a:bodyPr wrap="square">
            <a:spAutoFit/>
          </a:bodyPr>
          <a:lstStyle/>
          <a:p>
            <a:pPr marL="0" marR="0">
              <a:lnSpc>
                <a:spcPct val="115000"/>
              </a:lnSpc>
              <a:spcBef>
                <a:spcPts val="0"/>
              </a:spcBef>
              <a:spcAft>
                <a:spcPts val="0"/>
              </a:spcAft>
            </a:pPr>
            <a:endParaRPr lang="en-US" sz="1800" b="1" dirty="0">
              <a:solidFill>
                <a:schemeClr val="tx2">
                  <a:lumMod val="75000"/>
                </a:schemeClr>
              </a:solidFill>
              <a:effectLst/>
              <a:latin typeface="Arial" panose="020B0604020202020204" pitchFamily="34" charset="0"/>
              <a:ea typeface="Arial" panose="020B0604020202020204" pitchFamily="34" charset="0"/>
            </a:endParaRPr>
          </a:p>
          <a:p>
            <a:pPr marL="0" indent="0">
              <a:buNone/>
            </a:pPr>
            <a:r>
              <a:rPr lang="en-US" sz="1800" b="1" dirty="0">
                <a:effectLst/>
                <a:latin typeface="Arial" panose="020B0604020202020204" pitchFamily="34" charset="0"/>
                <a:ea typeface="Arial" panose="020B0604020202020204" pitchFamily="34" charset="0"/>
              </a:rPr>
              <a:t>Functional Problem Set #3: Disaster Benefit Resources</a:t>
            </a:r>
            <a:endParaRPr lang="en-US" sz="1800" dirty="0">
              <a:effectLst/>
              <a:latin typeface="Arial" panose="020B0604020202020204" pitchFamily="34" charset="0"/>
              <a:ea typeface="Arial" panose="020B0604020202020204" pitchFamily="34" charset="0"/>
            </a:endParaRPr>
          </a:p>
          <a:p>
            <a:pPr marL="0" marR="0">
              <a:lnSpc>
                <a:spcPct val="115000"/>
              </a:lnSpc>
              <a:spcBef>
                <a:spcPts val="0"/>
              </a:spcBef>
              <a:spcAft>
                <a:spcPts val="0"/>
              </a:spcAft>
            </a:pPr>
            <a:endParaRPr lang="en-US" sz="1400" dirty="0">
              <a:effectLst/>
              <a:latin typeface="Arial" panose="020B0604020202020204" pitchFamily="34" charset="0"/>
              <a:ea typeface="Arial" panose="020B0604020202020204" pitchFamily="34" charset="0"/>
            </a:endParaRPr>
          </a:p>
          <a:p>
            <a:pPr marL="0" marR="0">
              <a:lnSpc>
                <a:spcPct val="115000"/>
              </a:lnSpc>
              <a:spcBef>
                <a:spcPts val="0"/>
              </a:spcBef>
              <a:spcAft>
                <a:spcPts val="0"/>
              </a:spcAft>
            </a:pPr>
            <a:r>
              <a:rPr lang="en-US" sz="1800" dirty="0">
                <a:effectLst/>
                <a:latin typeface="Arial" panose="020B0604020202020204" pitchFamily="34" charset="0"/>
                <a:ea typeface="Arial" panose="020B0604020202020204" pitchFamily="34" charset="0"/>
              </a:rPr>
              <a:t>General Info for Disaster Relief </a:t>
            </a:r>
            <a:r>
              <a:rPr lang="en-US" sz="1800" u="sng" dirty="0">
                <a:solidFill>
                  <a:srgbClr val="0000FF"/>
                </a:solidFill>
                <a:effectLst/>
                <a:latin typeface="Arial" panose="020B0604020202020204" pitchFamily="34" charset="0"/>
                <a:ea typeface="Arial" panose="020B0604020202020204" pitchFamily="34" charset="0"/>
                <a:hlinkClick r:id="rId3"/>
              </a:rPr>
              <a:t>https://www.hud.gov/states/california/library/disasterrelief</a:t>
            </a:r>
            <a:endParaRPr lang="en-US" sz="1800" dirty="0">
              <a:effectLst/>
              <a:latin typeface="Arial" panose="020B0604020202020204" pitchFamily="34" charset="0"/>
              <a:ea typeface="Arial" panose="020B0604020202020204" pitchFamily="34" charset="0"/>
            </a:endParaRPr>
          </a:p>
          <a:p>
            <a:pPr marL="0" marR="0">
              <a:lnSpc>
                <a:spcPct val="115000"/>
              </a:lnSpc>
              <a:spcBef>
                <a:spcPts val="0"/>
              </a:spcBef>
              <a:spcAft>
                <a:spcPts val="0"/>
              </a:spcAft>
            </a:pPr>
            <a:r>
              <a:rPr lang="en-US" sz="1800" u="sng" dirty="0">
                <a:solidFill>
                  <a:srgbClr val="0000FF"/>
                </a:solidFill>
                <a:effectLst/>
                <a:latin typeface="Arial" panose="020B0604020202020204" pitchFamily="34" charset="0"/>
                <a:ea typeface="Arial" panose="020B0604020202020204" pitchFamily="34" charset="0"/>
                <a:hlinkClick r:id="rId4"/>
              </a:rPr>
              <a:t>https://www.cdss.ca.gov/disaster-assistance</a:t>
            </a:r>
            <a:endParaRPr lang="en-US" sz="1800" dirty="0">
              <a:effectLst/>
              <a:latin typeface="Arial" panose="020B0604020202020204" pitchFamily="34" charset="0"/>
              <a:ea typeface="Arial" panose="020B0604020202020204" pitchFamily="34" charset="0"/>
            </a:endParaRPr>
          </a:p>
          <a:p>
            <a:pPr marL="0" marR="0">
              <a:lnSpc>
                <a:spcPct val="115000"/>
              </a:lnSpc>
              <a:spcBef>
                <a:spcPts val="0"/>
              </a:spcBef>
              <a:spcAft>
                <a:spcPts val="0"/>
              </a:spcAft>
            </a:pPr>
            <a:r>
              <a:rPr lang="en-US" sz="1800" u="sng" dirty="0">
                <a:solidFill>
                  <a:srgbClr val="0000FF"/>
                </a:solidFill>
                <a:effectLst/>
                <a:latin typeface="Arial" panose="020B0604020202020204" pitchFamily="34" charset="0"/>
                <a:ea typeface="Arial" panose="020B0604020202020204" pitchFamily="34" charset="0"/>
                <a:hlinkClick r:id="rId5"/>
              </a:rPr>
              <a:t>https://www.cdss.ca.gov/cdssweb/entres/forms/English/SSGP45.pdf</a:t>
            </a:r>
            <a:endParaRPr lang="en-US" sz="1800" dirty="0">
              <a:effectLst/>
              <a:latin typeface="Arial" panose="020B0604020202020204" pitchFamily="34" charset="0"/>
              <a:ea typeface="Arial" panose="020B0604020202020204" pitchFamily="34" charset="0"/>
            </a:endParaRPr>
          </a:p>
          <a:p>
            <a:pPr marL="0" marR="0">
              <a:lnSpc>
                <a:spcPct val="115000"/>
              </a:lnSpc>
              <a:spcBef>
                <a:spcPts val="0"/>
              </a:spcBef>
              <a:spcAft>
                <a:spcPts val="0"/>
              </a:spcAft>
            </a:pPr>
            <a:endParaRPr lang="en-US" b="1" dirty="0">
              <a:solidFill>
                <a:schemeClr val="tx2">
                  <a:lumMod val="75000"/>
                </a:schemeClr>
              </a:solidFill>
              <a:latin typeface="Arial" panose="020B0604020202020204" pitchFamily="34" charset="0"/>
              <a:ea typeface="Arial" panose="020B0604020202020204" pitchFamily="34" charset="0"/>
            </a:endParaRPr>
          </a:p>
          <a:p>
            <a:pPr marL="0" marR="0">
              <a:lnSpc>
                <a:spcPct val="115000"/>
              </a:lnSpc>
              <a:spcBef>
                <a:spcPts val="0"/>
              </a:spcBef>
              <a:spcAft>
                <a:spcPts val="0"/>
              </a:spcAft>
            </a:pPr>
            <a:r>
              <a:rPr lang="en-US" sz="1800" b="1" dirty="0">
                <a:solidFill>
                  <a:schemeClr val="tx2">
                    <a:lumMod val="75000"/>
                  </a:schemeClr>
                </a:solidFill>
                <a:effectLst/>
                <a:latin typeface="Arial" panose="020B0604020202020204" pitchFamily="34" charset="0"/>
                <a:ea typeface="Arial" panose="020B0604020202020204" pitchFamily="34" charset="0"/>
              </a:rPr>
              <a:t>Enter your city and state or ZIP code to see if your area has been declared for Individual Assistance</a:t>
            </a:r>
            <a:endParaRPr lang="en-US" sz="1800" dirty="0">
              <a:solidFill>
                <a:schemeClr val="tx2">
                  <a:lumMod val="75000"/>
                </a:schemeClr>
              </a:solidFill>
              <a:effectLst/>
              <a:latin typeface="Arial" panose="020B0604020202020204" pitchFamily="34" charset="0"/>
              <a:ea typeface="Arial" panose="020B0604020202020204" pitchFamily="34" charset="0"/>
            </a:endParaRPr>
          </a:p>
          <a:p>
            <a:pPr marL="0" marR="0">
              <a:lnSpc>
                <a:spcPct val="115000"/>
              </a:lnSpc>
              <a:spcBef>
                <a:spcPts val="0"/>
              </a:spcBef>
              <a:spcAft>
                <a:spcPts val="0"/>
              </a:spcAft>
            </a:pPr>
            <a:endParaRPr lang="en-US" sz="1800" dirty="0">
              <a:effectLst/>
              <a:latin typeface="Arial" panose="020B0604020202020204" pitchFamily="34" charset="0"/>
              <a:ea typeface="Arial" panose="020B0604020202020204" pitchFamily="34" charset="0"/>
            </a:endParaRPr>
          </a:p>
        </p:txBody>
      </p:sp>
    </p:spTree>
    <p:extLst>
      <p:ext uri="{BB962C8B-B14F-4D97-AF65-F5344CB8AC3E}">
        <p14:creationId xmlns:p14="http://schemas.microsoft.com/office/powerpoint/2010/main" val="389608441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1C44EB-F5AE-A53F-B3E9-2EC1EBB3B3F7}"/>
              </a:ext>
            </a:extLst>
          </p:cNvPr>
          <p:cNvSpPr>
            <a:spLocks noGrp="1"/>
          </p:cNvSpPr>
          <p:nvPr>
            <p:ph type="title"/>
          </p:nvPr>
        </p:nvSpPr>
        <p:spPr>
          <a:xfrm>
            <a:off x="838200" y="365125"/>
            <a:ext cx="3197772" cy="496723"/>
          </a:xfrm>
        </p:spPr>
        <p:txBody>
          <a:bodyPr>
            <a:normAutofit/>
          </a:bodyPr>
          <a:lstStyle/>
          <a:p>
            <a:r>
              <a:rPr lang="en-US" sz="2000" b="1" dirty="0">
                <a:latin typeface="Arial" panose="020B0604020202020204" pitchFamily="34" charset="0"/>
                <a:cs typeface="Arial" panose="020B0604020202020204" pitchFamily="34" charset="0"/>
              </a:rPr>
              <a:t>Money &amp; Shelter: Money</a:t>
            </a:r>
          </a:p>
        </p:txBody>
      </p:sp>
      <p:sp>
        <p:nvSpPr>
          <p:cNvPr id="3" name="Content Placeholder 2">
            <a:extLst>
              <a:ext uri="{FF2B5EF4-FFF2-40B4-BE49-F238E27FC236}">
                <a16:creationId xmlns:a16="http://schemas.microsoft.com/office/drawing/2014/main" id="{5386DBA8-F26E-78C8-58D1-3C6CBC3B0CD7}"/>
              </a:ext>
            </a:extLst>
          </p:cNvPr>
          <p:cNvSpPr>
            <a:spLocks noGrp="1"/>
          </p:cNvSpPr>
          <p:nvPr>
            <p:ph idx="1"/>
          </p:nvPr>
        </p:nvSpPr>
        <p:spPr>
          <a:xfrm>
            <a:off x="1101969" y="1101969"/>
            <a:ext cx="9765323" cy="5074994"/>
          </a:xfrm>
        </p:spPr>
        <p:txBody>
          <a:bodyPr/>
          <a:lstStyle/>
          <a:p>
            <a:pPr marL="0" marR="0" indent="0" fontAlgn="base">
              <a:lnSpc>
                <a:spcPct val="115000"/>
              </a:lnSpc>
              <a:spcBef>
                <a:spcPts val="600"/>
              </a:spcBef>
              <a:spcAft>
                <a:spcPts val="300"/>
              </a:spcAft>
              <a:buNone/>
            </a:pPr>
            <a:r>
              <a:rPr lang="en-US" sz="1800" b="1" dirty="0">
                <a:effectLst/>
                <a:latin typeface="Arial" panose="020B0604020202020204" pitchFamily="34" charset="0"/>
                <a:ea typeface="Arial" panose="020B0604020202020204" pitchFamily="34" charset="0"/>
              </a:rPr>
              <a:t>California Grant Assistance for Individuals and Families</a:t>
            </a:r>
          </a:p>
          <a:p>
            <a:pPr marL="0" marR="0" indent="0" fontAlgn="base">
              <a:spcBef>
                <a:spcPts val="0"/>
              </a:spcBef>
              <a:spcAft>
                <a:spcPts val="0"/>
              </a:spcAft>
              <a:buNone/>
            </a:pPr>
            <a:r>
              <a:rPr lang="en-US" sz="1800" dirty="0">
                <a:effectLst/>
                <a:latin typeface="Arial" panose="020B0604020202020204" pitchFamily="34" charset="0"/>
                <a:ea typeface="Times New Roman" panose="02020603050405020304" pitchFamily="18" charset="0"/>
              </a:rPr>
              <a:t>The California Department of Social Services, Disaster Services Bureau, can provide grant assistance through two programs. They are the Individuals and Households Program (IHP) and the State Supplemental Grant Program (SSGP).</a:t>
            </a:r>
            <a:endParaRPr lang="en-US" sz="1800" dirty="0">
              <a:effectLst/>
              <a:latin typeface="Times New Roman" panose="02020603050405020304" pitchFamily="18" charset="0"/>
              <a:ea typeface="Times New Roman" panose="02020603050405020304" pitchFamily="18" charset="0"/>
            </a:endParaRPr>
          </a:p>
          <a:p>
            <a:pPr marL="0" marR="0" indent="0" fontAlgn="base">
              <a:spcBef>
                <a:spcPts val="0"/>
              </a:spcBef>
              <a:spcAft>
                <a:spcPts val="0"/>
              </a:spcAft>
              <a:buNone/>
            </a:pPr>
            <a:endParaRPr lang="en-US" sz="1800" dirty="0">
              <a:effectLst/>
              <a:latin typeface="Arial" panose="020B0604020202020204" pitchFamily="34" charset="0"/>
              <a:ea typeface="Times New Roman" panose="02020603050405020304" pitchFamily="18" charset="0"/>
            </a:endParaRPr>
          </a:p>
          <a:p>
            <a:pPr marL="0" marR="0" indent="0" fontAlgn="base">
              <a:spcBef>
                <a:spcPts val="0"/>
              </a:spcBef>
              <a:spcAft>
                <a:spcPts val="0"/>
              </a:spcAft>
              <a:buNone/>
            </a:pPr>
            <a:r>
              <a:rPr lang="en-US" sz="1800" dirty="0">
                <a:effectLst/>
                <a:latin typeface="Arial" panose="020B0604020202020204" pitchFamily="34" charset="0"/>
                <a:ea typeface="Times New Roman" panose="02020603050405020304" pitchFamily="18" charset="0"/>
              </a:rPr>
              <a:t> </a:t>
            </a:r>
            <a:endParaRPr lang="en-US" sz="1800" dirty="0">
              <a:effectLst/>
              <a:latin typeface="Times New Roman" panose="02020603050405020304" pitchFamily="18" charset="0"/>
              <a:ea typeface="Times New Roman" panose="02020603050405020304" pitchFamily="18" charset="0"/>
            </a:endParaRPr>
          </a:p>
          <a:p>
            <a:pPr marL="0" marR="0" indent="0">
              <a:lnSpc>
                <a:spcPct val="115000"/>
              </a:lnSpc>
              <a:spcBef>
                <a:spcPts val="0"/>
              </a:spcBef>
              <a:spcAft>
                <a:spcPts val="0"/>
              </a:spcAft>
              <a:buNone/>
            </a:pPr>
            <a:r>
              <a:rPr lang="en-US" sz="1800" b="1" dirty="0">
                <a:effectLst/>
                <a:latin typeface="Arial" panose="020B0604020202020204" pitchFamily="34" charset="0"/>
                <a:ea typeface="Arial" panose="020B0604020202020204" pitchFamily="34" charset="0"/>
              </a:rPr>
              <a:t>The Individuals and Households Program (IHP)</a:t>
            </a:r>
            <a:r>
              <a:rPr lang="en-US" sz="1800" dirty="0">
                <a:effectLst/>
                <a:latin typeface="Arial" panose="020B0604020202020204" pitchFamily="34" charset="0"/>
                <a:ea typeface="Arial" panose="020B0604020202020204" pitchFamily="34" charset="0"/>
              </a:rPr>
              <a:t> is a joint Federal and State program. Anyone who suffers damage in a Presidentially-declared disaster can register for assistance by calling the FEMA registration line, 1-800-621-3362. For the speech- or hearing-impaired, the number is 1-800-462-7585.</a:t>
            </a:r>
          </a:p>
          <a:p>
            <a:endParaRPr lang="en-US" dirty="0"/>
          </a:p>
        </p:txBody>
      </p:sp>
    </p:spTree>
    <p:extLst>
      <p:ext uri="{BB962C8B-B14F-4D97-AF65-F5344CB8AC3E}">
        <p14:creationId xmlns:p14="http://schemas.microsoft.com/office/powerpoint/2010/main" val="104660543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1C44EB-F5AE-A53F-B3E9-2EC1EBB3B3F7}"/>
              </a:ext>
            </a:extLst>
          </p:cNvPr>
          <p:cNvSpPr>
            <a:spLocks noGrp="1"/>
          </p:cNvSpPr>
          <p:nvPr>
            <p:ph type="title"/>
          </p:nvPr>
        </p:nvSpPr>
        <p:spPr>
          <a:xfrm>
            <a:off x="838200" y="365125"/>
            <a:ext cx="3197772" cy="496723"/>
          </a:xfrm>
        </p:spPr>
        <p:txBody>
          <a:bodyPr>
            <a:normAutofit/>
          </a:bodyPr>
          <a:lstStyle/>
          <a:p>
            <a:r>
              <a:rPr lang="en-US" sz="2000" b="1" dirty="0">
                <a:latin typeface="Arial" panose="020B0604020202020204" pitchFamily="34" charset="0"/>
                <a:cs typeface="Arial" panose="020B0604020202020204" pitchFamily="34" charset="0"/>
              </a:rPr>
              <a:t>Money &amp; Shelter: Money</a:t>
            </a:r>
          </a:p>
        </p:txBody>
      </p:sp>
      <p:sp>
        <p:nvSpPr>
          <p:cNvPr id="3" name="Content Placeholder 2">
            <a:extLst>
              <a:ext uri="{FF2B5EF4-FFF2-40B4-BE49-F238E27FC236}">
                <a16:creationId xmlns:a16="http://schemas.microsoft.com/office/drawing/2014/main" id="{5386DBA8-F26E-78C8-58D1-3C6CBC3B0CD7}"/>
              </a:ext>
            </a:extLst>
          </p:cNvPr>
          <p:cNvSpPr>
            <a:spLocks noGrp="1"/>
          </p:cNvSpPr>
          <p:nvPr>
            <p:ph idx="1"/>
          </p:nvPr>
        </p:nvSpPr>
        <p:spPr>
          <a:xfrm>
            <a:off x="1148862" y="1594338"/>
            <a:ext cx="9964615" cy="4582625"/>
          </a:xfrm>
        </p:spPr>
        <p:txBody>
          <a:bodyPr>
            <a:normAutofit lnSpcReduction="10000"/>
          </a:bodyPr>
          <a:lstStyle/>
          <a:p>
            <a:pPr marL="0" marR="0" indent="0" fontAlgn="base">
              <a:spcBef>
                <a:spcPts val="0"/>
              </a:spcBef>
              <a:spcAft>
                <a:spcPts val="0"/>
              </a:spcAft>
              <a:buNone/>
            </a:pPr>
            <a:endParaRPr lang="en-US" sz="1800" b="1" dirty="0">
              <a:effectLst/>
              <a:latin typeface="Arial" panose="020B0604020202020204" pitchFamily="34" charset="0"/>
              <a:ea typeface="Times New Roman" panose="02020603050405020304" pitchFamily="18" charset="0"/>
            </a:endParaRPr>
          </a:p>
          <a:p>
            <a:pPr marL="0" marR="0" indent="0" fontAlgn="base">
              <a:spcBef>
                <a:spcPts val="0"/>
              </a:spcBef>
              <a:spcAft>
                <a:spcPts val="0"/>
              </a:spcAft>
              <a:buNone/>
            </a:pPr>
            <a:endParaRPr lang="en-US" sz="1800" b="1" dirty="0">
              <a:latin typeface="Arial" panose="020B0604020202020204" pitchFamily="34" charset="0"/>
              <a:ea typeface="Times New Roman" panose="02020603050405020304" pitchFamily="18" charset="0"/>
            </a:endParaRPr>
          </a:p>
          <a:p>
            <a:pPr marL="0" marR="0" indent="0" fontAlgn="base">
              <a:spcBef>
                <a:spcPts val="0"/>
              </a:spcBef>
              <a:spcAft>
                <a:spcPts val="0"/>
              </a:spcAft>
              <a:buNone/>
            </a:pPr>
            <a:r>
              <a:rPr lang="en-US" sz="1800" b="1" dirty="0">
                <a:effectLst/>
                <a:latin typeface="Arial" panose="020B0604020202020204" pitchFamily="34" charset="0"/>
                <a:ea typeface="Times New Roman" panose="02020603050405020304" pitchFamily="18" charset="0"/>
              </a:rPr>
              <a:t>California's State Supplemental Grant Program (SSGP),</a:t>
            </a:r>
            <a:r>
              <a:rPr lang="en-US" sz="1800" dirty="0">
                <a:effectLst/>
                <a:latin typeface="Arial" panose="020B0604020202020204" pitchFamily="34" charset="0"/>
                <a:ea typeface="Times New Roman" panose="02020603050405020304" pitchFamily="18" charset="0"/>
              </a:rPr>
              <a:t> administered by California's Department of Social Services, Disaster Services Bureau, may provide grant funds to assist people who have suffered damage in a disaster area declared by the President when the federal assistance to IHP is implemented. If you have reached the maximum IHP assistance, FEMA will automatically transmit your application to SSGP. There is no separate application process for SSGP. If you have questions about the State Supplemental Grant Program, you may contact SSGP at 1-800-759-6807, or for the speech- or hearing-impaired, the TTY number is 1-800-952-8349.</a:t>
            </a:r>
            <a:endParaRPr lang="en-US" sz="1800" dirty="0">
              <a:effectLst/>
              <a:latin typeface="Times New Roman" panose="02020603050405020304" pitchFamily="18" charset="0"/>
              <a:ea typeface="Times New Roman" panose="02020603050405020304" pitchFamily="18" charset="0"/>
            </a:endParaRPr>
          </a:p>
          <a:p>
            <a:pPr marL="0" marR="0" indent="0" fontAlgn="base">
              <a:spcBef>
                <a:spcPts val="0"/>
              </a:spcBef>
              <a:spcAft>
                <a:spcPts val="0"/>
              </a:spcAft>
              <a:buNone/>
            </a:pPr>
            <a:r>
              <a:rPr lang="en-US" sz="1800" dirty="0">
                <a:effectLst/>
                <a:latin typeface="Arial" panose="020B0604020202020204" pitchFamily="34" charset="0"/>
                <a:ea typeface="Times New Roman" panose="02020603050405020304" pitchFamily="18" charset="0"/>
              </a:rPr>
              <a:t> </a:t>
            </a:r>
            <a:endParaRPr lang="en-US" sz="1800" dirty="0">
              <a:effectLst/>
              <a:latin typeface="Times New Roman" panose="02020603050405020304" pitchFamily="18" charset="0"/>
              <a:ea typeface="Times New Roman" panose="02020603050405020304" pitchFamily="18" charset="0"/>
            </a:endParaRPr>
          </a:p>
          <a:p>
            <a:pPr marL="0" marR="0" indent="0" fontAlgn="base">
              <a:spcBef>
                <a:spcPts val="0"/>
              </a:spcBef>
              <a:spcAft>
                <a:spcPts val="0"/>
              </a:spcAft>
              <a:buNone/>
            </a:pPr>
            <a:r>
              <a:rPr lang="en-US" sz="1800" dirty="0">
                <a:effectLst/>
                <a:latin typeface="Arial" panose="020B0604020202020204" pitchFamily="34" charset="0"/>
                <a:ea typeface="Times New Roman" panose="02020603050405020304" pitchFamily="18" charset="0"/>
              </a:rPr>
              <a:t>Disaster Unemployment </a:t>
            </a:r>
            <a:r>
              <a:rPr lang="en-US" sz="1800" u="sng" dirty="0">
                <a:effectLst/>
                <a:latin typeface="Arial" panose="020B0604020202020204" pitchFamily="34" charset="0"/>
                <a:ea typeface="Times New Roman" panose="02020603050405020304" pitchFamily="18" charset="0"/>
                <a:hlinkClick r:id="rId3">
                  <a:extLst>
                    <a:ext uri="{A12FA001-AC4F-418D-AE19-62706E023703}">
                      <ahyp:hlinkClr xmlns:ahyp="http://schemas.microsoft.com/office/drawing/2018/hyperlinkcolor" val="tx"/>
                    </a:ext>
                  </a:extLst>
                </a:hlinkClick>
              </a:rPr>
              <a:t>https://edd.ca.gov/en/Unemployment/Disaster_Unemployment_Assistance#:~:text=The%20EDD%20provides%20services%20to,Family%20Leave%20(PFL)%20benefits.</a:t>
            </a:r>
            <a:endParaRPr lang="en-US" sz="1800" dirty="0">
              <a:effectLst/>
              <a:latin typeface="Times New Roman" panose="02020603050405020304" pitchFamily="18" charset="0"/>
              <a:ea typeface="Times New Roman" panose="02020603050405020304" pitchFamily="18" charset="0"/>
            </a:endParaRPr>
          </a:p>
          <a:p>
            <a:pPr marL="0" marR="0" indent="0" fontAlgn="base">
              <a:lnSpc>
                <a:spcPct val="115000"/>
              </a:lnSpc>
              <a:spcBef>
                <a:spcPts val="600"/>
              </a:spcBef>
              <a:spcAft>
                <a:spcPts val="300"/>
              </a:spcAft>
              <a:buNone/>
            </a:pPr>
            <a:endParaRPr lang="en-US" sz="1800" b="1" dirty="0">
              <a:effectLst/>
              <a:latin typeface="Arial" panose="020B0604020202020204" pitchFamily="34" charset="0"/>
              <a:ea typeface="Arial" panose="020B0604020202020204" pitchFamily="34" charset="0"/>
            </a:endParaRPr>
          </a:p>
          <a:p>
            <a:pPr marL="0" indent="0">
              <a:buNone/>
            </a:pPr>
            <a:endParaRPr lang="en-US" dirty="0"/>
          </a:p>
        </p:txBody>
      </p:sp>
    </p:spTree>
    <p:extLst>
      <p:ext uri="{BB962C8B-B14F-4D97-AF65-F5344CB8AC3E}">
        <p14:creationId xmlns:p14="http://schemas.microsoft.com/office/powerpoint/2010/main" val="16210283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DD2953-F879-0C08-4BFC-1FE3A0314017}"/>
              </a:ext>
            </a:extLst>
          </p:cNvPr>
          <p:cNvSpPr>
            <a:spLocks noGrp="1"/>
          </p:cNvSpPr>
          <p:nvPr>
            <p:ph type="title"/>
          </p:nvPr>
        </p:nvSpPr>
        <p:spPr>
          <a:xfrm>
            <a:off x="932794" y="365126"/>
            <a:ext cx="2220310" cy="454682"/>
          </a:xfrm>
        </p:spPr>
        <p:txBody>
          <a:bodyPr>
            <a:normAutofit fontScale="90000"/>
          </a:bodyPr>
          <a:lstStyle/>
          <a:p>
            <a:r>
              <a:rPr lang="en-US" sz="1400" b="1" dirty="0">
                <a:latin typeface="Arial" panose="020B0604020202020204" pitchFamily="34" charset="0"/>
                <a:cs typeface="Arial" panose="020B0604020202020204" pitchFamily="34" charset="0"/>
              </a:rPr>
              <a:t>Money &amp; Shelter: Money</a:t>
            </a:r>
          </a:p>
        </p:txBody>
      </p:sp>
      <p:sp>
        <p:nvSpPr>
          <p:cNvPr id="3" name="Content Placeholder 2">
            <a:extLst>
              <a:ext uri="{FF2B5EF4-FFF2-40B4-BE49-F238E27FC236}">
                <a16:creationId xmlns:a16="http://schemas.microsoft.com/office/drawing/2014/main" id="{B18F8530-EAE6-462D-CA5B-6D737C5C96C8}"/>
              </a:ext>
            </a:extLst>
          </p:cNvPr>
          <p:cNvSpPr>
            <a:spLocks noGrp="1"/>
          </p:cNvSpPr>
          <p:nvPr>
            <p:ph idx="1"/>
          </p:nvPr>
        </p:nvSpPr>
        <p:spPr>
          <a:xfrm>
            <a:off x="1125414" y="1008185"/>
            <a:ext cx="10228385" cy="5168778"/>
          </a:xfrm>
        </p:spPr>
        <p:txBody>
          <a:bodyPr>
            <a:normAutofit lnSpcReduction="10000"/>
          </a:bodyPr>
          <a:lstStyle/>
          <a:p>
            <a:pPr marL="0" indent="0">
              <a:buNone/>
            </a:pPr>
            <a:r>
              <a:rPr lang="en-US" u="sng" dirty="0">
                <a:latin typeface="Arial" panose="020B0604020202020204" pitchFamily="34" charset="0"/>
                <a:cs typeface="Arial" panose="020B0604020202020204" pitchFamily="34" charset="0"/>
              </a:rPr>
              <a:t>What are income maintenance programs?</a:t>
            </a:r>
            <a:endParaRPr lang="en-US" dirty="0">
              <a:latin typeface="Arial" panose="020B0604020202020204" pitchFamily="34" charset="0"/>
              <a:cs typeface="Arial" panose="020B0604020202020204" pitchFamily="34" charset="0"/>
            </a:endParaRPr>
          </a:p>
          <a:p>
            <a:pPr marL="0" indent="0">
              <a:buNone/>
            </a:pPr>
            <a:r>
              <a:rPr lang="en-US" dirty="0">
                <a:latin typeface="Arial" panose="020B0604020202020204" pitchFamily="34" charset="0"/>
                <a:cs typeface="Arial" panose="020B0604020202020204" pitchFamily="34" charset="0"/>
              </a:rPr>
              <a:t>	</a:t>
            </a:r>
            <a:r>
              <a:rPr lang="en-US" sz="2400" dirty="0">
                <a:latin typeface="Arial" panose="020B0604020202020204" pitchFamily="34" charset="0"/>
                <a:cs typeface="Arial" panose="020B0604020202020204" pitchFamily="34" charset="0"/>
              </a:rPr>
              <a:t>Legislatively and regulatorily created systems which are publicly 	administered and provide</a:t>
            </a:r>
          </a:p>
          <a:p>
            <a:pPr marL="0" indent="0">
              <a:buNone/>
            </a:pPr>
            <a:r>
              <a:rPr lang="en-US" sz="2400" dirty="0">
                <a:latin typeface="Arial" panose="020B0604020202020204" pitchFamily="34" charset="0"/>
                <a:cs typeface="Arial" panose="020B0604020202020204" pitchFamily="34" charset="0"/>
              </a:rPr>
              <a:t>		- qualifying individuals and families </a:t>
            </a:r>
          </a:p>
          <a:p>
            <a:pPr marL="914400" lvl="2" indent="0">
              <a:buNone/>
            </a:pPr>
            <a:r>
              <a:rPr lang="en-US" sz="2400" dirty="0">
                <a:latin typeface="Arial" panose="020B0604020202020204" pitchFamily="34" charset="0"/>
                <a:cs typeface="Arial" panose="020B0604020202020204" pitchFamily="34" charset="0"/>
              </a:rPr>
              <a:t>	- funds and resources </a:t>
            </a:r>
          </a:p>
          <a:p>
            <a:pPr marL="0" indent="0">
              <a:buNone/>
            </a:pPr>
            <a:r>
              <a:rPr lang="en-US" sz="2400" dirty="0">
                <a:latin typeface="Arial" panose="020B0604020202020204" pitchFamily="34" charset="0"/>
                <a:cs typeface="Arial" panose="020B0604020202020204" pitchFamily="34" charset="0"/>
              </a:rPr>
              <a:t>		- for basic necessities, e.g., shelter, food, clothing</a:t>
            </a:r>
          </a:p>
          <a:p>
            <a:pPr marL="0" indent="0">
              <a:buNone/>
            </a:pPr>
            <a:r>
              <a:rPr lang="en-US" sz="2400" dirty="0">
                <a:latin typeface="Arial" panose="020B0604020202020204" pitchFamily="34" charset="0"/>
                <a:cs typeface="Arial" panose="020B0604020202020204" pitchFamily="34" charset="0"/>
              </a:rPr>
              <a:t>	Persons eligible for benefits have specific legal rights to receive 	these 	benefits under specific rules that govern the conduct of 	public 	agencies.</a:t>
            </a:r>
          </a:p>
          <a:p>
            <a:pPr marL="0" indent="0">
              <a:buNone/>
            </a:pPr>
            <a:r>
              <a:rPr lang="en-US" dirty="0"/>
              <a:t>	</a:t>
            </a:r>
          </a:p>
        </p:txBody>
      </p:sp>
    </p:spTree>
    <p:extLst>
      <p:ext uri="{BB962C8B-B14F-4D97-AF65-F5344CB8AC3E}">
        <p14:creationId xmlns:p14="http://schemas.microsoft.com/office/powerpoint/2010/main" val="175072983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1C44EB-F5AE-A53F-B3E9-2EC1EBB3B3F7}"/>
              </a:ext>
            </a:extLst>
          </p:cNvPr>
          <p:cNvSpPr>
            <a:spLocks noGrp="1"/>
          </p:cNvSpPr>
          <p:nvPr>
            <p:ph type="title"/>
          </p:nvPr>
        </p:nvSpPr>
        <p:spPr>
          <a:xfrm>
            <a:off x="838200" y="365125"/>
            <a:ext cx="3197772" cy="496723"/>
          </a:xfrm>
        </p:spPr>
        <p:txBody>
          <a:bodyPr>
            <a:normAutofit/>
          </a:bodyPr>
          <a:lstStyle/>
          <a:p>
            <a:r>
              <a:rPr lang="en-US" sz="2000" b="1" dirty="0">
                <a:latin typeface="Arial" panose="020B0604020202020204" pitchFamily="34" charset="0"/>
                <a:cs typeface="Arial" panose="020B0604020202020204" pitchFamily="34" charset="0"/>
              </a:rPr>
              <a:t>Money &amp; Shelter: Money</a:t>
            </a:r>
          </a:p>
        </p:txBody>
      </p:sp>
      <p:sp>
        <p:nvSpPr>
          <p:cNvPr id="3" name="Content Placeholder 2">
            <a:extLst>
              <a:ext uri="{FF2B5EF4-FFF2-40B4-BE49-F238E27FC236}">
                <a16:creationId xmlns:a16="http://schemas.microsoft.com/office/drawing/2014/main" id="{5386DBA8-F26E-78C8-58D1-3C6CBC3B0CD7}"/>
              </a:ext>
            </a:extLst>
          </p:cNvPr>
          <p:cNvSpPr>
            <a:spLocks noGrp="1"/>
          </p:cNvSpPr>
          <p:nvPr>
            <p:ph idx="1"/>
          </p:nvPr>
        </p:nvSpPr>
        <p:spPr>
          <a:xfrm>
            <a:off x="1301262" y="861848"/>
            <a:ext cx="9671538" cy="5315115"/>
          </a:xfrm>
        </p:spPr>
        <p:txBody>
          <a:bodyPr/>
          <a:lstStyle/>
          <a:p>
            <a:pPr marL="0" indent="0">
              <a:buNone/>
            </a:pPr>
            <a:r>
              <a:rPr lang="en-US" u="sng" dirty="0">
                <a:latin typeface="Arial" panose="020B0604020202020204" pitchFamily="34" charset="0"/>
                <a:cs typeface="Arial" panose="020B0604020202020204" pitchFamily="34" charset="0"/>
              </a:rPr>
              <a:t>Summary</a:t>
            </a:r>
            <a:r>
              <a:rPr lang="en-US" dirty="0">
                <a:latin typeface="Arial" panose="020B0604020202020204" pitchFamily="34" charset="0"/>
                <a:cs typeface="Arial" panose="020B0604020202020204" pitchFamily="34" charset="0"/>
              </a:rPr>
              <a:t> – Let’s review the basic programs and categories</a:t>
            </a:r>
          </a:p>
          <a:p>
            <a:pPr marL="0" indent="0">
              <a:buNone/>
            </a:pPr>
            <a:r>
              <a:rPr lang="en-US" dirty="0">
                <a:latin typeface="Arial" panose="020B0604020202020204" pitchFamily="34" charset="0"/>
                <a:cs typeface="Arial" panose="020B0604020202020204" pitchFamily="34" charset="0"/>
              </a:rPr>
              <a:t>		 	Insurance v. Welfare Benefit program</a:t>
            </a:r>
          </a:p>
          <a:p>
            <a:pPr marL="0" indent="0">
              <a:buNone/>
            </a:pPr>
            <a:r>
              <a:rPr lang="en-US" dirty="0">
                <a:latin typeface="Arial" panose="020B0604020202020204" pitchFamily="34" charset="0"/>
                <a:cs typeface="Arial" panose="020B0604020202020204" pitchFamily="34" charset="0"/>
              </a:rPr>
              <a:t>			Populations v. Types of programs</a:t>
            </a:r>
          </a:p>
          <a:p>
            <a:pPr marL="0" indent="0">
              <a:buNone/>
            </a:pPr>
            <a:r>
              <a:rPr lang="en-US" dirty="0">
                <a:latin typeface="Arial" panose="020B0604020202020204" pitchFamily="34" charset="0"/>
                <a:cs typeface="Arial" panose="020B0604020202020204" pitchFamily="34" charset="0"/>
              </a:rPr>
              <a:t>			Program types: emergency, immediate need,</a:t>
            </a:r>
          </a:p>
          <a:p>
            <a:pPr marL="0" indent="0">
              <a:buNone/>
            </a:pPr>
            <a:r>
              <a:rPr lang="en-US" dirty="0">
                <a:latin typeface="Arial" panose="020B0604020202020204" pitchFamily="34" charset="0"/>
                <a:cs typeface="Arial" panose="020B0604020202020204" pitchFamily="34" charset="0"/>
              </a:rPr>
              <a:t>					       short term, longer term</a:t>
            </a:r>
          </a:p>
          <a:p>
            <a:pPr marL="0" indent="0">
              <a:buNone/>
            </a:pPr>
            <a:endParaRPr lang="en-US" dirty="0">
              <a:latin typeface="Arial" panose="020B0604020202020204" pitchFamily="34" charset="0"/>
              <a:cs typeface="Arial" panose="020B0604020202020204" pitchFamily="34" charset="0"/>
            </a:endParaRPr>
          </a:p>
          <a:p>
            <a:pPr marL="0" indent="0">
              <a:buNone/>
            </a:pPr>
            <a:r>
              <a:rPr lang="en-US" dirty="0">
                <a:latin typeface="Arial" panose="020B0604020202020204" pitchFamily="34" charset="0"/>
                <a:cs typeface="Arial" panose="020B0604020202020204" pitchFamily="34" charset="0"/>
              </a:rPr>
              <a:t>NB: Identify specialized programs and resources for various populations.  Develop relationships with other entities and supportive allies</a:t>
            </a:r>
          </a:p>
        </p:txBody>
      </p:sp>
    </p:spTree>
    <p:extLst>
      <p:ext uri="{BB962C8B-B14F-4D97-AF65-F5344CB8AC3E}">
        <p14:creationId xmlns:p14="http://schemas.microsoft.com/office/powerpoint/2010/main" val="368538256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1C44EB-F5AE-A53F-B3E9-2EC1EBB3B3F7}"/>
              </a:ext>
            </a:extLst>
          </p:cNvPr>
          <p:cNvSpPr>
            <a:spLocks noGrp="1"/>
          </p:cNvSpPr>
          <p:nvPr>
            <p:ph type="title"/>
          </p:nvPr>
        </p:nvSpPr>
        <p:spPr>
          <a:xfrm>
            <a:off x="838200" y="365125"/>
            <a:ext cx="3197772" cy="496723"/>
          </a:xfrm>
        </p:spPr>
        <p:txBody>
          <a:bodyPr>
            <a:normAutofit/>
          </a:bodyPr>
          <a:lstStyle/>
          <a:p>
            <a:r>
              <a:rPr lang="en-US" sz="2000" b="1" dirty="0">
                <a:latin typeface="Arial" panose="020B0604020202020204" pitchFamily="34" charset="0"/>
                <a:cs typeface="Arial" panose="020B0604020202020204" pitchFamily="34" charset="0"/>
              </a:rPr>
              <a:t>Money &amp; Shelter: Money</a:t>
            </a:r>
          </a:p>
        </p:txBody>
      </p:sp>
      <p:sp>
        <p:nvSpPr>
          <p:cNvPr id="3" name="Content Placeholder 2">
            <a:extLst>
              <a:ext uri="{FF2B5EF4-FFF2-40B4-BE49-F238E27FC236}">
                <a16:creationId xmlns:a16="http://schemas.microsoft.com/office/drawing/2014/main" id="{5386DBA8-F26E-78C8-58D1-3C6CBC3B0CD7}"/>
              </a:ext>
            </a:extLst>
          </p:cNvPr>
          <p:cNvSpPr>
            <a:spLocks noGrp="1"/>
          </p:cNvSpPr>
          <p:nvPr>
            <p:ph idx="1"/>
          </p:nvPr>
        </p:nvSpPr>
        <p:spPr>
          <a:xfrm>
            <a:off x="1336431" y="861848"/>
            <a:ext cx="9202616" cy="5315115"/>
          </a:xfrm>
        </p:spPr>
        <p:txBody>
          <a:bodyPr/>
          <a:lstStyle/>
          <a:p>
            <a:pPr marL="0" indent="0">
              <a:buNone/>
            </a:pPr>
            <a:endParaRPr lang="en-US" dirty="0">
              <a:latin typeface="Arial" panose="020B0604020202020204" pitchFamily="34" charset="0"/>
              <a:cs typeface="Arial" panose="020B0604020202020204" pitchFamily="34" charset="0"/>
            </a:endParaRPr>
          </a:p>
          <a:p>
            <a:pPr marL="0" indent="0">
              <a:buNone/>
            </a:pPr>
            <a:endParaRPr lang="en-US" dirty="0">
              <a:latin typeface="Arial" panose="020B0604020202020204" pitchFamily="34" charset="0"/>
              <a:cs typeface="Arial" panose="020B0604020202020204" pitchFamily="34" charset="0"/>
            </a:endParaRPr>
          </a:p>
          <a:p>
            <a:pPr marL="0" indent="0">
              <a:buNone/>
            </a:pPr>
            <a:endParaRPr lang="en-US" dirty="0">
              <a:latin typeface="Arial" panose="020B0604020202020204" pitchFamily="34" charset="0"/>
              <a:cs typeface="Arial" panose="020B0604020202020204" pitchFamily="34" charset="0"/>
            </a:endParaRPr>
          </a:p>
          <a:p>
            <a:pPr marL="0" indent="0">
              <a:buNone/>
            </a:pPr>
            <a:endParaRPr lang="en-US" dirty="0">
              <a:latin typeface="Arial" panose="020B0604020202020204" pitchFamily="34" charset="0"/>
              <a:cs typeface="Arial" panose="020B0604020202020204" pitchFamily="34" charset="0"/>
            </a:endParaRPr>
          </a:p>
          <a:p>
            <a:pPr marL="0" indent="0">
              <a:buNone/>
            </a:pPr>
            <a:r>
              <a:rPr lang="en-US" dirty="0">
                <a:latin typeface="Arial" panose="020B0604020202020204" pitchFamily="34" charset="0"/>
                <a:cs typeface="Arial" panose="020B0604020202020204" pitchFamily="34" charset="0"/>
              </a:rPr>
              <a:t>Questions and Suggestions and maybe an answer or two</a:t>
            </a:r>
          </a:p>
        </p:txBody>
      </p:sp>
    </p:spTree>
    <p:extLst>
      <p:ext uri="{BB962C8B-B14F-4D97-AF65-F5344CB8AC3E}">
        <p14:creationId xmlns:p14="http://schemas.microsoft.com/office/powerpoint/2010/main" val="112971125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1C44EB-F5AE-A53F-B3E9-2EC1EBB3B3F7}"/>
              </a:ext>
            </a:extLst>
          </p:cNvPr>
          <p:cNvSpPr>
            <a:spLocks noGrp="1"/>
          </p:cNvSpPr>
          <p:nvPr>
            <p:ph type="title"/>
          </p:nvPr>
        </p:nvSpPr>
        <p:spPr>
          <a:xfrm>
            <a:off x="838200" y="365125"/>
            <a:ext cx="3197772" cy="496723"/>
          </a:xfrm>
        </p:spPr>
        <p:txBody>
          <a:bodyPr>
            <a:normAutofit/>
          </a:bodyPr>
          <a:lstStyle/>
          <a:p>
            <a:r>
              <a:rPr lang="en-US" sz="2000" b="1" dirty="0">
                <a:latin typeface="Arial" panose="020B0604020202020204" pitchFamily="34" charset="0"/>
                <a:cs typeface="Arial" panose="020B0604020202020204" pitchFamily="34" charset="0"/>
              </a:rPr>
              <a:t>Money &amp; Shelter: Money</a:t>
            </a:r>
          </a:p>
        </p:txBody>
      </p:sp>
      <p:sp>
        <p:nvSpPr>
          <p:cNvPr id="3" name="Content Placeholder 2">
            <a:extLst>
              <a:ext uri="{FF2B5EF4-FFF2-40B4-BE49-F238E27FC236}">
                <a16:creationId xmlns:a16="http://schemas.microsoft.com/office/drawing/2014/main" id="{5386DBA8-F26E-78C8-58D1-3C6CBC3B0CD7}"/>
              </a:ext>
            </a:extLst>
          </p:cNvPr>
          <p:cNvSpPr>
            <a:spLocks noGrp="1"/>
          </p:cNvSpPr>
          <p:nvPr>
            <p:ph idx="1"/>
          </p:nvPr>
        </p:nvSpPr>
        <p:spPr>
          <a:xfrm>
            <a:off x="2321168" y="861848"/>
            <a:ext cx="9032631" cy="5315115"/>
          </a:xfrm>
        </p:spPr>
        <p:txBody>
          <a:bodyPr/>
          <a:lstStyle/>
          <a:p>
            <a:pPr marL="0" indent="0">
              <a:buNone/>
            </a:pPr>
            <a:endParaRPr lang="en-US" dirty="0">
              <a:latin typeface="Arial" panose="020B0604020202020204" pitchFamily="34" charset="0"/>
              <a:cs typeface="Arial" panose="020B0604020202020204" pitchFamily="34" charset="0"/>
            </a:endParaRPr>
          </a:p>
          <a:p>
            <a:pPr marL="0" indent="0">
              <a:buNone/>
            </a:pPr>
            <a:r>
              <a:rPr lang="en-US" dirty="0">
                <a:latin typeface="Arial" panose="020B0604020202020204" pitchFamily="34" charset="0"/>
                <a:cs typeface="Arial" panose="020B0604020202020204" pitchFamily="34" charset="0"/>
              </a:rPr>
              <a:t>Review of Appendix Resources</a:t>
            </a:r>
          </a:p>
          <a:p>
            <a:pPr marL="0" indent="0">
              <a:buNone/>
            </a:pPr>
            <a:endParaRPr lang="en-US" dirty="0">
              <a:latin typeface="Arial" panose="020B0604020202020204" pitchFamily="34" charset="0"/>
              <a:cs typeface="Arial" panose="020B0604020202020204" pitchFamily="34" charset="0"/>
            </a:endParaRPr>
          </a:p>
          <a:p>
            <a:pPr marL="0" indent="0">
              <a:buNone/>
            </a:pPr>
            <a:r>
              <a:rPr lang="en-US" dirty="0">
                <a:latin typeface="Arial" panose="020B0604020202020204" pitchFamily="34" charset="0"/>
                <a:cs typeface="Arial" panose="020B0604020202020204" pitchFamily="34" charset="0"/>
              </a:rPr>
              <a:t>Thank you to CCWRO staff including Andrew Chen, Grace Galligher, Erin </a:t>
            </a:r>
            <a:r>
              <a:rPr lang="en-US" dirty="0" err="1">
                <a:latin typeface="Arial" panose="020B0604020202020204" pitchFamily="34" charset="0"/>
                <a:cs typeface="Arial" panose="020B0604020202020204" pitchFamily="34" charset="0"/>
              </a:rPr>
              <a:t>Simonitch</a:t>
            </a:r>
            <a:r>
              <a:rPr lang="en-US" dirty="0">
                <a:latin typeface="Arial" panose="020B0604020202020204" pitchFamily="34" charset="0"/>
                <a:cs typeface="Arial" panose="020B0604020202020204" pitchFamily="34" charset="0"/>
              </a:rPr>
              <a:t>, Kevin Aslanian, Diane </a:t>
            </a:r>
            <a:r>
              <a:rPr lang="en-US" dirty="0" err="1">
                <a:latin typeface="Arial" panose="020B0604020202020204" pitchFamily="34" charset="0"/>
                <a:cs typeface="Arial" panose="020B0604020202020204" pitchFamily="34" charset="0"/>
              </a:rPr>
              <a:t>Perruzzi</a:t>
            </a:r>
            <a:r>
              <a:rPr lang="en-US" dirty="0">
                <a:latin typeface="Arial" panose="020B0604020202020204" pitchFamily="34" charset="0"/>
                <a:cs typeface="Arial" panose="020B0604020202020204" pitchFamily="34" charset="0"/>
              </a:rPr>
              <a:t> and</a:t>
            </a:r>
          </a:p>
          <a:p>
            <a:pPr marL="0" indent="0">
              <a:buNone/>
            </a:pPr>
            <a:r>
              <a:rPr lang="en-US" dirty="0">
                <a:latin typeface="Arial" panose="020B0604020202020204" pitchFamily="34" charset="0"/>
                <a:cs typeface="Arial" panose="020B0604020202020204" pitchFamily="34" charset="0"/>
              </a:rPr>
              <a:t>David Aslanian, especially for the Disaster Assistance materials and you the audience.</a:t>
            </a:r>
          </a:p>
          <a:p>
            <a:pPr marL="0" indent="0">
              <a:buNone/>
            </a:pPr>
            <a:endParaRPr lang="en-US" dirty="0">
              <a:latin typeface="Arial" panose="020B0604020202020204" pitchFamily="34" charset="0"/>
              <a:cs typeface="Arial" panose="020B0604020202020204" pitchFamily="34" charset="0"/>
            </a:endParaRPr>
          </a:p>
          <a:p>
            <a:pPr marL="0" indent="0">
              <a:buNone/>
            </a:pP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895369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DD2953-F879-0C08-4BFC-1FE3A0314017}"/>
              </a:ext>
            </a:extLst>
          </p:cNvPr>
          <p:cNvSpPr>
            <a:spLocks noGrp="1"/>
          </p:cNvSpPr>
          <p:nvPr>
            <p:ph type="title"/>
          </p:nvPr>
        </p:nvSpPr>
        <p:spPr>
          <a:xfrm>
            <a:off x="932793" y="365126"/>
            <a:ext cx="3460531" cy="612336"/>
          </a:xfrm>
        </p:spPr>
        <p:txBody>
          <a:bodyPr>
            <a:normAutofit/>
          </a:bodyPr>
          <a:lstStyle/>
          <a:p>
            <a:r>
              <a:rPr lang="en-US" sz="1400" b="1" dirty="0">
                <a:latin typeface="Arial" panose="020B0604020202020204" pitchFamily="34" charset="0"/>
                <a:cs typeface="Arial" panose="020B0604020202020204" pitchFamily="34" charset="0"/>
              </a:rPr>
              <a:t>Money &amp; Shelter: Money</a:t>
            </a:r>
          </a:p>
        </p:txBody>
      </p:sp>
      <p:sp>
        <p:nvSpPr>
          <p:cNvPr id="3" name="Content Placeholder 2">
            <a:extLst>
              <a:ext uri="{FF2B5EF4-FFF2-40B4-BE49-F238E27FC236}">
                <a16:creationId xmlns:a16="http://schemas.microsoft.com/office/drawing/2014/main" id="{B18F8530-EAE6-462D-CA5B-6D737C5C96C8}"/>
              </a:ext>
            </a:extLst>
          </p:cNvPr>
          <p:cNvSpPr>
            <a:spLocks noGrp="1"/>
          </p:cNvSpPr>
          <p:nvPr>
            <p:ph idx="1"/>
          </p:nvPr>
        </p:nvSpPr>
        <p:spPr>
          <a:xfrm>
            <a:off x="1160584" y="977462"/>
            <a:ext cx="10193215" cy="5199501"/>
          </a:xfrm>
        </p:spPr>
        <p:txBody>
          <a:bodyPr>
            <a:normAutofit/>
          </a:bodyPr>
          <a:lstStyle/>
          <a:p>
            <a:pPr marL="0" indent="0">
              <a:buNone/>
            </a:pPr>
            <a:r>
              <a:rPr lang="en-US" i="1" u="sng" dirty="0">
                <a:latin typeface="Arial" panose="020B0604020202020204" pitchFamily="34" charset="0"/>
                <a:cs typeface="Arial" panose="020B0604020202020204" pitchFamily="34" charset="0"/>
              </a:rPr>
              <a:t>Disclaimers:</a:t>
            </a:r>
          </a:p>
          <a:p>
            <a:pPr marL="0" indent="0">
              <a:buNone/>
            </a:pPr>
            <a:r>
              <a:rPr lang="en-US" i="1" dirty="0">
                <a:latin typeface="Arial" panose="020B0604020202020204" pitchFamily="34" charset="0"/>
                <a:cs typeface="Arial" panose="020B0604020202020204" pitchFamily="34" charset="0"/>
              </a:rPr>
              <a:t>NB:  This training does not cover but does mention programs like foster care, refugee assistance and programs for immigrants and the undocumented.  Also mentioned are programs for U.S. military veterans and their dependents and survivors as well as public and private pensions.</a:t>
            </a:r>
          </a:p>
          <a:p>
            <a:pPr marL="0" indent="0">
              <a:buNone/>
            </a:pPr>
            <a:r>
              <a:rPr lang="en-US" i="1" dirty="0">
                <a:latin typeface="Arial" panose="020B0604020202020204" pitchFamily="34" charset="0"/>
                <a:cs typeface="Arial" panose="020B0604020202020204" pitchFamily="34" charset="0"/>
              </a:rPr>
              <a:t>Social Security programs are discussed in general terms.</a:t>
            </a:r>
          </a:p>
          <a:p>
            <a:pPr marL="0" indent="0">
              <a:buNone/>
            </a:pPr>
            <a:r>
              <a:rPr lang="en-US" i="1" dirty="0">
                <a:latin typeface="Arial" panose="020B0604020202020204" pitchFamily="34" charset="0"/>
                <a:cs typeface="Arial" panose="020B0604020202020204" pitchFamily="34" charset="0"/>
              </a:rPr>
              <a:t>Also not covered are medical assistance programs.</a:t>
            </a:r>
          </a:p>
          <a:p>
            <a:pPr marL="0" indent="0">
              <a:buNone/>
            </a:pPr>
            <a:r>
              <a:rPr lang="en-US" i="1" u="sng" dirty="0">
                <a:latin typeface="Arial" panose="020B0604020202020204" pitchFamily="34" charset="0"/>
                <a:cs typeface="Arial" panose="020B0604020202020204" pitchFamily="34" charset="0"/>
              </a:rPr>
              <a:t>Questions about these resources should be directed to specialists in these areas.</a:t>
            </a:r>
          </a:p>
        </p:txBody>
      </p:sp>
    </p:spTree>
    <p:extLst>
      <p:ext uri="{BB962C8B-B14F-4D97-AF65-F5344CB8AC3E}">
        <p14:creationId xmlns:p14="http://schemas.microsoft.com/office/powerpoint/2010/main" val="39766405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D2204F-EA21-060A-591A-3D4D904F49FB}"/>
              </a:ext>
            </a:extLst>
          </p:cNvPr>
          <p:cNvSpPr>
            <a:spLocks noGrp="1"/>
          </p:cNvSpPr>
          <p:nvPr>
            <p:ph type="title"/>
          </p:nvPr>
        </p:nvSpPr>
        <p:spPr>
          <a:xfrm>
            <a:off x="1289538" y="293077"/>
            <a:ext cx="3317631" cy="387960"/>
          </a:xfrm>
        </p:spPr>
        <p:txBody>
          <a:bodyPr>
            <a:normAutofit/>
          </a:bodyPr>
          <a:lstStyle/>
          <a:p>
            <a:r>
              <a:rPr lang="en-US" sz="2000" b="1" dirty="0">
                <a:latin typeface="Arial" panose="020B0604020202020204" pitchFamily="34" charset="0"/>
                <a:cs typeface="Arial" panose="020B0604020202020204" pitchFamily="34" charset="0"/>
              </a:rPr>
              <a:t>Money &amp; Shelter: Money</a:t>
            </a:r>
          </a:p>
        </p:txBody>
      </p:sp>
      <p:sp>
        <p:nvSpPr>
          <p:cNvPr id="3" name="Content Placeholder 2">
            <a:extLst>
              <a:ext uri="{FF2B5EF4-FFF2-40B4-BE49-F238E27FC236}">
                <a16:creationId xmlns:a16="http://schemas.microsoft.com/office/drawing/2014/main" id="{B0DAB248-1D67-2805-6615-65B59EB5BDA9}"/>
              </a:ext>
            </a:extLst>
          </p:cNvPr>
          <p:cNvSpPr>
            <a:spLocks noGrp="1"/>
          </p:cNvSpPr>
          <p:nvPr>
            <p:ph idx="1"/>
          </p:nvPr>
        </p:nvSpPr>
        <p:spPr>
          <a:xfrm>
            <a:off x="1125414" y="1207477"/>
            <a:ext cx="10228385" cy="3259015"/>
          </a:xfrm>
        </p:spPr>
        <p:txBody>
          <a:bodyPr>
            <a:normAutofit/>
          </a:bodyPr>
          <a:lstStyle/>
          <a:p>
            <a:pPr marL="0" indent="0">
              <a:buNone/>
            </a:pPr>
            <a:r>
              <a:rPr lang="en-US" b="1" u="sng" dirty="0">
                <a:latin typeface="Arial" panose="020B0604020202020204" pitchFamily="34" charset="0"/>
                <a:cs typeface="Arial" panose="020B0604020202020204" pitchFamily="34" charset="0"/>
              </a:rPr>
              <a:t>Key Definitions</a:t>
            </a:r>
            <a:r>
              <a:rPr lang="en-US" dirty="0"/>
              <a:t>:</a:t>
            </a:r>
          </a:p>
          <a:p>
            <a:pPr marL="0" indent="0">
              <a:buNone/>
            </a:pPr>
            <a:endParaRPr lang="en-US" b="1" dirty="0"/>
          </a:p>
          <a:p>
            <a:pPr marL="0" indent="0">
              <a:buNone/>
            </a:pPr>
            <a:r>
              <a:rPr lang="en-US" b="1" dirty="0"/>
              <a:t>Adequate housing </a:t>
            </a:r>
            <a:r>
              <a:rPr lang="en-US" dirty="0"/>
              <a:t>is permanent shelter, intended for human habitation that is physically and structurally sound, meets all appropriate housing codes and is affordable to the residents or occupants.</a:t>
            </a:r>
          </a:p>
          <a:p>
            <a:pPr marL="0" indent="0">
              <a:buNone/>
            </a:pPr>
            <a:r>
              <a:rPr lang="en-US" b="1" dirty="0"/>
              <a:t>Homelessness</a:t>
            </a:r>
            <a:r>
              <a:rPr lang="en-US" dirty="0"/>
              <a:t> is defined as lacking a fixed, permanent night-time address. </a:t>
            </a:r>
          </a:p>
          <a:p>
            <a:pPr marL="0" indent="0">
              <a:buNone/>
            </a:pPr>
            <a:endParaRPr lang="en-US" dirty="0"/>
          </a:p>
        </p:txBody>
      </p:sp>
    </p:spTree>
    <p:extLst>
      <p:ext uri="{BB962C8B-B14F-4D97-AF65-F5344CB8AC3E}">
        <p14:creationId xmlns:p14="http://schemas.microsoft.com/office/powerpoint/2010/main" val="52777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D2204F-EA21-060A-591A-3D4D904F49FB}"/>
              </a:ext>
            </a:extLst>
          </p:cNvPr>
          <p:cNvSpPr>
            <a:spLocks noGrp="1"/>
          </p:cNvSpPr>
          <p:nvPr>
            <p:ph type="title"/>
          </p:nvPr>
        </p:nvSpPr>
        <p:spPr>
          <a:xfrm>
            <a:off x="961292" y="492368"/>
            <a:ext cx="3481753" cy="433755"/>
          </a:xfrm>
        </p:spPr>
        <p:txBody>
          <a:bodyPr>
            <a:normAutofit/>
          </a:bodyPr>
          <a:lstStyle/>
          <a:p>
            <a:r>
              <a:rPr lang="en-US" sz="2000" b="1" dirty="0">
                <a:latin typeface="Arial" panose="020B0604020202020204" pitchFamily="34" charset="0"/>
                <a:cs typeface="Arial" panose="020B0604020202020204" pitchFamily="34" charset="0"/>
              </a:rPr>
              <a:t>Money and Shelter: Money</a:t>
            </a:r>
          </a:p>
        </p:txBody>
      </p:sp>
      <p:sp>
        <p:nvSpPr>
          <p:cNvPr id="3" name="Content Placeholder 2">
            <a:extLst>
              <a:ext uri="{FF2B5EF4-FFF2-40B4-BE49-F238E27FC236}">
                <a16:creationId xmlns:a16="http://schemas.microsoft.com/office/drawing/2014/main" id="{B0DAB248-1D67-2805-6615-65B59EB5BDA9}"/>
              </a:ext>
            </a:extLst>
          </p:cNvPr>
          <p:cNvSpPr>
            <a:spLocks noGrp="1"/>
          </p:cNvSpPr>
          <p:nvPr>
            <p:ph idx="1"/>
          </p:nvPr>
        </p:nvSpPr>
        <p:spPr>
          <a:xfrm>
            <a:off x="1184030" y="1125415"/>
            <a:ext cx="10081847" cy="5051548"/>
          </a:xfrm>
        </p:spPr>
        <p:txBody>
          <a:bodyPr>
            <a:normAutofit fontScale="92500" lnSpcReduction="20000"/>
          </a:bodyPr>
          <a:lstStyle/>
          <a:p>
            <a:pPr marL="0" indent="0">
              <a:buNone/>
            </a:pPr>
            <a:r>
              <a:rPr lang="en-US" sz="2800" b="1" u="sng" dirty="0">
                <a:latin typeface="+mj-lt"/>
                <a:cs typeface="Arial" panose="020B0604020202020204" pitchFamily="34" charset="0"/>
              </a:rPr>
              <a:t>Key Definitions</a:t>
            </a:r>
            <a:r>
              <a:rPr lang="en-US" sz="2900" b="1" dirty="0">
                <a:latin typeface="+mj-lt"/>
                <a:cs typeface="Arial" panose="020B0604020202020204" pitchFamily="34" charset="0"/>
              </a:rPr>
              <a:t>:</a:t>
            </a:r>
            <a:endParaRPr lang="en-US" sz="2900" b="1" dirty="0">
              <a:latin typeface="+mj-lt"/>
            </a:endParaRPr>
          </a:p>
          <a:p>
            <a:pPr marL="0" indent="0">
              <a:buNone/>
            </a:pPr>
            <a:r>
              <a:rPr lang="en-US" sz="2600" b="1" dirty="0">
                <a:latin typeface="Arial" panose="020B0604020202020204" pitchFamily="34" charset="0"/>
                <a:cs typeface="Arial" panose="020B0604020202020204" pitchFamily="34" charset="0"/>
              </a:rPr>
              <a:t>Housing insecurity </a:t>
            </a:r>
            <a:r>
              <a:rPr lang="en-US" sz="2600" dirty="0">
                <a:latin typeface="Arial" panose="020B0604020202020204" pitchFamily="34" charset="0"/>
                <a:cs typeface="Arial" panose="020B0604020202020204" pitchFamily="34" charset="0"/>
              </a:rPr>
              <a:t>is described by </a:t>
            </a:r>
            <a:r>
              <a:rPr lang="en-US" sz="2600" dirty="0"/>
              <a:t>HUD </a:t>
            </a:r>
            <a:r>
              <a:rPr lang="en-US" sz="2600" u="sng" dirty="0"/>
              <a:t>as a broad description </a:t>
            </a:r>
            <a:r>
              <a:rPr lang="en-US" sz="2600" dirty="0"/>
              <a:t>of most types of housing challenges including </a:t>
            </a:r>
          </a:p>
          <a:p>
            <a:pPr marL="0" indent="0">
              <a:buNone/>
            </a:pPr>
            <a:r>
              <a:rPr lang="en-US" sz="2600" dirty="0"/>
              <a:t>	- difficulty finding affordable, safe,  good quality housing</a:t>
            </a:r>
          </a:p>
          <a:p>
            <a:pPr marL="0" indent="0">
              <a:buNone/>
            </a:pPr>
            <a:r>
              <a:rPr lang="en-US" sz="2600" dirty="0"/>
              <a:t>	- having unreliable or inconsistent housing </a:t>
            </a:r>
          </a:p>
          <a:p>
            <a:pPr marL="0" indent="0">
              <a:buNone/>
            </a:pPr>
            <a:r>
              <a:rPr lang="en-US" sz="2600" dirty="0"/>
              <a:t>	- living with persistent overcrowding</a:t>
            </a:r>
          </a:p>
          <a:p>
            <a:pPr marL="0" indent="0">
              <a:buNone/>
            </a:pPr>
            <a:r>
              <a:rPr lang="en-US" sz="2600" dirty="0"/>
              <a:t>	- having household whose monthly rent is more than 50% of 	household income </a:t>
            </a:r>
          </a:p>
          <a:p>
            <a:pPr marL="0" indent="0">
              <a:buNone/>
            </a:pPr>
            <a:r>
              <a:rPr lang="en-US" sz="2400" i="1" dirty="0"/>
              <a:t>See </a:t>
            </a:r>
            <a:r>
              <a:rPr lang="en-US" sz="2400" i="1" dirty="0">
                <a:hlinkClick r:id="rId3"/>
              </a:rPr>
              <a:t>https://www.edquity.co/blog/housing-insecurity-definition-understanding-student-homelessness</a:t>
            </a:r>
            <a:r>
              <a:rPr lang="en-US" sz="2400" i="1" dirty="0"/>
              <a:t> </a:t>
            </a:r>
            <a:r>
              <a:rPr lang="en-US" sz="2400" dirty="0"/>
              <a:t>(cited 10/31/2022).</a:t>
            </a:r>
            <a:endParaRPr lang="en-US" sz="2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551913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DD2953-F879-0C08-4BFC-1FE3A0314017}"/>
              </a:ext>
            </a:extLst>
          </p:cNvPr>
          <p:cNvSpPr>
            <a:spLocks noGrp="1"/>
          </p:cNvSpPr>
          <p:nvPr>
            <p:ph type="title"/>
          </p:nvPr>
        </p:nvSpPr>
        <p:spPr>
          <a:xfrm>
            <a:off x="932794" y="375138"/>
            <a:ext cx="2220310" cy="398585"/>
          </a:xfrm>
        </p:spPr>
        <p:txBody>
          <a:bodyPr>
            <a:normAutofit fontScale="90000"/>
          </a:bodyPr>
          <a:lstStyle/>
          <a:p>
            <a:r>
              <a:rPr lang="en-US" sz="1400" b="1" dirty="0">
                <a:latin typeface="Arial" panose="020B0604020202020204" pitchFamily="34" charset="0"/>
                <a:cs typeface="Arial" panose="020B0604020202020204" pitchFamily="34" charset="0"/>
              </a:rPr>
              <a:t>Money &amp; Shelter: Money</a:t>
            </a:r>
          </a:p>
        </p:txBody>
      </p:sp>
      <p:sp>
        <p:nvSpPr>
          <p:cNvPr id="3" name="Content Placeholder 2">
            <a:extLst>
              <a:ext uri="{FF2B5EF4-FFF2-40B4-BE49-F238E27FC236}">
                <a16:creationId xmlns:a16="http://schemas.microsoft.com/office/drawing/2014/main" id="{B18F8530-EAE6-462D-CA5B-6D737C5C96C8}"/>
              </a:ext>
            </a:extLst>
          </p:cNvPr>
          <p:cNvSpPr>
            <a:spLocks noGrp="1"/>
          </p:cNvSpPr>
          <p:nvPr>
            <p:ph idx="1"/>
          </p:nvPr>
        </p:nvSpPr>
        <p:spPr>
          <a:xfrm>
            <a:off x="1172308" y="1570891"/>
            <a:ext cx="10128738" cy="4606071"/>
          </a:xfrm>
        </p:spPr>
        <p:txBody>
          <a:bodyPr>
            <a:normAutofit fontScale="92500" lnSpcReduction="20000"/>
          </a:bodyPr>
          <a:lstStyle/>
          <a:p>
            <a:pPr marL="0" indent="0">
              <a:buNone/>
            </a:pPr>
            <a:r>
              <a:rPr lang="en-US" dirty="0">
                <a:latin typeface="Arial" panose="020B0604020202020204" pitchFamily="34" charset="0"/>
                <a:cs typeface="Arial" panose="020B0604020202020204" pitchFamily="34" charset="0"/>
              </a:rPr>
              <a:t>Examples of situations where a </a:t>
            </a:r>
            <a:r>
              <a:rPr lang="en-US" b="1" dirty="0">
                <a:latin typeface="Arial" panose="020B0604020202020204" pitchFamily="34" charset="0"/>
                <a:cs typeface="Arial" panose="020B0604020202020204" pitchFamily="34" charset="0"/>
              </a:rPr>
              <a:t>household cannot afford housing </a:t>
            </a:r>
            <a:r>
              <a:rPr lang="en-US" dirty="0">
                <a:latin typeface="Arial" panose="020B0604020202020204" pitchFamily="34" charset="0"/>
                <a:cs typeface="Arial" panose="020B0604020202020204" pitchFamily="34" charset="0"/>
              </a:rPr>
              <a:t>as a result of</a:t>
            </a:r>
          </a:p>
          <a:p>
            <a:pPr marL="0" indent="0">
              <a:lnSpc>
                <a:spcPct val="160000"/>
              </a:lnSpc>
              <a:spcBef>
                <a:spcPts val="400"/>
              </a:spcBef>
              <a:buNone/>
            </a:pPr>
            <a:r>
              <a:rPr lang="en-US" dirty="0">
                <a:latin typeface="Arial" panose="020B0604020202020204" pitchFamily="34" charset="0"/>
                <a:cs typeface="Arial" panose="020B0604020202020204" pitchFamily="34" charset="0"/>
              </a:rPr>
              <a:t>	</a:t>
            </a:r>
            <a:r>
              <a:rPr lang="en-US" sz="2400" dirty="0">
                <a:latin typeface="Arial" panose="020B0604020202020204" pitchFamily="34" charset="0"/>
                <a:cs typeface="Arial" panose="020B0604020202020204" pitchFamily="34" charset="0"/>
              </a:rPr>
              <a:t>-- natural disasters: earthquakes, wildfires, floods, tsunamis, public 	health emergencies </a:t>
            </a:r>
          </a:p>
          <a:p>
            <a:pPr marL="0" indent="0">
              <a:buNone/>
            </a:pPr>
            <a:r>
              <a:rPr lang="en-US" sz="2400" dirty="0">
                <a:latin typeface="Arial" panose="020B0604020202020204" pitchFamily="34" charset="0"/>
                <a:cs typeface="Arial" panose="020B0604020202020204" pitchFamily="34" charset="0"/>
              </a:rPr>
              <a:t>	-- human caused catastrophes: war, rioting, economic collapse</a:t>
            </a:r>
          </a:p>
          <a:p>
            <a:pPr marL="0" indent="0">
              <a:buNone/>
            </a:pPr>
            <a:r>
              <a:rPr lang="en-US" sz="2400" dirty="0">
                <a:latin typeface="Arial" panose="020B0604020202020204" pitchFamily="34" charset="0"/>
                <a:cs typeface="Arial" panose="020B0604020202020204" pitchFamily="34" charset="0"/>
              </a:rPr>
              <a:t>	-- personal challenges: medical emergency, long-term or chronic 	disabling conditions for the individual, a partner or family member</a:t>
            </a:r>
          </a:p>
          <a:p>
            <a:pPr marL="0" indent="0">
              <a:buNone/>
            </a:pPr>
            <a:r>
              <a:rPr lang="en-US" sz="2400" dirty="0">
                <a:latin typeface="Arial" panose="020B0604020202020204" pitchFamily="34" charset="0"/>
                <a:cs typeface="Arial" panose="020B0604020202020204" pitchFamily="34" charset="0"/>
              </a:rPr>
              <a:t>	-- being the victim of a crime or theft	</a:t>
            </a:r>
          </a:p>
          <a:p>
            <a:pPr marL="0" indent="0">
              <a:buNone/>
            </a:pPr>
            <a:r>
              <a:rPr lang="en-US" sz="2400" dirty="0">
                <a:latin typeface="Arial" panose="020B0604020202020204" pitchFamily="34" charset="0"/>
                <a:cs typeface="Arial" panose="020B0604020202020204" pitchFamily="34" charset="0"/>
              </a:rPr>
              <a:t>	-- individual or communal violence including random violence, 	intimate partner and family violence</a:t>
            </a:r>
          </a:p>
          <a:p>
            <a:pPr marL="0" indent="0">
              <a:buNone/>
            </a:pPr>
            <a:endParaRPr lang="en-US" sz="2400" dirty="0">
              <a:latin typeface="Arial" panose="020B0604020202020204" pitchFamily="34" charset="0"/>
              <a:cs typeface="Arial" panose="020B0604020202020204" pitchFamily="34" charset="0"/>
            </a:endParaRPr>
          </a:p>
          <a:p>
            <a:pPr marL="0" indent="0">
              <a:buNone/>
            </a:pPr>
            <a:endParaRPr lang="en-US" dirty="0"/>
          </a:p>
        </p:txBody>
      </p:sp>
    </p:spTree>
    <p:extLst>
      <p:ext uri="{BB962C8B-B14F-4D97-AF65-F5344CB8AC3E}">
        <p14:creationId xmlns:p14="http://schemas.microsoft.com/office/powerpoint/2010/main" val="17834387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DD2953-F879-0C08-4BFC-1FE3A0314017}"/>
              </a:ext>
            </a:extLst>
          </p:cNvPr>
          <p:cNvSpPr>
            <a:spLocks noGrp="1"/>
          </p:cNvSpPr>
          <p:nvPr>
            <p:ph type="title"/>
          </p:nvPr>
        </p:nvSpPr>
        <p:spPr>
          <a:xfrm>
            <a:off x="932793" y="365126"/>
            <a:ext cx="3460531" cy="612336"/>
          </a:xfrm>
        </p:spPr>
        <p:txBody>
          <a:bodyPr>
            <a:normAutofit/>
          </a:bodyPr>
          <a:lstStyle/>
          <a:p>
            <a:r>
              <a:rPr lang="en-US" sz="1400" b="1" dirty="0">
                <a:latin typeface="Arial" panose="020B0604020202020204" pitchFamily="34" charset="0"/>
                <a:cs typeface="Arial" panose="020B0604020202020204" pitchFamily="34" charset="0"/>
              </a:rPr>
              <a:t>Money &amp; Shelter: Money</a:t>
            </a:r>
          </a:p>
        </p:txBody>
      </p:sp>
      <p:sp>
        <p:nvSpPr>
          <p:cNvPr id="3" name="Content Placeholder 2">
            <a:extLst>
              <a:ext uri="{FF2B5EF4-FFF2-40B4-BE49-F238E27FC236}">
                <a16:creationId xmlns:a16="http://schemas.microsoft.com/office/drawing/2014/main" id="{B18F8530-EAE6-462D-CA5B-6D737C5C96C8}"/>
              </a:ext>
            </a:extLst>
          </p:cNvPr>
          <p:cNvSpPr>
            <a:spLocks noGrp="1"/>
          </p:cNvSpPr>
          <p:nvPr>
            <p:ph idx="1"/>
          </p:nvPr>
        </p:nvSpPr>
        <p:spPr>
          <a:xfrm>
            <a:off x="1547446" y="1418492"/>
            <a:ext cx="9472246" cy="4758471"/>
          </a:xfrm>
        </p:spPr>
        <p:txBody>
          <a:bodyPr>
            <a:normAutofit/>
          </a:bodyPr>
          <a:lstStyle/>
          <a:p>
            <a:pPr marL="0" indent="0">
              <a:buNone/>
            </a:pPr>
            <a:r>
              <a:rPr lang="en-US" b="1" dirty="0">
                <a:latin typeface="Arial" panose="020B0604020202020204" pitchFamily="34" charset="0"/>
                <a:cs typeface="Arial" panose="020B0604020202020204" pitchFamily="34" charset="0"/>
              </a:rPr>
              <a:t>Types of Income Maintenance Programs </a:t>
            </a:r>
            <a:r>
              <a:rPr lang="en-US" b="1" i="1" dirty="0">
                <a:latin typeface="Arial" panose="020B0604020202020204" pitchFamily="34" charset="0"/>
                <a:cs typeface="Arial" panose="020B0604020202020204" pitchFamily="34" charset="0"/>
              </a:rPr>
              <a:t>(covered in this training)</a:t>
            </a:r>
          </a:p>
          <a:p>
            <a:pPr marL="0" indent="0">
              <a:buNone/>
            </a:pPr>
            <a:r>
              <a:rPr lang="en-US" sz="2400" dirty="0">
                <a:latin typeface="Arial" panose="020B0604020202020204" pitchFamily="34" charset="0"/>
                <a:cs typeface="Arial" panose="020B0604020202020204" pitchFamily="34" charset="0"/>
              </a:rPr>
              <a:t>There are two basic types of income maintenance programs</a:t>
            </a:r>
          </a:p>
          <a:p>
            <a:pPr marL="0" indent="0">
              <a:buNone/>
            </a:pPr>
            <a:r>
              <a:rPr lang="en-US" sz="2400" dirty="0">
                <a:latin typeface="Arial" panose="020B0604020202020204" pitchFamily="34" charset="0"/>
                <a:cs typeface="Arial" panose="020B0604020202020204" pitchFamily="34" charset="0"/>
              </a:rPr>
              <a:t>	Insurance type programs</a:t>
            </a:r>
          </a:p>
          <a:p>
            <a:pPr marL="0" indent="0">
              <a:buNone/>
            </a:pPr>
            <a:r>
              <a:rPr lang="en-US" sz="2400" dirty="0">
                <a:latin typeface="Arial" panose="020B0604020202020204" pitchFamily="34" charset="0"/>
                <a:cs typeface="Arial" panose="020B0604020202020204" pitchFamily="34" charset="0"/>
              </a:rPr>
              <a:t>	Need-based welfare benefit programs</a:t>
            </a:r>
          </a:p>
          <a:p>
            <a:pPr marL="0" indent="0">
              <a:buNone/>
            </a:pPr>
            <a:r>
              <a:rPr lang="en-US" sz="2400" i="1" dirty="0">
                <a:latin typeface="Arial" panose="020B0604020202020204" pitchFamily="34" charset="0"/>
                <a:cs typeface="Arial" panose="020B0604020202020204" pitchFamily="34" charset="0"/>
              </a:rPr>
              <a:t>NB: An individual or household may qualify for both types of benefits</a:t>
            </a:r>
          </a:p>
          <a:p>
            <a:pPr marL="0" indent="0">
              <a:buNone/>
            </a:pPr>
            <a:endParaRPr lang="en-US" dirty="0"/>
          </a:p>
        </p:txBody>
      </p:sp>
    </p:spTree>
    <p:extLst>
      <p:ext uri="{BB962C8B-B14F-4D97-AF65-F5344CB8AC3E}">
        <p14:creationId xmlns:p14="http://schemas.microsoft.com/office/powerpoint/2010/main" val="11417542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DD2953-F879-0C08-4BFC-1FE3A0314017}"/>
              </a:ext>
            </a:extLst>
          </p:cNvPr>
          <p:cNvSpPr>
            <a:spLocks noGrp="1"/>
          </p:cNvSpPr>
          <p:nvPr>
            <p:ph type="title"/>
          </p:nvPr>
        </p:nvSpPr>
        <p:spPr>
          <a:xfrm>
            <a:off x="932793" y="365126"/>
            <a:ext cx="3460531" cy="612336"/>
          </a:xfrm>
        </p:spPr>
        <p:txBody>
          <a:bodyPr>
            <a:normAutofit/>
          </a:bodyPr>
          <a:lstStyle/>
          <a:p>
            <a:r>
              <a:rPr lang="en-US" sz="1400" b="1" dirty="0">
                <a:latin typeface="Arial" panose="020B0604020202020204" pitchFamily="34" charset="0"/>
                <a:cs typeface="Arial" panose="020B0604020202020204" pitchFamily="34" charset="0"/>
              </a:rPr>
              <a:t>Money &amp; Shelter: Money</a:t>
            </a:r>
          </a:p>
        </p:txBody>
      </p:sp>
      <p:sp>
        <p:nvSpPr>
          <p:cNvPr id="3" name="Content Placeholder 2">
            <a:extLst>
              <a:ext uri="{FF2B5EF4-FFF2-40B4-BE49-F238E27FC236}">
                <a16:creationId xmlns:a16="http://schemas.microsoft.com/office/drawing/2014/main" id="{B18F8530-EAE6-462D-CA5B-6D737C5C96C8}"/>
              </a:ext>
            </a:extLst>
          </p:cNvPr>
          <p:cNvSpPr>
            <a:spLocks noGrp="1"/>
          </p:cNvSpPr>
          <p:nvPr>
            <p:ph idx="1"/>
          </p:nvPr>
        </p:nvSpPr>
        <p:spPr>
          <a:xfrm>
            <a:off x="1027386" y="977462"/>
            <a:ext cx="10515600" cy="5199501"/>
          </a:xfrm>
        </p:spPr>
        <p:txBody>
          <a:bodyPr>
            <a:normAutofit/>
          </a:bodyPr>
          <a:lstStyle/>
          <a:p>
            <a:pPr marL="0" indent="0">
              <a:buNone/>
            </a:pPr>
            <a:endParaRPr lang="en-US" b="1" u="sng" dirty="0"/>
          </a:p>
          <a:p>
            <a:pPr marL="0" indent="0">
              <a:buNone/>
            </a:pPr>
            <a:r>
              <a:rPr lang="en-US" b="1" u="sng" dirty="0"/>
              <a:t>Insurance Type Programs include:</a:t>
            </a:r>
          </a:p>
          <a:p>
            <a:pPr marL="0" indent="0">
              <a:buNone/>
            </a:pPr>
            <a:r>
              <a:rPr lang="en-US" dirty="0"/>
              <a:t>	  Veterans’ Affairs benefits  </a:t>
            </a:r>
          </a:p>
          <a:p>
            <a:pPr marL="0" indent="0">
              <a:buNone/>
            </a:pPr>
            <a:r>
              <a:rPr lang="en-US" dirty="0"/>
              <a:t>	  Public and private pensions  		</a:t>
            </a:r>
          </a:p>
          <a:p>
            <a:pPr marL="0" indent="0">
              <a:buNone/>
            </a:pPr>
            <a:r>
              <a:rPr lang="en-US" dirty="0"/>
              <a:t>	  Social Security Retirement, Disability and Survivor benefits</a:t>
            </a:r>
            <a:endParaRPr lang="en-US" dirty="0">
              <a:highlight>
                <a:srgbClr val="FFFF00"/>
              </a:highlight>
            </a:endParaRPr>
          </a:p>
          <a:p>
            <a:pPr marL="0" indent="0">
              <a:buNone/>
            </a:pPr>
            <a:endParaRPr lang="en-US" dirty="0"/>
          </a:p>
          <a:p>
            <a:pPr marL="0" indent="0">
              <a:buNone/>
            </a:pPr>
            <a:endParaRPr lang="en-US" dirty="0"/>
          </a:p>
          <a:p>
            <a:pPr marL="0" indent="0">
              <a:buNone/>
            </a:pPr>
            <a:r>
              <a:rPr lang="en-US" dirty="0"/>
              <a:t>	</a:t>
            </a:r>
          </a:p>
        </p:txBody>
      </p:sp>
    </p:spTree>
    <p:extLst>
      <p:ext uri="{BB962C8B-B14F-4D97-AF65-F5344CB8AC3E}">
        <p14:creationId xmlns:p14="http://schemas.microsoft.com/office/powerpoint/2010/main" val="27795187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adison">
  <a:themeElements>
    <a:clrScheme name="Madison">
      <a:dk1>
        <a:sysClr val="windowText" lastClr="000000"/>
      </a:dk1>
      <a:lt1>
        <a:sysClr val="window" lastClr="FFFFFF"/>
      </a:lt1>
      <a:dk2>
        <a:srgbClr val="1F2D29"/>
      </a:dk2>
      <a:lt2>
        <a:srgbClr val="C5FAEB"/>
      </a:lt2>
      <a:accent1>
        <a:srgbClr val="A1D68B"/>
      </a:accent1>
      <a:accent2>
        <a:srgbClr val="5EC795"/>
      </a:accent2>
      <a:accent3>
        <a:srgbClr val="4DADCF"/>
      </a:accent3>
      <a:accent4>
        <a:srgbClr val="CDB756"/>
      </a:accent4>
      <a:accent5>
        <a:srgbClr val="E29C36"/>
      </a:accent5>
      <a:accent6>
        <a:srgbClr val="8EC0C1"/>
      </a:accent6>
      <a:hlink>
        <a:srgbClr val="6D9D9B"/>
      </a:hlink>
      <a:folHlink>
        <a:srgbClr val="6D8583"/>
      </a:folHlink>
    </a:clrScheme>
    <a:fontScheme name="Madison">
      <a:majorFont>
        <a:latin typeface="Arial" panose="020B0604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panose="020B0604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adison">
      <a:fillStyleLst>
        <a:solidFill>
          <a:schemeClr val="phClr"/>
        </a:solidFill>
        <a:gradFill rotWithShape="1">
          <a:gsLst>
            <a:gs pos="0">
              <a:schemeClr val="phClr">
                <a:tint val="48000"/>
                <a:alpha val="88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4000"/>
                <a:satMod val="130000"/>
                <a:lumMod val="92000"/>
              </a:schemeClr>
            </a:gs>
            <a:gs pos="100000">
              <a:schemeClr val="phClr">
                <a:shade val="76000"/>
                <a:satMod val="130000"/>
                <a:lumMod val="88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solidFill>
          <a:schemeClr val="phClr"/>
        </a:solidFill>
        <a:blipFill rotWithShape="1">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name="Madison" id="{025CB5FB-2DD3-45EE-B6F0-CC461540EB19}" vid="{6AC10936-2DFC-4054-9ADF-B5E2C5F8619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{2798FCD8-E210-D94D-9718-CD26263DC683}tf16401378</Template>
  <TotalTime>1238</TotalTime>
  <Words>4160</Words>
  <Application>Microsoft Macintosh PowerPoint</Application>
  <PresentationFormat>Widescreen</PresentationFormat>
  <Paragraphs>362</Paragraphs>
  <Slides>32</Slides>
  <Notes>32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32</vt:i4>
      </vt:variant>
    </vt:vector>
  </HeadingPairs>
  <TitlesOfParts>
    <vt:vector size="39" baseType="lpstr">
      <vt:lpstr>Arial</vt:lpstr>
      <vt:lpstr>Calibri</vt:lpstr>
      <vt:lpstr>MS Shell Dlg 2</vt:lpstr>
      <vt:lpstr>Times New Roman</vt:lpstr>
      <vt:lpstr>Wingdings</vt:lpstr>
      <vt:lpstr>Wingdings 3</vt:lpstr>
      <vt:lpstr>Madison</vt:lpstr>
      <vt:lpstr>Money and Shelter:  Money</vt:lpstr>
      <vt:lpstr>Money &amp; Shelter: Money</vt:lpstr>
      <vt:lpstr>Money &amp; Shelter: Money</vt:lpstr>
      <vt:lpstr>Money &amp; Shelter: Money</vt:lpstr>
      <vt:lpstr>Money &amp; Shelter: Money</vt:lpstr>
      <vt:lpstr>Money and Shelter: Money</vt:lpstr>
      <vt:lpstr>Money &amp; Shelter: Money</vt:lpstr>
      <vt:lpstr>Money &amp; Shelter: Money</vt:lpstr>
      <vt:lpstr>Money &amp; Shelter: Money</vt:lpstr>
      <vt:lpstr>Money &amp; Shelter: Money</vt:lpstr>
      <vt:lpstr>Money &amp; Shelter: Money</vt:lpstr>
      <vt:lpstr>Money &amp; Shelter: Money</vt:lpstr>
      <vt:lpstr>Money &amp; Shelter: Money</vt:lpstr>
      <vt:lpstr>Money and Shelter: Money</vt:lpstr>
      <vt:lpstr>Money &amp; Shelter: Money </vt:lpstr>
      <vt:lpstr>Money &amp; Shelter: Money  </vt:lpstr>
      <vt:lpstr>Money &amp; Shelter: Money  </vt:lpstr>
      <vt:lpstr>Money &amp; Shelter: Money </vt:lpstr>
      <vt:lpstr>Money &amp; Shelter: Money   </vt:lpstr>
      <vt:lpstr>Money and Shelter: Money</vt:lpstr>
      <vt:lpstr>Money &amp; Shelter: Money</vt:lpstr>
      <vt:lpstr>Money &amp; Shelter: Money</vt:lpstr>
      <vt:lpstr>Money &amp; Shelter: Money</vt:lpstr>
      <vt:lpstr>PowerPoint Presentation</vt:lpstr>
      <vt:lpstr>Money &amp; Shelter: Money </vt:lpstr>
      <vt:lpstr>PowerPoint Presentation</vt:lpstr>
      <vt:lpstr>Money &amp; Shelter: Money </vt:lpstr>
      <vt:lpstr>Money &amp; Shelter: Money</vt:lpstr>
      <vt:lpstr>Money &amp; Shelter: Money</vt:lpstr>
      <vt:lpstr>Money &amp; Shelter: Money</vt:lpstr>
      <vt:lpstr>Money &amp; Shelter: Money</vt:lpstr>
      <vt:lpstr>Money &amp; Shelter: Money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Daphne Macklin</dc:creator>
  <cp:lastModifiedBy>David Aslanian</cp:lastModifiedBy>
  <cp:revision>20</cp:revision>
  <cp:lastPrinted>2022-11-21T20:00:57Z</cp:lastPrinted>
  <dcterms:created xsi:type="dcterms:W3CDTF">2022-10-27T23:00:36Z</dcterms:created>
  <dcterms:modified xsi:type="dcterms:W3CDTF">2022-12-08T20:34:43Z</dcterms:modified>
</cp:coreProperties>
</file>