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1" r:id="rId15"/>
    <p:sldId id="269" r:id="rId16"/>
    <p:sldId id="270"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26"/>
  </p:normalViewPr>
  <p:slideViewPr>
    <p:cSldViewPr snapToGrid="0">
      <p:cViewPr varScale="1">
        <p:scale>
          <a:sx n="121" d="100"/>
          <a:sy n="121" d="100"/>
        </p:scale>
        <p:origin x="72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a:t>Click to edit Master title style</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709DD6F-BA25-4298-954D-00B4F41886EA}" type="datetimeFigureOut">
              <a:rPr lang="en-US" smtClean="0"/>
              <a:t>8/28/24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671703-24C4-4909-907D-873510293A96}" type="slidenum">
              <a:rPr lang="en-US" smtClean="0"/>
              <a:t>‹#›</a:t>
            </a:fld>
            <a:endParaRPr lang="en-US"/>
          </a:p>
        </p:txBody>
      </p:sp>
    </p:spTree>
    <p:extLst>
      <p:ext uri="{BB962C8B-B14F-4D97-AF65-F5344CB8AC3E}">
        <p14:creationId xmlns:p14="http://schemas.microsoft.com/office/powerpoint/2010/main" val="1377403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09DD6F-BA25-4298-954D-00B4F41886EA}" type="datetimeFigureOut">
              <a:rPr lang="en-US" smtClean="0"/>
              <a:t>8/28/24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671703-24C4-4909-907D-873510293A96}" type="slidenum">
              <a:rPr lang="en-US" smtClean="0"/>
              <a:t>‹#›</a:t>
            </a:fld>
            <a:endParaRPr lang="en-US"/>
          </a:p>
        </p:txBody>
      </p:sp>
    </p:spTree>
    <p:extLst>
      <p:ext uri="{BB962C8B-B14F-4D97-AF65-F5344CB8AC3E}">
        <p14:creationId xmlns:p14="http://schemas.microsoft.com/office/powerpoint/2010/main" val="2631538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09DD6F-BA25-4298-954D-00B4F41886EA}" type="datetimeFigureOut">
              <a:rPr lang="en-US" smtClean="0"/>
              <a:t>8/28/24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671703-24C4-4909-907D-873510293A96}" type="slidenum">
              <a:rPr lang="en-US" smtClean="0"/>
              <a:t>‹#›</a:t>
            </a:fld>
            <a:endParaRPr lang="en-US"/>
          </a:p>
        </p:txBody>
      </p:sp>
    </p:spTree>
    <p:extLst>
      <p:ext uri="{BB962C8B-B14F-4D97-AF65-F5344CB8AC3E}">
        <p14:creationId xmlns:p14="http://schemas.microsoft.com/office/powerpoint/2010/main" val="26831035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09DD6F-BA25-4298-954D-00B4F41886EA}" type="datetimeFigureOut">
              <a:rPr lang="en-US" smtClean="0"/>
              <a:t>8/28/24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671703-24C4-4909-907D-873510293A96}" type="slidenum">
              <a:rPr lang="en-US" smtClean="0"/>
              <a:t>‹#›</a:t>
            </a:fld>
            <a:endParaRPr lang="en-US"/>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656679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09DD6F-BA25-4298-954D-00B4F41886EA}" type="datetimeFigureOut">
              <a:rPr lang="en-US" smtClean="0"/>
              <a:t>8/28/24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671703-24C4-4909-907D-873510293A96}" type="slidenum">
              <a:rPr lang="en-US" smtClean="0"/>
              <a:t>‹#›</a:t>
            </a:fld>
            <a:endParaRPr lang="en-US"/>
          </a:p>
        </p:txBody>
      </p:sp>
    </p:spTree>
    <p:extLst>
      <p:ext uri="{BB962C8B-B14F-4D97-AF65-F5344CB8AC3E}">
        <p14:creationId xmlns:p14="http://schemas.microsoft.com/office/powerpoint/2010/main" val="21950018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0709DD6F-BA25-4298-954D-00B4F41886EA}" type="datetimeFigureOut">
              <a:rPr lang="en-US" smtClean="0"/>
              <a:t>8/28/24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671703-24C4-4909-907D-873510293A96}" type="slidenum">
              <a:rPr lang="en-US" smtClean="0"/>
              <a:t>‹#›</a:t>
            </a:fld>
            <a:endParaRPr lang="en-US"/>
          </a:p>
        </p:txBody>
      </p:sp>
    </p:spTree>
    <p:extLst>
      <p:ext uri="{BB962C8B-B14F-4D97-AF65-F5344CB8AC3E}">
        <p14:creationId xmlns:p14="http://schemas.microsoft.com/office/powerpoint/2010/main" val="24080458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0709DD6F-BA25-4298-954D-00B4F41886EA}" type="datetimeFigureOut">
              <a:rPr lang="en-US" smtClean="0"/>
              <a:t>8/28/24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671703-24C4-4909-907D-873510293A96}" type="slidenum">
              <a:rPr lang="en-US" smtClean="0"/>
              <a:t>‹#›</a:t>
            </a:fld>
            <a:endParaRPr lang="en-US"/>
          </a:p>
        </p:txBody>
      </p:sp>
    </p:spTree>
    <p:extLst>
      <p:ext uri="{BB962C8B-B14F-4D97-AF65-F5344CB8AC3E}">
        <p14:creationId xmlns:p14="http://schemas.microsoft.com/office/powerpoint/2010/main" val="3867282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09DD6F-BA25-4298-954D-00B4F41886EA}" type="datetimeFigureOut">
              <a:rPr lang="en-US" smtClean="0"/>
              <a:t>8/28/24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671703-24C4-4909-907D-873510293A96}" type="slidenum">
              <a:rPr lang="en-US" smtClean="0"/>
              <a:t>‹#›</a:t>
            </a:fld>
            <a:endParaRPr lang="en-US"/>
          </a:p>
        </p:txBody>
      </p:sp>
    </p:spTree>
    <p:extLst>
      <p:ext uri="{BB962C8B-B14F-4D97-AF65-F5344CB8AC3E}">
        <p14:creationId xmlns:p14="http://schemas.microsoft.com/office/powerpoint/2010/main" val="26031080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09DD6F-BA25-4298-954D-00B4F41886EA}" type="datetimeFigureOut">
              <a:rPr lang="en-US" smtClean="0"/>
              <a:t>8/28/24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671703-24C4-4909-907D-873510293A96}" type="slidenum">
              <a:rPr lang="en-US" smtClean="0"/>
              <a:t>‹#›</a:t>
            </a:fld>
            <a:endParaRPr lang="en-US"/>
          </a:p>
        </p:txBody>
      </p:sp>
    </p:spTree>
    <p:extLst>
      <p:ext uri="{BB962C8B-B14F-4D97-AF65-F5344CB8AC3E}">
        <p14:creationId xmlns:p14="http://schemas.microsoft.com/office/powerpoint/2010/main" val="3497340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09DD6F-BA25-4298-954D-00B4F41886EA}" type="datetimeFigureOut">
              <a:rPr lang="en-US" smtClean="0"/>
              <a:t>8/28/24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671703-24C4-4909-907D-873510293A96}" type="slidenum">
              <a:rPr lang="en-US" smtClean="0"/>
              <a:t>‹#›</a:t>
            </a:fld>
            <a:endParaRPr lang="en-US"/>
          </a:p>
        </p:txBody>
      </p:sp>
    </p:spTree>
    <p:extLst>
      <p:ext uri="{BB962C8B-B14F-4D97-AF65-F5344CB8AC3E}">
        <p14:creationId xmlns:p14="http://schemas.microsoft.com/office/powerpoint/2010/main" val="2122613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09DD6F-BA25-4298-954D-00B4F41886EA}" type="datetimeFigureOut">
              <a:rPr lang="en-US" smtClean="0"/>
              <a:t>8/28/24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671703-24C4-4909-907D-873510293A96}" type="slidenum">
              <a:rPr lang="en-US" smtClean="0"/>
              <a:t>‹#›</a:t>
            </a:fld>
            <a:endParaRPr lang="en-US"/>
          </a:p>
        </p:txBody>
      </p:sp>
    </p:spTree>
    <p:extLst>
      <p:ext uri="{BB962C8B-B14F-4D97-AF65-F5344CB8AC3E}">
        <p14:creationId xmlns:p14="http://schemas.microsoft.com/office/powerpoint/2010/main" val="1884560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709DD6F-BA25-4298-954D-00B4F41886EA}" type="datetimeFigureOut">
              <a:rPr lang="en-US" smtClean="0"/>
              <a:t>8/28/24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671703-24C4-4909-907D-873510293A96}" type="slidenum">
              <a:rPr lang="en-US" smtClean="0"/>
              <a:t>‹#›</a:t>
            </a:fld>
            <a:endParaRPr lang="en-US"/>
          </a:p>
        </p:txBody>
      </p:sp>
    </p:spTree>
    <p:extLst>
      <p:ext uri="{BB962C8B-B14F-4D97-AF65-F5344CB8AC3E}">
        <p14:creationId xmlns:p14="http://schemas.microsoft.com/office/powerpoint/2010/main" val="3051769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709DD6F-BA25-4298-954D-00B4F41886EA}" type="datetimeFigureOut">
              <a:rPr lang="en-US" smtClean="0"/>
              <a:t>8/28/24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671703-24C4-4909-907D-873510293A96}" type="slidenum">
              <a:rPr lang="en-US" smtClean="0"/>
              <a:t>‹#›</a:t>
            </a:fld>
            <a:endParaRPr lang="en-US"/>
          </a:p>
        </p:txBody>
      </p:sp>
    </p:spTree>
    <p:extLst>
      <p:ext uri="{BB962C8B-B14F-4D97-AF65-F5344CB8AC3E}">
        <p14:creationId xmlns:p14="http://schemas.microsoft.com/office/powerpoint/2010/main" val="3299759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709DD6F-BA25-4298-954D-00B4F41886EA}" type="datetimeFigureOut">
              <a:rPr lang="en-US" smtClean="0"/>
              <a:t>8/28/24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671703-24C4-4909-907D-873510293A96}" type="slidenum">
              <a:rPr lang="en-US" smtClean="0"/>
              <a:t>‹#›</a:t>
            </a:fld>
            <a:endParaRPr lang="en-US"/>
          </a:p>
        </p:txBody>
      </p:sp>
    </p:spTree>
    <p:extLst>
      <p:ext uri="{BB962C8B-B14F-4D97-AF65-F5344CB8AC3E}">
        <p14:creationId xmlns:p14="http://schemas.microsoft.com/office/powerpoint/2010/main" val="1994223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09DD6F-BA25-4298-954D-00B4F41886EA}" type="datetimeFigureOut">
              <a:rPr lang="en-US" smtClean="0"/>
              <a:t>8/28/24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671703-24C4-4909-907D-873510293A96}" type="slidenum">
              <a:rPr lang="en-US" smtClean="0"/>
              <a:t>‹#›</a:t>
            </a:fld>
            <a:endParaRPr lang="en-US"/>
          </a:p>
        </p:txBody>
      </p:sp>
    </p:spTree>
    <p:extLst>
      <p:ext uri="{BB962C8B-B14F-4D97-AF65-F5344CB8AC3E}">
        <p14:creationId xmlns:p14="http://schemas.microsoft.com/office/powerpoint/2010/main" val="1045623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709DD6F-BA25-4298-954D-00B4F41886EA}" type="datetimeFigureOut">
              <a:rPr lang="en-US" smtClean="0"/>
              <a:t>8/28/24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671703-24C4-4909-907D-873510293A96}" type="slidenum">
              <a:rPr lang="en-US" smtClean="0"/>
              <a:t>‹#›</a:t>
            </a:fld>
            <a:endParaRPr lang="en-US"/>
          </a:p>
        </p:txBody>
      </p:sp>
    </p:spTree>
    <p:extLst>
      <p:ext uri="{BB962C8B-B14F-4D97-AF65-F5344CB8AC3E}">
        <p14:creationId xmlns:p14="http://schemas.microsoft.com/office/powerpoint/2010/main" val="1081830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709DD6F-BA25-4298-954D-00B4F41886EA}" type="datetimeFigureOut">
              <a:rPr lang="en-US" smtClean="0"/>
              <a:t>8/28/24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671703-24C4-4909-907D-873510293A96}" type="slidenum">
              <a:rPr lang="en-US" smtClean="0"/>
              <a:t>‹#›</a:t>
            </a:fld>
            <a:endParaRPr lang="en-US"/>
          </a:p>
        </p:txBody>
      </p:sp>
    </p:spTree>
    <p:extLst>
      <p:ext uri="{BB962C8B-B14F-4D97-AF65-F5344CB8AC3E}">
        <p14:creationId xmlns:p14="http://schemas.microsoft.com/office/powerpoint/2010/main" val="3557671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0709DD6F-BA25-4298-954D-00B4F41886EA}" type="datetimeFigureOut">
              <a:rPr lang="en-US" smtClean="0"/>
              <a:t>8/28/24</a:t>
            </a:fld>
            <a:endParaRPr lang="en-US"/>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ED671703-24C4-4909-907D-873510293A96}" type="slidenum">
              <a:rPr lang="en-US" smtClean="0"/>
              <a:t>‹#›</a:t>
            </a:fld>
            <a:endParaRPr lang="en-US"/>
          </a:p>
        </p:txBody>
      </p:sp>
    </p:spTree>
    <p:extLst>
      <p:ext uri="{BB962C8B-B14F-4D97-AF65-F5344CB8AC3E}">
        <p14:creationId xmlns:p14="http://schemas.microsoft.com/office/powerpoint/2010/main" val="4251834216"/>
      </p:ext>
    </p:extLst>
  </p:cSld>
  <p:clrMap bg1="dk1" tx1="lt1" bg2="dk2" tx2="lt2" accent1="accent1" accent2="accent2" accent3="accent3" accent4="accent4" accent5="accent5" accent6="accent6" hlink="hlink" folHlink="folHlink"/>
  <p:sldLayoutIdLst>
    <p:sldLayoutId id="2147483910" r:id="rId1"/>
    <p:sldLayoutId id="2147483911" r:id="rId2"/>
    <p:sldLayoutId id="2147483912" r:id="rId3"/>
    <p:sldLayoutId id="2147483913" r:id="rId4"/>
    <p:sldLayoutId id="2147483914" r:id="rId5"/>
    <p:sldLayoutId id="2147483915" r:id="rId6"/>
    <p:sldLayoutId id="2147483916" r:id="rId7"/>
    <p:sldLayoutId id="2147483917" r:id="rId8"/>
    <p:sldLayoutId id="2147483918" r:id="rId9"/>
    <p:sldLayoutId id="2147483919" r:id="rId10"/>
    <p:sldLayoutId id="2147483920" r:id="rId11"/>
    <p:sldLayoutId id="2147483921" r:id="rId12"/>
    <p:sldLayoutId id="2147483922" r:id="rId13"/>
    <p:sldLayoutId id="2147483923" r:id="rId14"/>
    <p:sldLayoutId id="2147483924" r:id="rId15"/>
    <p:sldLayoutId id="2147483925" r:id="rId16"/>
    <p:sldLayoutId id="2147483926"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4467E-1918-B55D-C5C7-D3188525AE07}"/>
              </a:ext>
            </a:extLst>
          </p:cNvPr>
          <p:cNvSpPr>
            <a:spLocks noGrp="1"/>
          </p:cNvSpPr>
          <p:nvPr>
            <p:ph type="ctrTitle"/>
          </p:nvPr>
        </p:nvSpPr>
        <p:spPr/>
        <p:txBody>
          <a:bodyPr/>
          <a:lstStyle/>
          <a:p>
            <a:r>
              <a:rPr lang="en-US" dirty="0"/>
              <a:t>Johnson v. Grants Pass</a:t>
            </a:r>
          </a:p>
        </p:txBody>
      </p:sp>
      <p:sp>
        <p:nvSpPr>
          <p:cNvPr id="3" name="Subtitle 2">
            <a:extLst>
              <a:ext uri="{FF2B5EF4-FFF2-40B4-BE49-F238E27FC236}">
                <a16:creationId xmlns:a16="http://schemas.microsoft.com/office/drawing/2014/main" id="{FA068FC1-B7FD-0BAB-49D0-120A668E7A1D}"/>
              </a:ext>
            </a:extLst>
          </p:cNvPr>
          <p:cNvSpPr>
            <a:spLocks noGrp="1"/>
          </p:cNvSpPr>
          <p:nvPr>
            <p:ph type="subTitle" idx="1"/>
          </p:nvPr>
        </p:nvSpPr>
        <p:spPr/>
        <p:txBody>
          <a:bodyPr/>
          <a:lstStyle/>
          <a:p>
            <a:r>
              <a:rPr lang="en-US" dirty="0"/>
              <a:t>The Criminalization of Homelessness at the Supreme Court</a:t>
            </a:r>
          </a:p>
        </p:txBody>
      </p:sp>
    </p:spTree>
    <p:extLst>
      <p:ext uri="{BB962C8B-B14F-4D97-AF65-F5344CB8AC3E}">
        <p14:creationId xmlns:p14="http://schemas.microsoft.com/office/powerpoint/2010/main" val="12090376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78632-144F-5C9A-FBBA-2E3078FEC6DA}"/>
              </a:ext>
            </a:extLst>
          </p:cNvPr>
          <p:cNvSpPr>
            <a:spLocks noGrp="1"/>
          </p:cNvSpPr>
          <p:nvPr>
            <p:ph type="title"/>
          </p:nvPr>
        </p:nvSpPr>
        <p:spPr/>
        <p:txBody>
          <a:bodyPr/>
          <a:lstStyle/>
          <a:p>
            <a:r>
              <a:rPr lang="en-US" dirty="0"/>
              <a:t>The 9</a:t>
            </a:r>
            <a:r>
              <a:rPr lang="en-US" baseline="30000" dirty="0"/>
              <a:t>th</a:t>
            </a:r>
            <a:r>
              <a:rPr lang="en-US" dirty="0"/>
              <a:t> Circuit’s Modern Jurisprudence</a:t>
            </a:r>
          </a:p>
        </p:txBody>
      </p:sp>
      <p:sp>
        <p:nvSpPr>
          <p:cNvPr id="3" name="Content Placeholder 2">
            <a:extLst>
              <a:ext uri="{FF2B5EF4-FFF2-40B4-BE49-F238E27FC236}">
                <a16:creationId xmlns:a16="http://schemas.microsoft.com/office/drawing/2014/main" id="{9473B4D8-EC8B-E0EA-AE20-B3F2087C0BA1}"/>
              </a:ext>
            </a:extLst>
          </p:cNvPr>
          <p:cNvSpPr>
            <a:spLocks noGrp="1"/>
          </p:cNvSpPr>
          <p:nvPr>
            <p:ph idx="1"/>
          </p:nvPr>
        </p:nvSpPr>
        <p:spPr/>
        <p:txBody>
          <a:bodyPr>
            <a:normAutofit fontScale="92500" lnSpcReduction="10000"/>
          </a:bodyPr>
          <a:lstStyle/>
          <a:p>
            <a:r>
              <a:rPr lang="en-US" dirty="0"/>
              <a:t>Jones v. City of Los Angeles</a:t>
            </a:r>
          </a:p>
          <a:p>
            <a:pPr lvl="1"/>
            <a:r>
              <a:rPr lang="en-US" dirty="0"/>
              <a:t>ACLU and NLG bring case challenging 41.18(d)</a:t>
            </a:r>
          </a:p>
          <a:p>
            <a:pPr lvl="1"/>
            <a:r>
              <a:rPr lang="en-US" dirty="0"/>
              <a:t>In 2006, it goes up to the 9</a:t>
            </a:r>
            <a:r>
              <a:rPr lang="en-US" baseline="30000" dirty="0"/>
              <a:t>th</a:t>
            </a:r>
            <a:r>
              <a:rPr lang="en-US" dirty="0"/>
              <a:t> Circuit</a:t>
            </a:r>
          </a:p>
          <a:p>
            <a:pPr lvl="1"/>
            <a:r>
              <a:rPr lang="en-US" dirty="0"/>
              <a:t>Citing </a:t>
            </a:r>
            <a:r>
              <a:rPr lang="en-US" i="1" dirty="0"/>
              <a:t>Robinson</a:t>
            </a:r>
            <a:r>
              <a:rPr lang="en-US" dirty="0"/>
              <a:t>, the 9</a:t>
            </a:r>
            <a:r>
              <a:rPr lang="en-US" baseline="30000" dirty="0"/>
              <a:t>th</a:t>
            </a:r>
            <a:r>
              <a:rPr lang="en-US" dirty="0"/>
              <a:t> Circuit says 41.18(d) violates the 8</a:t>
            </a:r>
            <a:r>
              <a:rPr lang="en-US" baseline="30000" dirty="0"/>
              <a:t>th</a:t>
            </a:r>
            <a:r>
              <a:rPr lang="en-US" dirty="0"/>
              <a:t> Amendment</a:t>
            </a:r>
          </a:p>
          <a:p>
            <a:pPr lvl="1"/>
            <a:r>
              <a:rPr lang="en-US" dirty="0"/>
              <a:t>“The Robinson and Powell decisions, read together, compel us to conclude that enforcement of section 41.18(d) at all times and in all places against homeless individuals who are sitting, lying, or sleeping in Los Angeles's Skid Row because they cannot obtain shelter violates the Cruel and Unusual Punishment Clause.”</a:t>
            </a:r>
          </a:p>
          <a:p>
            <a:pPr lvl="1"/>
            <a:r>
              <a:rPr lang="en-US" dirty="0"/>
              <a:t>Because shelter is unavailable, the prohibited behavior is involuntary</a:t>
            </a:r>
          </a:p>
          <a:p>
            <a:r>
              <a:rPr lang="en-US" dirty="0"/>
              <a:t>This case was retracted due to a settlement between the plaintiffs and the City to construct 1,250 units of permanent public housing</a:t>
            </a:r>
          </a:p>
          <a:p>
            <a:r>
              <a:rPr lang="en-US" dirty="0"/>
              <a:t>However, the 9</a:t>
            </a:r>
            <a:r>
              <a:rPr lang="en-US" baseline="30000" dirty="0"/>
              <a:t>th</a:t>
            </a:r>
            <a:r>
              <a:rPr lang="en-US" dirty="0"/>
              <a:t> Circuit would repeat its reasoning in </a:t>
            </a:r>
            <a:r>
              <a:rPr lang="en-US" i="1" dirty="0"/>
              <a:t>Martin v. Boise</a:t>
            </a:r>
            <a:r>
              <a:rPr lang="en-US" dirty="0"/>
              <a:t>.</a:t>
            </a:r>
          </a:p>
        </p:txBody>
      </p:sp>
    </p:spTree>
    <p:extLst>
      <p:ext uri="{BB962C8B-B14F-4D97-AF65-F5344CB8AC3E}">
        <p14:creationId xmlns:p14="http://schemas.microsoft.com/office/powerpoint/2010/main" val="28241519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2912C2-9BBE-5FD3-DD14-6E2249D20EEB}"/>
              </a:ext>
            </a:extLst>
          </p:cNvPr>
          <p:cNvSpPr>
            <a:spLocks noGrp="1"/>
          </p:cNvSpPr>
          <p:nvPr>
            <p:ph type="title"/>
          </p:nvPr>
        </p:nvSpPr>
        <p:spPr/>
        <p:txBody>
          <a:bodyPr/>
          <a:lstStyle/>
          <a:p>
            <a:r>
              <a:rPr lang="en-US" i="1" dirty="0"/>
              <a:t>Martin v. Boise </a:t>
            </a:r>
            <a:r>
              <a:rPr lang="en-US" dirty="0"/>
              <a:t>and </a:t>
            </a:r>
            <a:r>
              <a:rPr lang="en-US" i="1" dirty="0"/>
              <a:t>Johnson v. Grants Pass</a:t>
            </a:r>
          </a:p>
        </p:txBody>
      </p:sp>
      <p:sp>
        <p:nvSpPr>
          <p:cNvPr id="3" name="Content Placeholder 2">
            <a:extLst>
              <a:ext uri="{FF2B5EF4-FFF2-40B4-BE49-F238E27FC236}">
                <a16:creationId xmlns:a16="http://schemas.microsoft.com/office/drawing/2014/main" id="{20B01B4C-EE8F-7134-C829-EA578F3378C4}"/>
              </a:ext>
            </a:extLst>
          </p:cNvPr>
          <p:cNvSpPr>
            <a:spLocks noGrp="1"/>
          </p:cNvSpPr>
          <p:nvPr>
            <p:ph idx="1"/>
          </p:nvPr>
        </p:nvSpPr>
        <p:spPr/>
        <p:txBody>
          <a:bodyPr>
            <a:normAutofit/>
          </a:bodyPr>
          <a:lstStyle/>
          <a:p>
            <a:r>
              <a:rPr lang="en-US" dirty="0"/>
              <a:t>In </a:t>
            </a:r>
            <a:r>
              <a:rPr lang="en-US" i="1" dirty="0"/>
              <a:t>Martin v. Boise</a:t>
            </a:r>
            <a:r>
              <a:rPr lang="en-US" dirty="0"/>
              <a:t>, the 9</a:t>
            </a:r>
            <a:r>
              <a:rPr lang="en-US" baseline="30000" dirty="0"/>
              <a:t>th</a:t>
            </a:r>
            <a:r>
              <a:rPr lang="en-US" dirty="0"/>
              <a:t> Circuit reiterated that “insofar as it imposes criminal sanctions against homeless individuals for sleeping outdoors, on public property, when no alternative shelter is available to them” these anti-camping laws criminalizing homelessness were unconstitutional.</a:t>
            </a:r>
          </a:p>
          <a:p>
            <a:r>
              <a:rPr lang="en-US" i="1" dirty="0"/>
              <a:t>Johnson v. Grants Pass</a:t>
            </a:r>
            <a:r>
              <a:rPr lang="en-US" dirty="0"/>
              <a:t> expanded that ruling to also cover civil punishments (e.g. tickets) that are “intertwined” with criminal penalties</a:t>
            </a:r>
          </a:p>
          <a:p>
            <a:pPr lvl="1"/>
            <a:r>
              <a:rPr lang="en-US" dirty="0"/>
              <a:t>In the Grants Pass statute in question, persons given civil fines for camping violations that were subsequently found on city property were liable to be prosecuted for criminal trespass.</a:t>
            </a:r>
          </a:p>
          <a:p>
            <a:pPr lvl="1"/>
            <a:r>
              <a:rPr lang="en-US" dirty="0"/>
              <a:t>Merely separating a criminal statute into two steps beginning with civil penalties did not exempt that statute from Eighth Amendment review, as the “Cruel and Unusual Punishment Clause looks to the eventual criminal penalty, even if there are preliminary civil steps.”</a:t>
            </a:r>
          </a:p>
        </p:txBody>
      </p:sp>
    </p:spTree>
    <p:extLst>
      <p:ext uri="{BB962C8B-B14F-4D97-AF65-F5344CB8AC3E}">
        <p14:creationId xmlns:p14="http://schemas.microsoft.com/office/powerpoint/2010/main" val="8269403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B0E00-D175-A1FE-8DD0-7AF3BD35E2CF}"/>
              </a:ext>
            </a:extLst>
          </p:cNvPr>
          <p:cNvSpPr>
            <a:spLocks noGrp="1"/>
          </p:cNvSpPr>
          <p:nvPr>
            <p:ph type="title"/>
          </p:nvPr>
        </p:nvSpPr>
        <p:spPr/>
        <p:txBody>
          <a:bodyPr>
            <a:normAutofit/>
          </a:bodyPr>
          <a:lstStyle/>
          <a:p>
            <a:r>
              <a:rPr lang="en-US" dirty="0"/>
              <a:t>SCOTUS takes up </a:t>
            </a:r>
            <a:r>
              <a:rPr lang="en-US" i="1" dirty="0"/>
              <a:t>Johnson v. Grants Pass</a:t>
            </a:r>
            <a:endParaRPr lang="en-US" dirty="0"/>
          </a:p>
        </p:txBody>
      </p:sp>
      <p:sp>
        <p:nvSpPr>
          <p:cNvPr id="3" name="Content Placeholder 2">
            <a:extLst>
              <a:ext uri="{FF2B5EF4-FFF2-40B4-BE49-F238E27FC236}">
                <a16:creationId xmlns:a16="http://schemas.microsoft.com/office/drawing/2014/main" id="{3F0080FD-0448-D8C4-F4C0-873F093FDBBB}"/>
              </a:ext>
            </a:extLst>
          </p:cNvPr>
          <p:cNvSpPr>
            <a:spLocks noGrp="1"/>
          </p:cNvSpPr>
          <p:nvPr>
            <p:ph idx="1"/>
          </p:nvPr>
        </p:nvSpPr>
        <p:spPr/>
        <p:txBody>
          <a:bodyPr/>
          <a:lstStyle/>
          <a:p>
            <a:r>
              <a:rPr lang="en-US" dirty="0"/>
              <a:t>The City of Grants Pass appealed to the Supreme Court, which granted certiorari</a:t>
            </a:r>
          </a:p>
          <a:p>
            <a:r>
              <a:rPr lang="en-US" dirty="0"/>
              <a:t>Notably, California legislators and local politicians, including Governor Newsom and the Mayors of San Francisco and San Diego, London Breed and Todd Gloria, signed on to </a:t>
            </a:r>
            <a:r>
              <a:rPr lang="en-US" i="1" dirty="0"/>
              <a:t>amicus</a:t>
            </a:r>
            <a:r>
              <a:rPr lang="en-US" dirty="0"/>
              <a:t> briefs supporting the challenge and alleging that the 9</a:t>
            </a:r>
            <a:r>
              <a:rPr lang="en-US" baseline="30000" dirty="0"/>
              <a:t>th</a:t>
            </a:r>
            <a:r>
              <a:rPr lang="en-US" dirty="0"/>
              <a:t> Circuit erred</a:t>
            </a:r>
          </a:p>
          <a:p>
            <a:r>
              <a:rPr lang="en-US" dirty="0"/>
              <a:t>California politicians want to be able to criminalize homelessness to demonstrate that they are “doing something” about the issue to frustrated constituents</a:t>
            </a:r>
          </a:p>
          <a:p>
            <a:r>
              <a:rPr lang="en-US" dirty="0"/>
              <a:t>On one side, you have various civil rights groups, the government of the United States, unhoused persons and their attorneys, and legal aid.</a:t>
            </a:r>
          </a:p>
          <a:p>
            <a:r>
              <a:rPr lang="en-US" dirty="0"/>
              <a:t>On the other, you have cities, counties, and right-wing agitators like the Pacific Legal Foundation, law enforcement unions, various Chambers of Commerce, and groups of neo-fascist local “concerned citizens”.</a:t>
            </a:r>
          </a:p>
        </p:txBody>
      </p:sp>
    </p:spTree>
    <p:extLst>
      <p:ext uri="{BB962C8B-B14F-4D97-AF65-F5344CB8AC3E}">
        <p14:creationId xmlns:p14="http://schemas.microsoft.com/office/powerpoint/2010/main" val="38370194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BF5CD-CA2D-09FB-89CD-E74E2C4CCF00}"/>
              </a:ext>
            </a:extLst>
          </p:cNvPr>
          <p:cNvSpPr>
            <a:spLocks noGrp="1"/>
          </p:cNvSpPr>
          <p:nvPr>
            <p:ph type="title"/>
          </p:nvPr>
        </p:nvSpPr>
        <p:spPr/>
        <p:txBody>
          <a:bodyPr/>
          <a:lstStyle/>
          <a:p>
            <a:r>
              <a:rPr lang="en-US" i="1" dirty="0"/>
              <a:t>Johnson v. Grants Pass</a:t>
            </a:r>
            <a:r>
              <a:rPr lang="en-US" dirty="0"/>
              <a:t> at Oral Argument</a:t>
            </a:r>
            <a:endParaRPr lang="en-US" i="1" dirty="0"/>
          </a:p>
        </p:txBody>
      </p:sp>
      <p:sp>
        <p:nvSpPr>
          <p:cNvPr id="3" name="Content Placeholder 2">
            <a:extLst>
              <a:ext uri="{FF2B5EF4-FFF2-40B4-BE49-F238E27FC236}">
                <a16:creationId xmlns:a16="http://schemas.microsoft.com/office/drawing/2014/main" id="{2CC619B6-CE7B-A7E5-9354-F596F0FDE595}"/>
              </a:ext>
            </a:extLst>
          </p:cNvPr>
          <p:cNvSpPr>
            <a:spLocks noGrp="1"/>
          </p:cNvSpPr>
          <p:nvPr>
            <p:ph idx="1"/>
          </p:nvPr>
        </p:nvSpPr>
        <p:spPr/>
        <p:txBody>
          <a:bodyPr>
            <a:normAutofit fontScale="85000" lnSpcReduction="20000"/>
          </a:bodyPr>
          <a:lstStyle/>
          <a:p>
            <a:r>
              <a:rPr lang="en-US" dirty="0"/>
              <a:t>Conservative majority is primarily concerned with line-drawing problem</a:t>
            </a:r>
          </a:p>
          <a:p>
            <a:pPr lvl="1"/>
            <a:r>
              <a:rPr lang="en-US" dirty="0"/>
              <a:t>What is the line between status and conduct?</a:t>
            </a:r>
          </a:p>
          <a:p>
            <a:pPr lvl="2"/>
            <a:r>
              <a:rPr lang="en-US" dirty="0"/>
              <a:t>a la Jean Valjean, would the 8</a:t>
            </a:r>
            <a:r>
              <a:rPr lang="en-US" baseline="30000" dirty="0"/>
              <a:t>th</a:t>
            </a:r>
            <a:r>
              <a:rPr lang="en-US" dirty="0"/>
              <a:t> Amendment prohibit stealing bread if one is starving?</a:t>
            </a:r>
          </a:p>
          <a:p>
            <a:pPr lvl="1"/>
            <a:r>
              <a:rPr lang="en-US" dirty="0"/>
              <a:t>Counsel for Johnson, Kelsi B. </a:t>
            </a:r>
            <a:r>
              <a:rPr lang="en-US" dirty="0" err="1"/>
              <a:t>Corkran</a:t>
            </a:r>
            <a:r>
              <a:rPr lang="en-US" dirty="0"/>
              <a:t>, had an excellent answer:</a:t>
            </a:r>
          </a:p>
          <a:p>
            <a:pPr lvl="2"/>
            <a:r>
              <a:rPr lang="en-US" dirty="0"/>
              <a:t>Stealing food to eat, or starting a fire when cold, imply underlying criminal conduct that is illegal for everyone.</a:t>
            </a:r>
          </a:p>
          <a:p>
            <a:pPr lvl="2"/>
            <a:r>
              <a:rPr lang="en-US" dirty="0"/>
              <a:t>Sleeping in public is only criminalized for homeless persons, as evidenced by the legislative and enforcement history.</a:t>
            </a:r>
          </a:p>
          <a:p>
            <a:pPr lvl="2"/>
            <a:r>
              <a:rPr lang="en-US" dirty="0"/>
              <a:t>Homeless people were singled out, while other, housed, people napping on a bench or in their car temporarily were not subject to the ordinance.</a:t>
            </a:r>
          </a:p>
          <a:p>
            <a:pPr lvl="1"/>
            <a:r>
              <a:rPr lang="en-US" dirty="0"/>
              <a:t>Justices Sotomayor, Kagan, and especially Jackson did their best to keep the discussion on track and redirect the narrative away from these line-drawing hypotheticals and back to the core of the issue: that the Supreme Court’s precedent applies squarely in this case also, and the law allows for reasonable time, place, and manner restrictions on public behavior without allowing laws prohibiting *existing as a homeless person* in public.</a:t>
            </a:r>
          </a:p>
          <a:p>
            <a:pPr lvl="1"/>
            <a:r>
              <a:rPr lang="en-US" dirty="0"/>
              <a:t>Criminalizing universal attributes of homelessness (sleeping in public) was akin to making breathing illegal.</a:t>
            </a:r>
          </a:p>
          <a:p>
            <a:pPr lvl="1"/>
            <a:r>
              <a:rPr lang="en-US" dirty="0"/>
              <a:t>Justice Jackson further noted that given that the Oregon legislature recently passed a law codifying Martin v. Boise into state law, the whole case should be mooted.</a:t>
            </a:r>
          </a:p>
        </p:txBody>
      </p:sp>
    </p:spTree>
    <p:extLst>
      <p:ext uri="{BB962C8B-B14F-4D97-AF65-F5344CB8AC3E}">
        <p14:creationId xmlns:p14="http://schemas.microsoft.com/office/powerpoint/2010/main" val="17255423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69622-EEFE-9746-0F5A-CB5633D32AFF}"/>
              </a:ext>
            </a:extLst>
          </p:cNvPr>
          <p:cNvSpPr>
            <a:spLocks noGrp="1"/>
          </p:cNvSpPr>
          <p:nvPr>
            <p:ph type="title"/>
          </p:nvPr>
        </p:nvSpPr>
        <p:spPr/>
        <p:txBody>
          <a:bodyPr/>
          <a:lstStyle/>
          <a:p>
            <a:r>
              <a:rPr lang="en-US" dirty="0"/>
              <a:t>SCOTUS strikes down </a:t>
            </a:r>
            <a:r>
              <a:rPr lang="en-US" i="1" dirty="0"/>
              <a:t>Johnson v. Grants Pass</a:t>
            </a:r>
            <a:endParaRPr lang="en-US" dirty="0"/>
          </a:p>
        </p:txBody>
      </p:sp>
      <p:sp>
        <p:nvSpPr>
          <p:cNvPr id="3" name="Content Placeholder 2">
            <a:extLst>
              <a:ext uri="{FF2B5EF4-FFF2-40B4-BE49-F238E27FC236}">
                <a16:creationId xmlns:a16="http://schemas.microsoft.com/office/drawing/2014/main" id="{6044ACE0-B731-0D31-76F4-4E8A7303AD65}"/>
              </a:ext>
            </a:extLst>
          </p:cNvPr>
          <p:cNvSpPr>
            <a:spLocks noGrp="1"/>
          </p:cNvSpPr>
          <p:nvPr>
            <p:ph idx="1"/>
          </p:nvPr>
        </p:nvSpPr>
        <p:spPr/>
        <p:txBody>
          <a:bodyPr/>
          <a:lstStyle/>
          <a:p>
            <a:r>
              <a:rPr lang="en-US" dirty="0"/>
              <a:t>6-3 decision with the liberal justices (Kagan, Sotomayor, Jackson) dissenting</a:t>
            </a:r>
          </a:p>
          <a:p>
            <a:r>
              <a:rPr lang="en-US" dirty="0"/>
              <a:t>“The enforcement of generally applicable laws regulating camping on public property does not constitute ‘cruel and unusual punishment’ prohibited by the Eighth Amendment.”</a:t>
            </a:r>
          </a:p>
          <a:p>
            <a:r>
              <a:rPr lang="en-US" dirty="0"/>
              <a:t>Found that the substance of the punishments (limited fines, limited jail terms) were not designed to cause “terror, pain or disgrace” and “have been among ‘the usual mode[s]’ for punishing criminal offenses.”</a:t>
            </a:r>
          </a:p>
          <a:p>
            <a:r>
              <a:rPr lang="en-US" dirty="0"/>
              <a:t>Dissent key quote: “This Court, too, has a role to play in faithfully enforcing the Constitution to prohibit punishing the very existence of those without shelter. I remain hopeful that someday in the near future, this Court will play its role in safeguarding constitutional liberties for the most vulnerable among us. Because the Court today abdicates that role, I respectfully dissent.”</a:t>
            </a:r>
          </a:p>
        </p:txBody>
      </p:sp>
    </p:spTree>
    <p:extLst>
      <p:ext uri="{BB962C8B-B14F-4D97-AF65-F5344CB8AC3E}">
        <p14:creationId xmlns:p14="http://schemas.microsoft.com/office/powerpoint/2010/main" val="8049354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575DD-959D-EE25-62AC-70B88CB04DCA}"/>
              </a:ext>
            </a:extLst>
          </p:cNvPr>
          <p:cNvSpPr>
            <a:spLocks noGrp="1"/>
          </p:cNvSpPr>
          <p:nvPr>
            <p:ph type="title"/>
          </p:nvPr>
        </p:nvSpPr>
        <p:spPr/>
        <p:txBody>
          <a:bodyPr>
            <a:normAutofit fontScale="90000"/>
          </a:bodyPr>
          <a:lstStyle/>
          <a:p>
            <a:r>
              <a:rPr lang="en-US" dirty="0"/>
              <a:t>Criminalizing Homelessness DOES NOT WORK</a:t>
            </a:r>
          </a:p>
        </p:txBody>
      </p:sp>
      <p:sp>
        <p:nvSpPr>
          <p:cNvPr id="3" name="Content Placeholder 2">
            <a:extLst>
              <a:ext uri="{FF2B5EF4-FFF2-40B4-BE49-F238E27FC236}">
                <a16:creationId xmlns:a16="http://schemas.microsoft.com/office/drawing/2014/main" id="{743624C6-B579-4B5E-EF2D-0F92F3C2DB07}"/>
              </a:ext>
            </a:extLst>
          </p:cNvPr>
          <p:cNvSpPr>
            <a:spLocks noGrp="1"/>
          </p:cNvSpPr>
          <p:nvPr>
            <p:ph idx="1"/>
          </p:nvPr>
        </p:nvSpPr>
        <p:spPr/>
        <p:txBody>
          <a:bodyPr>
            <a:normAutofit fontScale="70000" lnSpcReduction="20000"/>
          </a:bodyPr>
          <a:lstStyle/>
          <a:p>
            <a:r>
              <a:rPr lang="en-US" dirty="0"/>
              <a:t>Both research and the history of common practice show that the criminalization of homelessness simply doesn’t work, and, indeed, erects further barriers to helping unhoused persons find shelter and permanent housing. We have known for literally decades that when you add civil and criminal penalties to homelessness, it threatens every pillar of a stable life:</a:t>
            </a:r>
          </a:p>
          <a:p>
            <a:endParaRPr lang="en-US" dirty="0"/>
          </a:p>
          <a:p>
            <a:r>
              <a:rPr lang="en-US" dirty="0"/>
              <a:t>Incarceration and fines make it harder to maintain employment, apply for loans, complete education, as well as purchase basic necessities, including rent and food.</a:t>
            </a:r>
          </a:p>
          <a:p>
            <a:endParaRPr lang="en-US" dirty="0"/>
          </a:p>
          <a:p>
            <a:r>
              <a:rPr lang="en-US" dirty="0"/>
              <a:t>Marginalizing and pathologizing poverty further isolates unhoused individuals and destroys trust and progress made by nonprofit and government service providers.</a:t>
            </a:r>
          </a:p>
          <a:p>
            <a:endParaRPr lang="en-US" dirty="0"/>
          </a:p>
          <a:p>
            <a:r>
              <a:rPr lang="en-US" dirty="0"/>
              <a:t>Street sweeps destroy vital records, medication, and lifesaving supplies. For the unhoused struggling with addiction or mental health, criminalization can in the blink of an eye undo months or years of progress made by medical professionals.</a:t>
            </a:r>
          </a:p>
          <a:p>
            <a:endParaRPr lang="en-US" dirty="0"/>
          </a:p>
          <a:p>
            <a:r>
              <a:rPr lang="en-US" dirty="0"/>
              <a:t>Criminalization is also MORE EXPENSIVE than simply providing services, due to the astronomical cost of involuntary commitment, incarceration, and criminal prosecution.</a:t>
            </a:r>
          </a:p>
        </p:txBody>
      </p:sp>
    </p:spTree>
    <p:extLst>
      <p:ext uri="{BB962C8B-B14F-4D97-AF65-F5344CB8AC3E}">
        <p14:creationId xmlns:p14="http://schemas.microsoft.com/office/powerpoint/2010/main" val="10364087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732BF-ABB9-7CF9-23EF-4E32FE89D7BE}"/>
              </a:ext>
            </a:extLst>
          </p:cNvPr>
          <p:cNvSpPr>
            <a:spLocks noGrp="1"/>
          </p:cNvSpPr>
          <p:nvPr>
            <p:ph type="title"/>
          </p:nvPr>
        </p:nvSpPr>
        <p:spPr/>
        <p:txBody>
          <a:bodyPr/>
          <a:lstStyle/>
          <a:p>
            <a:r>
              <a:rPr lang="en-US" dirty="0"/>
              <a:t>What’s Next	</a:t>
            </a:r>
          </a:p>
        </p:txBody>
      </p:sp>
      <p:sp>
        <p:nvSpPr>
          <p:cNvPr id="3" name="Content Placeholder 2">
            <a:extLst>
              <a:ext uri="{FF2B5EF4-FFF2-40B4-BE49-F238E27FC236}">
                <a16:creationId xmlns:a16="http://schemas.microsoft.com/office/drawing/2014/main" id="{18E8DA41-0518-D8B4-0749-F912C20B8851}"/>
              </a:ext>
            </a:extLst>
          </p:cNvPr>
          <p:cNvSpPr>
            <a:spLocks noGrp="1"/>
          </p:cNvSpPr>
          <p:nvPr>
            <p:ph idx="1"/>
          </p:nvPr>
        </p:nvSpPr>
        <p:spPr/>
        <p:txBody>
          <a:bodyPr/>
          <a:lstStyle/>
          <a:p>
            <a:r>
              <a:rPr lang="en-US" dirty="0"/>
              <a:t>The Supreme Court did not uphold the 9</a:t>
            </a:r>
            <a:r>
              <a:rPr lang="en-US" baseline="30000" dirty="0"/>
              <a:t>th</a:t>
            </a:r>
            <a:r>
              <a:rPr lang="en-US" dirty="0"/>
              <a:t> Circuit’s precedent.</a:t>
            </a:r>
          </a:p>
          <a:p>
            <a:r>
              <a:rPr lang="en-US" dirty="0"/>
              <a:t>As such, it is likely that municipalities will be able to make vagrancy+ laws with impunity</a:t>
            </a:r>
          </a:p>
          <a:p>
            <a:r>
              <a:rPr lang="en-US" dirty="0"/>
              <a:t>It is important that advocates push for policy reform not just based on human compassion, but also effectiveness of policy</a:t>
            </a:r>
          </a:p>
          <a:p>
            <a:r>
              <a:rPr lang="en-US" dirty="0"/>
              <a:t>Questions?</a:t>
            </a:r>
          </a:p>
        </p:txBody>
      </p:sp>
    </p:spTree>
    <p:extLst>
      <p:ext uri="{BB962C8B-B14F-4D97-AF65-F5344CB8AC3E}">
        <p14:creationId xmlns:p14="http://schemas.microsoft.com/office/powerpoint/2010/main" val="1627552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67534-F62F-285D-BD6A-51B1FCAA162A}"/>
              </a:ext>
            </a:extLst>
          </p:cNvPr>
          <p:cNvSpPr>
            <a:spLocks noGrp="1"/>
          </p:cNvSpPr>
          <p:nvPr>
            <p:ph type="title"/>
          </p:nvPr>
        </p:nvSpPr>
        <p:spPr/>
        <p:txBody>
          <a:bodyPr/>
          <a:lstStyle/>
          <a:p>
            <a:r>
              <a:rPr lang="en-US" dirty="0"/>
              <a:t>How did we get here?</a:t>
            </a:r>
          </a:p>
        </p:txBody>
      </p:sp>
      <p:sp>
        <p:nvSpPr>
          <p:cNvPr id="3" name="Content Placeholder 2">
            <a:extLst>
              <a:ext uri="{FF2B5EF4-FFF2-40B4-BE49-F238E27FC236}">
                <a16:creationId xmlns:a16="http://schemas.microsoft.com/office/drawing/2014/main" id="{D447CF50-6ABF-3592-5E5B-FB7EADEB07D5}"/>
              </a:ext>
            </a:extLst>
          </p:cNvPr>
          <p:cNvSpPr>
            <a:spLocks noGrp="1"/>
          </p:cNvSpPr>
          <p:nvPr>
            <p:ph idx="1"/>
          </p:nvPr>
        </p:nvSpPr>
        <p:spPr/>
        <p:txBody>
          <a:bodyPr/>
          <a:lstStyle/>
          <a:p>
            <a:r>
              <a:rPr lang="en-US" dirty="0"/>
              <a:t>The English common law, on which our laws are based, had </a:t>
            </a:r>
            <a:r>
              <a:rPr lang="en-US" b="1" dirty="0"/>
              <a:t>vagrancy laws</a:t>
            </a:r>
            <a:r>
              <a:rPr lang="en-US" dirty="0"/>
              <a:t>.</a:t>
            </a:r>
          </a:p>
          <a:p>
            <a:r>
              <a:rPr lang="en-US" dirty="0"/>
              <a:t>These originated in a time of famine to empower villages to remove mouths they could not feed from their towns.</a:t>
            </a:r>
          </a:p>
          <a:p>
            <a:r>
              <a:rPr lang="en-US" dirty="0"/>
              <a:t>However, they quickly became a method of </a:t>
            </a:r>
            <a:r>
              <a:rPr lang="en-US" i="1" dirty="0"/>
              <a:t>social cleansing</a:t>
            </a:r>
            <a:r>
              <a:rPr lang="en-US" dirty="0"/>
              <a:t>, of removing “undesirables” – often ethnic and religious minorities and people with disabilities – from society.</a:t>
            </a:r>
          </a:p>
          <a:p>
            <a:r>
              <a:rPr lang="en-US" dirty="0"/>
              <a:t>When England colonized North America, they brought vagrancy laws with them.</a:t>
            </a:r>
          </a:p>
          <a:p>
            <a:r>
              <a:rPr lang="en-US" dirty="0"/>
              <a:t>They were a staple of the original 13 colonies and the new USA more generally.</a:t>
            </a:r>
          </a:p>
        </p:txBody>
      </p:sp>
    </p:spTree>
    <p:extLst>
      <p:ext uri="{BB962C8B-B14F-4D97-AF65-F5344CB8AC3E}">
        <p14:creationId xmlns:p14="http://schemas.microsoft.com/office/powerpoint/2010/main" val="3822002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76565-906D-FDD0-7962-3D0690769380}"/>
              </a:ext>
            </a:extLst>
          </p:cNvPr>
          <p:cNvSpPr>
            <a:spLocks noGrp="1"/>
          </p:cNvSpPr>
          <p:nvPr>
            <p:ph type="title"/>
          </p:nvPr>
        </p:nvSpPr>
        <p:spPr/>
        <p:txBody>
          <a:bodyPr>
            <a:normAutofit/>
          </a:bodyPr>
          <a:lstStyle/>
          <a:p>
            <a:r>
              <a:rPr lang="en-US" dirty="0"/>
              <a:t>Modern Vagrancy Laws</a:t>
            </a:r>
          </a:p>
        </p:txBody>
      </p:sp>
      <p:sp>
        <p:nvSpPr>
          <p:cNvPr id="3" name="Content Placeholder 2">
            <a:extLst>
              <a:ext uri="{FF2B5EF4-FFF2-40B4-BE49-F238E27FC236}">
                <a16:creationId xmlns:a16="http://schemas.microsoft.com/office/drawing/2014/main" id="{6140FCD1-CB88-7BCC-E95F-425879930D86}"/>
              </a:ext>
            </a:extLst>
          </p:cNvPr>
          <p:cNvSpPr>
            <a:spLocks noGrp="1"/>
          </p:cNvSpPr>
          <p:nvPr>
            <p:ph idx="1"/>
          </p:nvPr>
        </p:nvSpPr>
        <p:spPr/>
        <p:txBody>
          <a:bodyPr>
            <a:normAutofit fontScale="85000" lnSpcReduction="10000"/>
          </a:bodyPr>
          <a:lstStyle/>
          <a:p>
            <a:r>
              <a:rPr lang="en-US" dirty="0"/>
              <a:t>Vagrancy laws were completely legal until very recently</a:t>
            </a:r>
          </a:p>
          <a:p>
            <a:r>
              <a:rPr lang="en-US" dirty="0"/>
              <a:t>These laws prohibited broad, vague classes of persons from existing in public</a:t>
            </a:r>
          </a:p>
          <a:p>
            <a:r>
              <a:rPr lang="en-US" dirty="0"/>
              <a:t>Some of these laws also targeted facially neutral behavior that was nevertheless understood to be enforced only against certain people.</a:t>
            </a:r>
          </a:p>
          <a:p>
            <a:r>
              <a:rPr lang="en-US" dirty="0"/>
              <a:t>This gave huge discretion to prosecutors and police to remove so-called “undesirables” and harass them.</a:t>
            </a:r>
          </a:p>
          <a:p>
            <a:r>
              <a:rPr lang="en-US" dirty="0"/>
              <a:t>Example statute from Florida:</a:t>
            </a:r>
          </a:p>
          <a:p>
            <a:pPr lvl="1"/>
            <a:r>
              <a:rPr lang="en-US" dirty="0"/>
              <a:t>“Rogues and vagabonds, or dissolute persons who go about begging, common gamblers, persons who use juggling or unlawful games or plays, common drunkards, common night walkers, thieves, pilferers or pickpockets, traders in stolen property, lewd, wanton and lascivious persons, keepers of gambling places, common railers and brawlers, persons wandering or strolling around from place to place without any lawful purpose or object, habitual loafers, disorderly persons, persons neglecting all lawful business and habitually spending their time by frequenting houses of ill fame, gaming houses, or places where alcoholic beverages are sold or served, persons able to work but habitually living upon the earnings of their wives or minor children shall be deemed vagrants and, upon conviction in the Municipal Court shall be punished as provided for Class D offenses.”</a:t>
            </a:r>
          </a:p>
        </p:txBody>
      </p:sp>
    </p:spTree>
    <p:extLst>
      <p:ext uri="{BB962C8B-B14F-4D97-AF65-F5344CB8AC3E}">
        <p14:creationId xmlns:p14="http://schemas.microsoft.com/office/powerpoint/2010/main" val="1565311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4E7D7-0286-A21F-6ED5-05E423DD9ADC}"/>
              </a:ext>
            </a:extLst>
          </p:cNvPr>
          <p:cNvSpPr>
            <a:spLocks noGrp="1"/>
          </p:cNvSpPr>
          <p:nvPr>
            <p:ph type="title"/>
          </p:nvPr>
        </p:nvSpPr>
        <p:spPr/>
        <p:txBody>
          <a:bodyPr/>
          <a:lstStyle/>
          <a:p>
            <a:r>
              <a:rPr lang="en-US" dirty="0"/>
              <a:t>The Supreme Court Intervenes</a:t>
            </a:r>
          </a:p>
        </p:txBody>
      </p:sp>
      <p:sp>
        <p:nvSpPr>
          <p:cNvPr id="3" name="Content Placeholder 2">
            <a:extLst>
              <a:ext uri="{FF2B5EF4-FFF2-40B4-BE49-F238E27FC236}">
                <a16:creationId xmlns:a16="http://schemas.microsoft.com/office/drawing/2014/main" id="{6E3C5B96-99AB-8EB0-563E-4AF4CBED4DF9}"/>
              </a:ext>
            </a:extLst>
          </p:cNvPr>
          <p:cNvSpPr>
            <a:spLocks noGrp="1"/>
          </p:cNvSpPr>
          <p:nvPr>
            <p:ph idx="1"/>
          </p:nvPr>
        </p:nvSpPr>
        <p:spPr/>
        <p:txBody>
          <a:bodyPr/>
          <a:lstStyle/>
          <a:p>
            <a:r>
              <a:rPr lang="en-US" dirty="0"/>
              <a:t>Two Supreme Court cases would make it more difficult for states to use vagrancy laws:</a:t>
            </a:r>
          </a:p>
          <a:p>
            <a:r>
              <a:rPr lang="en-US" dirty="0"/>
              <a:t>In 1962, the Supreme Court held in </a:t>
            </a:r>
            <a:r>
              <a:rPr lang="en-US" i="1" dirty="0"/>
              <a:t>Robinson v. California</a:t>
            </a:r>
            <a:r>
              <a:rPr lang="en-US" dirty="0"/>
              <a:t> that a California law criminalizing drug addiction was a violation of the 8th Amendment’s prohibition against cruel and unusual punishment.</a:t>
            </a:r>
          </a:p>
          <a:p>
            <a:pPr lvl="1"/>
            <a:r>
              <a:rPr lang="en-US" dirty="0"/>
              <a:t>This decision specified that punishing specific, inherent </a:t>
            </a:r>
            <a:r>
              <a:rPr lang="en-US" i="1" dirty="0"/>
              <a:t>status</a:t>
            </a:r>
            <a:r>
              <a:rPr lang="en-US" dirty="0"/>
              <a:t>, such as being addicted to drugs, was cruel and unusual because it was involuntary.</a:t>
            </a:r>
          </a:p>
          <a:p>
            <a:r>
              <a:rPr lang="en-US" dirty="0"/>
              <a:t>A decade later, in in </a:t>
            </a:r>
            <a:r>
              <a:rPr lang="en-US" i="1" dirty="0" err="1"/>
              <a:t>Papachristou</a:t>
            </a:r>
            <a:r>
              <a:rPr lang="en-US" i="1" dirty="0"/>
              <a:t> v. City of Jacksonville</a:t>
            </a:r>
            <a:r>
              <a:rPr lang="en-US" dirty="0"/>
              <a:t>, the Court struck down the Florida vagrancy statute from the previous slide.</a:t>
            </a:r>
          </a:p>
          <a:p>
            <a:pPr lvl="1"/>
            <a:r>
              <a:rPr lang="en-US" dirty="0"/>
              <a:t>In this case, the Court held that such a statute was unconstitutionally vague.</a:t>
            </a:r>
          </a:p>
          <a:p>
            <a:pPr lvl="1"/>
            <a:r>
              <a:rPr lang="en-US" dirty="0"/>
              <a:t>Gave power to the police to arrest almost anyone arbitrarily, and giving the public insufficient notice about what behavior, exactly, was illegal.</a:t>
            </a:r>
          </a:p>
        </p:txBody>
      </p:sp>
    </p:spTree>
    <p:extLst>
      <p:ext uri="{BB962C8B-B14F-4D97-AF65-F5344CB8AC3E}">
        <p14:creationId xmlns:p14="http://schemas.microsoft.com/office/powerpoint/2010/main" val="38594507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6F203-70E7-44F3-335B-BC00682DCF5E}"/>
              </a:ext>
            </a:extLst>
          </p:cNvPr>
          <p:cNvSpPr>
            <a:spLocks noGrp="1"/>
          </p:cNvSpPr>
          <p:nvPr>
            <p:ph type="title"/>
          </p:nvPr>
        </p:nvSpPr>
        <p:spPr/>
        <p:txBody>
          <a:bodyPr/>
          <a:lstStyle/>
          <a:p>
            <a:r>
              <a:rPr lang="en-US" i="1" dirty="0"/>
              <a:t>Robinson</a:t>
            </a:r>
            <a:r>
              <a:rPr lang="en-US" dirty="0"/>
              <a:t> in depth</a:t>
            </a:r>
            <a:endParaRPr lang="en-US" i="1" dirty="0"/>
          </a:p>
        </p:txBody>
      </p:sp>
      <p:sp>
        <p:nvSpPr>
          <p:cNvPr id="3" name="Content Placeholder 2">
            <a:extLst>
              <a:ext uri="{FF2B5EF4-FFF2-40B4-BE49-F238E27FC236}">
                <a16:creationId xmlns:a16="http://schemas.microsoft.com/office/drawing/2014/main" id="{DDF7BA3E-9A4A-A88E-ED35-9938088D7D05}"/>
              </a:ext>
            </a:extLst>
          </p:cNvPr>
          <p:cNvSpPr>
            <a:spLocks noGrp="1"/>
          </p:cNvSpPr>
          <p:nvPr>
            <p:ph idx="1"/>
          </p:nvPr>
        </p:nvSpPr>
        <p:spPr>
          <a:xfrm>
            <a:off x="913795" y="1732449"/>
            <a:ext cx="10353762" cy="4731104"/>
          </a:xfrm>
        </p:spPr>
        <p:txBody>
          <a:bodyPr>
            <a:normAutofit fontScale="85000" lnSpcReduction="10000"/>
          </a:bodyPr>
          <a:lstStyle/>
          <a:p>
            <a:r>
              <a:rPr lang="en-US" dirty="0"/>
              <a:t>California law:</a:t>
            </a:r>
          </a:p>
          <a:p>
            <a:pPr lvl="1"/>
            <a:r>
              <a:rPr lang="en-US" dirty="0"/>
              <a:t>“No person shall use, or be under the influence of, </a:t>
            </a:r>
            <a:r>
              <a:rPr lang="en-US" b="1" dirty="0"/>
              <a:t>or be addicted to the use of narcotics</a:t>
            </a:r>
            <a:r>
              <a:rPr lang="en-US" dirty="0"/>
              <a:t>, excepting when administered by or under the direction of a person licensed by the State to prescribe and administer narcotics.”</a:t>
            </a:r>
          </a:p>
          <a:p>
            <a:r>
              <a:rPr lang="en-US" dirty="0"/>
              <a:t>Robinson was stopped by the LAPD, who examined his arms and found track marks from alleged heroin use. When he was stopped, Robinson was not under the influence or suffering from withdrawal.</a:t>
            </a:r>
          </a:p>
          <a:p>
            <a:r>
              <a:rPr lang="en-US" dirty="0"/>
              <a:t>He was prosecuted, therefore, for strictly “being addicted to narcotics” per the CA law.</a:t>
            </a:r>
          </a:p>
          <a:p>
            <a:r>
              <a:rPr lang="en-US" dirty="0"/>
              <a:t>The Court (Justice Stewart writing) said: “…[I]n the light of contemporary human knowledge, a law which made a criminal offense of such a disease would doubtless be universally thought to be an infliction of cruel and unusual punishment in violation of the Eighth and Fourteenth Amendments.”</a:t>
            </a:r>
          </a:p>
          <a:p>
            <a:r>
              <a:rPr lang="en-US" dirty="0"/>
              <a:t>Justice Harlan concurred, focusing even more deeply on how our modern understanding of addiction made this law “barbarous”. </a:t>
            </a:r>
          </a:p>
          <a:p>
            <a:r>
              <a:rPr lang="en-US" dirty="0"/>
              <a:t>“We would forget the teachings of the Eighth Amendment if we allowed sickness to be made a crime and permitted sick people to be punished for being sick. This age of enlightenment cannot tolerate such barbarous action.”</a:t>
            </a:r>
          </a:p>
        </p:txBody>
      </p:sp>
    </p:spTree>
    <p:extLst>
      <p:ext uri="{BB962C8B-B14F-4D97-AF65-F5344CB8AC3E}">
        <p14:creationId xmlns:p14="http://schemas.microsoft.com/office/powerpoint/2010/main" val="1396188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BFB83-2AD6-2FE7-9BD8-F6F34B3D276B}"/>
              </a:ext>
            </a:extLst>
          </p:cNvPr>
          <p:cNvSpPr>
            <a:spLocks noGrp="1"/>
          </p:cNvSpPr>
          <p:nvPr>
            <p:ph type="title"/>
          </p:nvPr>
        </p:nvSpPr>
        <p:spPr/>
        <p:txBody>
          <a:bodyPr/>
          <a:lstStyle/>
          <a:p>
            <a:r>
              <a:rPr lang="en-US" i="1" dirty="0" err="1"/>
              <a:t>Papachristou</a:t>
            </a:r>
            <a:r>
              <a:rPr lang="en-US" dirty="0"/>
              <a:t> in depth</a:t>
            </a:r>
            <a:endParaRPr lang="en-US" i="1" dirty="0"/>
          </a:p>
        </p:txBody>
      </p:sp>
      <p:sp>
        <p:nvSpPr>
          <p:cNvPr id="3" name="Content Placeholder 2">
            <a:extLst>
              <a:ext uri="{FF2B5EF4-FFF2-40B4-BE49-F238E27FC236}">
                <a16:creationId xmlns:a16="http://schemas.microsoft.com/office/drawing/2014/main" id="{DF62FA82-579B-0054-682B-71FCA1F494DF}"/>
              </a:ext>
            </a:extLst>
          </p:cNvPr>
          <p:cNvSpPr>
            <a:spLocks noGrp="1"/>
          </p:cNvSpPr>
          <p:nvPr>
            <p:ph idx="1"/>
          </p:nvPr>
        </p:nvSpPr>
        <p:spPr>
          <a:xfrm>
            <a:off x="913795" y="1732449"/>
            <a:ext cx="10353762" cy="4677316"/>
          </a:xfrm>
        </p:spPr>
        <p:txBody>
          <a:bodyPr>
            <a:normAutofit fontScale="77500" lnSpcReduction="20000"/>
          </a:bodyPr>
          <a:lstStyle/>
          <a:p>
            <a:r>
              <a:rPr lang="en-US" dirty="0"/>
              <a:t>Five consolidated cases at issue:</a:t>
            </a:r>
          </a:p>
          <a:p>
            <a:pPr lvl="1"/>
            <a:r>
              <a:rPr lang="en-US" dirty="0"/>
              <a:t>Margaret </a:t>
            </a:r>
            <a:r>
              <a:rPr lang="en-US" dirty="0" err="1"/>
              <a:t>Papachristou</a:t>
            </a:r>
            <a:r>
              <a:rPr lang="en-US" dirty="0"/>
              <a:t>, Betty Calloway, Eugene Eddie Melton, and Leonard Johnson were riding in a car together and charged with vagrancy for “prowling by auto”.</a:t>
            </a:r>
          </a:p>
          <a:p>
            <a:pPr lvl="2"/>
            <a:r>
              <a:rPr lang="en-US" dirty="0"/>
              <a:t>Notably, the defendants were two Black men and two white women.</a:t>
            </a:r>
          </a:p>
          <a:p>
            <a:pPr lvl="1"/>
            <a:r>
              <a:rPr lang="en-US" dirty="0"/>
              <a:t>Jimmy Lee Smith and Milton Henry were charged with vagrancy for being “vagabonds.”</a:t>
            </a:r>
          </a:p>
          <a:p>
            <a:pPr lvl="1"/>
            <a:r>
              <a:rPr lang="en-US" dirty="0"/>
              <a:t>Henry Edward Heath and a codefendant were arrested for vagrancy -- "loitering" and "common thief."</a:t>
            </a:r>
          </a:p>
          <a:p>
            <a:pPr lvl="1"/>
            <a:r>
              <a:rPr lang="en-US" dirty="0"/>
              <a:t>Thomas Owen Campbell was charged with vagrancy -- "common thief."</a:t>
            </a:r>
          </a:p>
          <a:p>
            <a:pPr lvl="1"/>
            <a:r>
              <a:rPr lang="en-US" dirty="0"/>
              <a:t>Hugh Brown was charged with vagrancy -- "disorderly loitering on street" and "disorderly conduct -- resisting arrest with violence.“</a:t>
            </a:r>
          </a:p>
          <a:p>
            <a:r>
              <a:rPr lang="en-US" dirty="0"/>
              <a:t>All of these people were arrested simply for existing in public in a way that police officers found unacceptable, without any reasonable suspicion of criminal activity.</a:t>
            </a:r>
          </a:p>
          <a:p>
            <a:r>
              <a:rPr lang="en-US" dirty="0"/>
              <a:t>The Court (Justice Douglas writing), said: “the scheme permits and encourages an arbitrary and discriminatory enforcement of the law. It furnishes a convenient tool for ‘harsh and discriminatory enforcement by local prosecuting officials, against particular groups deemed to merit their displeasure.’”</a:t>
            </a:r>
          </a:p>
          <a:p>
            <a:r>
              <a:rPr lang="en-US" dirty="0"/>
              <a:t>“The poor among us, the minorities, the average householder, are not in business and not alerted to the regulatory schemes of vagrancy laws; and we assume they would have no understanding of their meaning and impact if they read them. Nor are they protected from being caught in the vagrancy net by the necessity of having a specific intent to commit an unlawful act.”</a:t>
            </a:r>
          </a:p>
        </p:txBody>
      </p:sp>
    </p:spTree>
    <p:extLst>
      <p:ext uri="{BB962C8B-B14F-4D97-AF65-F5344CB8AC3E}">
        <p14:creationId xmlns:p14="http://schemas.microsoft.com/office/powerpoint/2010/main" val="16474132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3166A-6CF9-54A8-51C1-8B1DBD8ECB52}"/>
              </a:ext>
            </a:extLst>
          </p:cNvPr>
          <p:cNvSpPr>
            <a:spLocks noGrp="1"/>
          </p:cNvSpPr>
          <p:nvPr>
            <p:ph type="title"/>
          </p:nvPr>
        </p:nvSpPr>
        <p:spPr/>
        <p:txBody>
          <a:bodyPr/>
          <a:lstStyle/>
          <a:p>
            <a:r>
              <a:rPr lang="en-US" i="1" dirty="0"/>
              <a:t>Robinson </a:t>
            </a:r>
            <a:r>
              <a:rPr lang="en-US" dirty="0"/>
              <a:t>and </a:t>
            </a:r>
            <a:r>
              <a:rPr lang="en-US" i="1" dirty="0" err="1"/>
              <a:t>Papachristou</a:t>
            </a:r>
            <a:r>
              <a:rPr lang="en-US" dirty="0"/>
              <a:t> work together</a:t>
            </a:r>
            <a:endParaRPr lang="en-US" i="1" dirty="0"/>
          </a:p>
        </p:txBody>
      </p:sp>
      <p:sp>
        <p:nvSpPr>
          <p:cNvPr id="3" name="Content Placeholder 2">
            <a:extLst>
              <a:ext uri="{FF2B5EF4-FFF2-40B4-BE49-F238E27FC236}">
                <a16:creationId xmlns:a16="http://schemas.microsoft.com/office/drawing/2014/main" id="{C39CF5F1-3E4C-D884-3A8C-7F8D6695FBDA}"/>
              </a:ext>
            </a:extLst>
          </p:cNvPr>
          <p:cNvSpPr>
            <a:spLocks noGrp="1"/>
          </p:cNvSpPr>
          <p:nvPr>
            <p:ph idx="1"/>
          </p:nvPr>
        </p:nvSpPr>
        <p:spPr/>
        <p:txBody>
          <a:bodyPr/>
          <a:lstStyle/>
          <a:p>
            <a:r>
              <a:rPr lang="en-US" dirty="0"/>
              <a:t>In the wake of these decisions, municipalities and states that wanted to continue using criminal law as a means of social cleansing faced a challenge – how could they modify their laws to be constitutionally specific, satisfying </a:t>
            </a:r>
            <a:r>
              <a:rPr lang="en-US" i="1" dirty="0" err="1"/>
              <a:t>Papachristou</a:t>
            </a:r>
            <a:r>
              <a:rPr lang="en-US" dirty="0"/>
              <a:t>, while at the same time not making them so specific that they would trigger the precedent set by </a:t>
            </a:r>
            <a:r>
              <a:rPr lang="en-US" i="1" dirty="0"/>
              <a:t>Robinson</a:t>
            </a:r>
            <a:r>
              <a:rPr lang="en-US" dirty="0"/>
              <a:t>?</a:t>
            </a:r>
          </a:p>
          <a:p>
            <a:r>
              <a:rPr lang="en-US" i="1" dirty="0"/>
              <a:t>Johnson v. Grants Pass </a:t>
            </a:r>
            <a:r>
              <a:rPr lang="en-US" dirty="0"/>
              <a:t>is one of the first attempts for our legal system to determine, where, if anywhere, the line exists.</a:t>
            </a:r>
          </a:p>
        </p:txBody>
      </p:sp>
    </p:spTree>
    <p:extLst>
      <p:ext uri="{BB962C8B-B14F-4D97-AF65-F5344CB8AC3E}">
        <p14:creationId xmlns:p14="http://schemas.microsoft.com/office/powerpoint/2010/main" val="2122227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96881-EFED-36C0-5582-9DA3F7E97AAA}"/>
              </a:ext>
            </a:extLst>
          </p:cNvPr>
          <p:cNvSpPr>
            <a:spLocks noGrp="1"/>
          </p:cNvSpPr>
          <p:nvPr>
            <p:ph type="title"/>
          </p:nvPr>
        </p:nvSpPr>
        <p:spPr/>
        <p:txBody>
          <a:bodyPr/>
          <a:lstStyle/>
          <a:p>
            <a:r>
              <a:rPr lang="en-US" dirty="0"/>
              <a:t>Vagrancy+</a:t>
            </a:r>
          </a:p>
        </p:txBody>
      </p:sp>
      <p:sp>
        <p:nvSpPr>
          <p:cNvPr id="3" name="Content Placeholder 2">
            <a:extLst>
              <a:ext uri="{FF2B5EF4-FFF2-40B4-BE49-F238E27FC236}">
                <a16:creationId xmlns:a16="http://schemas.microsoft.com/office/drawing/2014/main" id="{C92E4F65-B54A-B1FF-E64B-6BC76E4BCD28}"/>
              </a:ext>
            </a:extLst>
          </p:cNvPr>
          <p:cNvSpPr>
            <a:spLocks noGrp="1"/>
          </p:cNvSpPr>
          <p:nvPr>
            <p:ph idx="1"/>
          </p:nvPr>
        </p:nvSpPr>
        <p:spPr/>
        <p:txBody>
          <a:bodyPr>
            <a:normAutofit fontScale="92500" lnSpcReduction="10000"/>
          </a:bodyPr>
          <a:lstStyle/>
          <a:p>
            <a:r>
              <a:rPr lang="en-US" dirty="0"/>
              <a:t>Many states attempted to pass laws that incorporated vagrancy law language with additional requirements or steps:</a:t>
            </a:r>
          </a:p>
          <a:p>
            <a:pPr lvl="1"/>
            <a:r>
              <a:rPr lang="en-US" dirty="0"/>
              <a:t>Loitering is illegal </a:t>
            </a:r>
            <a:r>
              <a:rPr lang="en-US" i="1" dirty="0"/>
              <a:t>if</a:t>
            </a:r>
            <a:r>
              <a:rPr lang="en-US" dirty="0"/>
              <a:t> you disobey an order from a police officer to disperse</a:t>
            </a:r>
          </a:p>
          <a:p>
            <a:pPr lvl="1"/>
            <a:r>
              <a:rPr lang="en-US" dirty="0"/>
              <a:t>Wandering is illegal </a:t>
            </a:r>
            <a:r>
              <a:rPr lang="en-US" i="1" dirty="0"/>
              <a:t>if</a:t>
            </a:r>
            <a:r>
              <a:rPr lang="en-US" dirty="0"/>
              <a:t> you cannot give a police officer a “satisfactory explanation”</a:t>
            </a:r>
          </a:p>
          <a:p>
            <a:r>
              <a:rPr lang="en-US" dirty="0"/>
              <a:t>More examples:</a:t>
            </a:r>
          </a:p>
          <a:p>
            <a:pPr lvl="1"/>
            <a:r>
              <a:rPr lang="en-US" dirty="0"/>
              <a:t>a Florida ordinance forbidding loitering or prowling "in a place, at a time or in a manner not usual for law-abiding individuals, under circumstances that warrant a justifiable and reasonable alarm or immediate concern for the safety of persons or property"</a:t>
            </a:r>
          </a:p>
          <a:p>
            <a:pPr lvl="1"/>
            <a:r>
              <a:rPr lang="en-US" dirty="0"/>
              <a:t>an Iowa ordinance forbidding individuals "to collect, assemble, or group together, and after [doing so] . . . to stand, or loiter . . . to the hindrance or obstruction to free passage of any person or persons"</a:t>
            </a:r>
          </a:p>
          <a:p>
            <a:pPr lvl="1"/>
            <a:r>
              <a:rPr lang="en-US" dirty="0"/>
              <a:t>an Illinois ordinance forbidding any habitual drunkard, person known to be a drug addict or prostitute, or person previously convicted of a felony to congregate in public with other people of these classes</a:t>
            </a:r>
          </a:p>
        </p:txBody>
      </p:sp>
    </p:spTree>
    <p:extLst>
      <p:ext uri="{BB962C8B-B14F-4D97-AF65-F5344CB8AC3E}">
        <p14:creationId xmlns:p14="http://schemas.microsoft.com/office/powerpoint/2010/main" val="2649416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10D52-CCFE-C0C1-A302-3C7F6F585955}"/>
              </a:ext>
            </a:extLst>
          </p:cNvPr>
          <p:cNvSpPr>
            <a:spLocks noGrp="1"/>
          </p:cNvSpPr>
          <p:nvPr>
            <p:ph type="title"/>
          </p:nvPr>
        </p:nvSpPr>
        <p:spPr/>
        <p:txBody>
          <a:bodyPr/>
          <a:lstStyle/>
          <a:p>
            <a:r>
              <a:rPr lang="en-US" dirty="0"/>
              <a:t>Vagrancy+ in California</a:t>
            </a:r>
          </a:p>
        </p:txBody>
      </p:sp>
      <p:sp>
        <p:nvSpPr>
          <p:cNvPr id="3" name="Content Placeholder 2">
            <a:extLst>
              <a:ext uri="{FF2B5EF4-FFF2-40B4-BE49-F238E27FC236}">
                <a16:creationId xmlns:a16="http://schemas.microsoft.com/office/drawing/2014/main" id="{E4CB98C5-FC0F-BD98-A043-46828C57B69F}"/>
              </a:ext>
            </a:extLst>
          </p:cNvPr>
          <p:cNvSpPr>
            <a:spLocks noGrp="1"/>
          </p:cNvSpPr>
          <p:nvPr>
            <p:ph idx="1"/>
          </p:nvPr>
        </p:nvSpPr>
        <p:spPr/>
        <p:txBody>
          <a:bodyPr>
            <a:normAutofit fontScale="70000" lnSpcReduction="20000"/>
          </a:bodyPr>
          <a:lstStyle/>
          <a:p>
            <a:r>
              <a:rPr lang="en-US" dirty="0"/>
              <a:t>One of the best examples of these kinds of laws in a modern context in California is the Los Angeles Municipal Code Section 41.18:</a:t>
            </a:r>
          </a:p>
          <a:p>
            <a:r>
              <a:rPr lang="en-US" dirty="0"/>
              <a:t>LAMC 41.18 forbids persons from:</a:t>
            </a:r>
          </a:p>
          <a:p>
            <a:pPr lvl="1"/>
            <a:r>
              <a:rPr lang="en-US" dirty="0"/>
              <a:t>“obstruct[</a:t>
            </a:r>
            <a:r>
              <a:rPr lang="en-US" dirty="0" err="1"/>
              <a:t>ing</a:t>
            </a:r>
            <a:r>
              <a:rPr lang="en-US" dirty="0"/>
              <a:t>] a street, sidewalk, or other public right-of-way … by sitting, lying, or sleeping, or by storing, using, maintaining, or placing personal property, in a manner that impedes passage, as provided by the Americans with Disabilities Act of 1990, Pub. L, No. 101-336, 104 Stat. 328 (1990), as amended from time to time; </a:t>
            </a:r>
          </a:p>
          <a:p>
            <a:pPr lvl="1"/>
            <a:r>
              <a:rPr lang="en-US" dirty="0"/>
              <a:t>by sitting, lying, or sleeping, or by storing, using, maintaining, or placing personal property, within ten feet of any operational or utilizable driveway or loading dock; </a:t>
            </a:r>
          </a:p>
          <a:p>
            <a:pPr lvl="1"/>
            <a:r>
              <a:rPr lang="en-US" dirty="0"/>
              <a:t>by sitting, lying, or sleeping, or by storing, using, maintaining, or placing personal property, within five feet of any operational or utilizable building entrance or exit; </a:t>
            </a:r>
          </a:p>
          <a:p>
            <a:pPr lvl="1"/>
            <a:r>
              <a:rPr lang="en-US" dirty="0"/>
              <a:t>by sitting, lying, or sleeping, or by storing, using, maintaining, or placing personal property, within two feet of any fire hydrant, fire plug, or other fire department connection;</a:t>
            </a:r>
          </a:p>
          <a:p>
            <a:pPr lvl="1"/>
            <a:r>
              <a:rPr lang="en-US" dirty="0"/>
              <a:t>by sitting, lying, or sleeping, or by storing, using, maintaining, or placing personal property, within the public right-of-way in a manner that obstructs or unreasonably interferes with the use of the right-of-way for any activity for which the City has issued a permit.”</a:t>
            </a:r>
          </a:p>
          <a:p>
            <a:r>
              <a:rPr lang="en-US" dirty="0"/>
              <a:t>The law goes on to designate a host of other distance-specific prohibitions.</a:t>
            </a:r>
          </a:p>
          <a:p>
            <a:r>
              <a:rPr lang="en-US" dirty="0"/>
              <a:t>Laws that are facially neutral, but intended to be specifically enforced against homeless persons</a:t>
            </a:r>
          </a:p>
        </p:txBody>
      </p:sp>
    </p:spTree>
    <p:extLst>
      <p:ext uri="{BB962C8B-B14F-4D97-AF65-F5344CB8AC3E}">
        <p14:creationId xmlns:p14="http://schemas.microsoft.com/office/powerpoint/2010/main" val="407501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TM04033929[[fn=Slate]]</Template>
  <TotalTime>1665</TotalTime>
  <Words>2647</Words>
  <Application>Microsoft Macintosh PowerPoint</Application>
  <PresentationFormat>Widescreen</PresentationFormat>
  <Paragraphs>113</Paragraphs>
  <Slides>16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Calisto MT</vt:lpstr>
      <vt:lpstr>Wingdings 2</vt:lpstr>
      <vt:lpstr>Slate</vt:lpstr>
      <vt:lpstr>Johnson v. Grants Pass</vt:lpstr>
      <vt:lpstr>How did we get here?</vt:lpstr>
      <vt:lpstr>Modern Vagrancy Laws</vt:lpstr>
      <vt:lpstr>The Supreme Court Intervenes</vt:lpstr>
      <vt:lpstr>Robinson in depth</vt:lpstr>
      <vt:lpstr>Papachristou in depth</vt:lpstr>
      <vt:lpstr>Robinson and Papachristou work together</vt:lpstr>
      <vt:lpstr>Vagrancy+</vt:lpstr>
      <vt:lpstr>Vagrancy+ in California</vt:lpstr>
      <vt:lpstr>The 9th Circuit’s Modern Jurisprudence</vt:lpstr>
      <vt:lpstr>Martin v. Boise and Johnson v. Grants Pass</vt:lpstr>
      <vt:lpstr>SCOTUS takes up Johnson v. Grants Pass</vt:lpstr>
      <vt:lpstr>Johnson v. Grants Pass at Oral Argument</vt:lpstr>
      <vt:lpstr>SCOTUS strikes down Johnson v. Grants Pass</vt:lpstr>
      <vt:lpstr>Criminalizing Homelessness DOES NOT WORK</vt:lpstr>
      <vt:lpstr>What’s Next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Andrew Chen</dc:creator>
  <cp:lastModifiedBy>David Aslanian</cp:lastModifiedBy>
  <cp:revision>2</cp:revision>
  <dcterms:created xsi:type="dcterms:W3CDTF">2024-06-11T18:44:25Z</dcterms:created>
  <dcterms:modified xsi:type="dcterms:W3CDTF">2024-08-28T17:44:18Z</dcterms:modified>
</cp:coreProperties>
</file>